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3.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4.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comment5.xml" ContentType="application/vnd.openxmlformats-officedocument.presentationml.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8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45"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3" r:id="rId8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leg Kulik / Олег Кулик" initials="" lastIdx="5" clrIdx="0"/>
  <p:cmAuthor id="1" name="Andrey Kovalev" initials=""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57" d="100"/>
          <a:sy n="157" d="100"/>
        </p:scale>
        <p:origin x="-282"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11-07T14:01:42.860" idx="1">
    <p:pos x="6000" y="0"/>
    <p:text>нужна ли здесь подпись?</p:text>
  </p:cm>
  <p:cm authorId="1" dt="2016-11-07T14:01:42.860" idx="1">
    <p:pos x="6000" y="100"/>
    <p:text>Нужна</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6-11-07T10:16:01.916" idx="2">
    <p:pos x="6000" y="0"/>
    <p:text>А гробик есть?</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6-11-07T22:29:51.984" idx="2">
    <p:pos x="6000" y="0"/>
    <p:text>у нас фигурирует 2001 год</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6-11-07T16:04:26.983" idx="3">
    <p:pos x="6000" y="0"/>
    <p:text>Вот сюда хорошо бы картинку с выставки.</p:text>
  </p:cm>
  <p:cm authorId="1" dt="2016-11-07T15:44:36.122" idx="4">
    <p:pos x="6000" y="100"/>
    <p:text>_Marked as resolved_</p:text>
  </p:cm>
  <p:cm authorId="0" dt="2016-11-07T16:04:26.983" idx="3">
    <p:pos x="6000" y="200"/>
    <p:text>_Re-opened_</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6-11-07T16:06:11.265" idx="4">
    <p:pos x="6000" y="0"/>
    <p:text>нужны ли другие обьекты из эт серии? космонавт, певица?</p:text>
  </p:cm>
  <p:cm authorId="1" dt="2016-11-07T15:26:58.509" idx="5">
    <p:pos x="6000" y="100"/>
    <p:text>_Marked as resolved_</p:text>
  </p:cm>
  <p:cm authorId="1" dt="2016-11-07T15:27:17.705" idx="6">
    <p:pos x="6000" y="200"/>
    <p:text>_Re-opened_</p:text>
  </p:cm>
  <p:cm authorId="1" dt="2016-11-07T15:28:01.412" idx="7">
    <p:pos x="6000" y="300"/>
    <p:text>После Толстого, на одной странице</p:text>
  </p:cm>
  <p:cm authorId="1" dt="2016-11-07T15:59:53.881" idx="8">
    <p:pos x="6000" y="400"/>
    <p:text>_Marked as resolved_</p:text>
  </p:cm>
  <p:cm authorId="0" dt="2016-11-07T16:06:11.265" idx="5">
    <p:pos x="6000" y="500"/>
    <p:text>_Re-opened_
космонавт актриса и теннис входят в проект "Музей". Толстой не входит. мжт их не разбивать...</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07231335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Shape 2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5" name="Shape 3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6" name="Shape 3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Shape 3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9" name="Shape 3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6" name="Shape 3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3" name="Shape 3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3" name="Shape 4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Shape 4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6" name="Shape 4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0" name="Shape 4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4" name="Shape 4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8" name="Shape 4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2" name="Shape 4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9" name="Shape 4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2" name="Shape 4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8" name="Shape 4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9" name="Shape 5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6" name="Shape 5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2" name="Shape 5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9" name="Shape 5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6" name="Shape 5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3" name="Shape 5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0" name="Shape 5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Shape 5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7" name="Shape 5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5" name="Shape 5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2" name="Shape 5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9" name="Shape 5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6" name="Shape 5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2" name="Shape 5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8" name="Shape 5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5" name="Shape 6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2" name="Shape 6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9" name="Shape 6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6" name="Shape 6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0" name="Shape 6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comments" Target="../comments/commen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comments" Target="../comments/commen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comments" Target="../comments/commen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47.jpg"/></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comments" Target="../comments/comment5.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58.jp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p:nvPr/>
        </p:nvSpPr>
        <p:spPr>
          <a:xfrm>
            <a:off x="2772525" y="1395825"/>
            <a:ext cx="5506800" cy="642600"/>
          </a:xfrm>
          <a:prstGeom prst="rect">
            <a:avLst/>
          </a:prstGeom>
          <a:noFill/>
          <a:ln>
            <a:noFill/>
          </a:ln>
        </p:spPr>
        <p:txBody>
          <a:bodyPr lIns="91425" tIns="91425" rIns="91425" bIns="91425" anchor="t" anchorCtr="0">
            <a:noAutofit/>
          </a:bodyPr>
          <a:lstStyle/>
          <a:p>
            <a:pPr lvl="0">
              <a:spcBef>
                <a:spcPts val="0"/>
              </a:spcBef>
              <a:buNone/>
            </a:pPr>
            <a:r>
              <a:rPr lang="en" sz="3600" dirty="0"/>
              <a:t>ОЛЕГ КУЛИК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Shape 114"/>
          <p:cNvPicPr preferRelativeResize="0"/>
          <p:nvPr/>
        </p:nvPicPr>
        <p:blipFill>
          <a:blip r:embed="rId3">
            <a:alphaModFix/>
          </a:blip>
          <a:stretch>
            <a:fillRect/>
          </a:stretch>
        </p:blipFill>
        <p:spPr>
          <a:xfrm>
            <a:off x="4424854" y="0"/>
            <a:ext cx="4284389" cy="5143499"/>
          </a:xfrm>
          <a:prstGeom prst="rect">
            <a:avLst/>
          </a:prstGeom>
          <a:noFill/>
          <a:ln>
            <a:noFill/>
          </a:ln>
        </p:spPr>
      </p:pic>
      <p:sp>
        <p:nvSpPr>
          <p:cNvPr id="115" name="Shape 115"/>
          <p:cNvSpPr txBox="1"/>
          <p:nvPr/>
        </p:nvSpPr>
        <p:spPr>
          <a:xfrm>
            <a:off x="35496" y="4587973"/>
            <a:ext cx="4389358" cy="496351"/>
          </a:xfrm>
          <a:prstGeom prst="rect">
            <a:avLst/>
          </a:prstGeom>
          <a:noFill/>
          <a:ln>
            <a:noFill/>
          </a:ln>
        </p:spPr>
        <p:txBody>
          <a:bodyPr lIns="91425" tIns="91425" rIns="91425" bIns="91425" anchor="ctr" anchorCtr="0">
            <a:noAutofit/>
          </a:bodyPr>
          <a:lstStyle/>
          <a:p>
            <a:pPr lvl="0" rtl="0">
              <a:spcBef>
                <a:spcPts val="0"/>
              </a:spcBef>
              <a:buNone/>
            </a:pPr>
            <a:r>
              <a:rPr lang="en" sz="1200" dirty="0" smtClean="0"/>
              <a:t>Рождественская </a:t>
            </a:r>
            <a:r>
              <a:rPr lang="en" sz="1200" dirty="0"/>
              <a:t>акция: свинья, убитая в </a:t>
            </a:r>
            <a:r>
              <a:rPr lang="en" sz="1200" dirty="0" smtClean="0"/>
              <a:t>постели</a:t>
            </a:r>
            <a:r>
              <a:rPr lang="ru-RU" sz="1200" dirty="0" smtClean="0"/>
              <a:t>. </a:t>
            </a:r>
            <a:r>
              <a:rPr lang="en" sz="1200" dirty="0" smtClean="0"/>
              <a:t>1969</a:t>
            </a:r>
            <a:endParaRPr lang="en"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Shape 120"/>
          <p:cNvPicPr preferRelativeResize="0"/>
          <p:nvPr/>
        </p:nvPicPr>
        <p:blipFill>
          <a:blip r:embed="rId3">
            <a:alphaModFix/>
          </a:blip>
          <a:stretch>
            <a:fillRect/>
          </a:stretch>
        </p:blipFill>
        <p:spPr>
          <a:xfrm>
            <a:off x="5356520" y="0"/>
            <a:ext cx="3731559" cy="5143500"/>
          </a:xfrm>
          <a:prstGeom prst="rect">
            <a:avLst/>
          </a:prstGeom>
          <a:noFill/>
          <a:ln>
            <a:noFill/>
          </a:ln>
        </p:spPr>
      </p:pic>
      <p:sp>
        <p:nvSpPr>
          <p:cNvPr id="121" name="Shape 121"/>
          <p:cNvSpPr txBox="1"/>
          <p:nvPr/>
        </p:nvSpPr>
        <p:spPr>
          <a:xfrm>
            <a:off x="34536" y="18351"/>
            <a:ext cx="5321984" cy="2697415"/>
          </a:xfrm>
          <a:prstGeom prst="rect">
            <a:avLst/>
          </a:prstGeom>
          <a:noFill/>
          <a:ln>
            <a:noFill/>
          </a:ln>
        </p:spPr>
        <p:txBody>
          <a:bodyPr lIns="91425" tIns="91425" rIns="91425" bIns="91425" anchor="ctr" anchorCtr="0">
            <a:noAutofit/>
          </a:bodyPr>
          <a:lstStyle/>
          <a:p>
            <a:pPr lvl="0" rtl="0">
              <a:spcBef>
                <a:spcPts val="0"/>
              </a:spcBef>
              <a:buNone/>
            </a:pPr>
            <a:r>
              <a:rPr lang="en" dirty="0"/>
              <a:t>В ироническом, даже почти сатирическом проекте современного московского художника Олега Кулика «В глубь России» (1993, книга, исполненная совместно с писателем Владимиром Сорокиным) Кулик запечатлел себя на одной из фотографий якобы засунувшим голову в вагину коровы. Возможно, там, внутри, он еще и поднимает глаза вверх, чтобы уйти уж совсем вглубь, от своего «Я». Но увидеть это никому, кроме автора, не удастся.</a:t>
            </a:r>
          </a:p>
          <a:p>
            <a:pPr lvl="0" rtl="0">
              <a:spcBef>
                <a:spcPts val="0"/>
              </a:spcBef>
              <a:buNone/>
            </a:pPr>
            <a:endParaRPr dirty="0"/>
          </a:p>
          <a:p>
            <a:pPr lvl="0" rtl="0">
              <a:spcBef>
                <a:spcPts val="0"/>
              </a:spcBef>
              <a:buNone/>
            </a:pPr>
            <a:r>
              <a:rPr lang="en" dirty="0"/>
              <a:t>Екатерина Деготь</a:t>
            </a:r>
          </a:p>
          <a:p>
            <a:pPr lvl="0" rtl="0">
              <a:spcBef>
                <a:spcPts val="0"/>
              </a:spcBef>
              <a:buNone/>
            </a:pPr>
            <a:endParaRPr dirty="0"/>
          </a:p>
        </p:txBody>
      </p:sp>
      <p:sp>
        <p:nvSpPr>
          <p:cNvPr id="122" name="Shape 122"/>
          <p:cNvSpPr txBox="1"/>
          <p:nvPr/>
        </p:nvSpPr>
        <p:spPr>
          <a:xfrm>
            <a:off x="34536" y="4616000"/>
            <a:ext cx="5422514" cy="527400"/>
          </a:xfrm>
          <a:prstGeom prst="rect">
            <a:avLst/>
          </a:prstGeom>
          <a:noFill/>
          <a:ln>
            <a:noFill/>
          </a:ln>
        </p:spPr>
        <p:txBody>
          <a:bodyPr lIns="91425" tIns="91425" rIns="91425" bIns="91425" anchor="ctr" anchorCtr="0">
            <a:noAutofit/>
          </a:bodyPr>
          <a:lstStyle/>
          <a:p>
            <a:pPr lvl="0" rtl="0">
              <a:spcBef>
                <a:spcPts val="0"/>
              </a:spcBef>
              <a:buNone/>
            </a:pPr>
            <a:r>
              <a:rPr lang="en" sz="1200" dirty="0"/>
              <a:t>Проект «</a:t>
            </a:r>
            <a:r>
              <a:rPr lang="en" sz="1200" dirty="0" smtClean="0"/>
              <a:t>В</a:t>
            </a:r>
            <a:r>
              <a:rPr lang="ru-RU" sz="1200" dirty="0" smtClean="0"/>
              <a:t> </a:t>
            </a:r>
            <a:r>
              <a:rPr lang="en" sz="1200" dirty="0" smtClean="0"/>
              <a:t>глубь </a:t>
            </a:r>
            <a:r>
              <a:rPr lang="en" sz="1200" dirty="0"/>
              <a:t>России». 1993. </a:t>
            </a:r>
            <a:r>
              <a:rPr lang="en" sz="1200" dirty="0" smtClean="0"/>
              <a:t>Серия </a:t>
            </a:r>
            <a:r>
              <a:rPr lang="en" sz="1200" dirty="0"/>
              <a:t>черно-белых фотографий</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Shape 127"/>
          <p:cNvPicPr preferRelativeResize="0"/>
          <p:nvPr/>
        </p:nvPicPr>
        <p:blipFill>
          <a:blip r:embed="rId3">
            <a:alphaModFix/>
          </a:blip>
          <a:stretch>
            <a:fillRect/>
          </a:stretch>
        </p:blipFill>
        <p:spPr>
          <a:xfrm>
            <a:off x="3308251" y="267494"/>
            <a:ext cx="5835750" cy="4089900"/>
          </a:xfrm>
          <a:prstGeom prst="rect">
            <a:avLst/>
          </a:prstGeom>
          <a:noFill/>
          <a:ln>
            <a:noFill/>
          </a:ln>
        </p:spPr>
      </p:pic>
      <p:sp>
        <p:nvSpPr>
          <p:cNvPr id="128" name="Shape 128"/>
          <p:cNvSpPr txBox="1"/>
          <p:nvPr/>
        </p:nvSpPr>
        <p:spPr>
          <a:xfrm>
            <a:off x="35496" y="339502"/>
            <a:ext cx="3308251" cy="2664296"/>
          </a:xfrm>
          <a:prstGeom prst="rect">
            <a:avLst/>
          </a:prstGeom>
          <a:noFill/>
          <a:ln>
            <a:noFill/>
          </a:ln>
        </p:spPr>
        <p:txBody>
          <a:bodyPr lIns="91425" tIns="91425" rIns="91425" bIns="91425" anchor="ctr" anchorCtr="0">
            <a:noAutofit/>
          </a:bodyPr>
          <a:lstStyle/>
          <a:p>
            <a:pPr lvl="0">
              <a:spcBef>
                <a:spcPts val="0"/>
              </a:spcBef>
              <a:buNone/>
            </a:pPr>
            <a:r>
              <a:rPr lang="en" dirty="0">
                <a:solidFill>
                  <a:schemeClr val="dk1"/>
                </a:solidFill>
              </a:rPr>
              <a:t>Для московского художника 1990-х годов тот же самый тип пространства — переживаемого изнутри, при запрете на рефлексивную способность — является уже типично «русским», поскольку коррелирует с изоляционистской конструкцией «русского», определявшей идеологический ландшафт страны в середине1990-х.</a:t>
            </a:r>
          </a:p>
          <a:p>
            <a:pPr lvl="0">
              <a:spcBef>
                <a:spcPts val="0"/>
              </a:spcBef>
              <a:buNone/>
            </a:pPr>
            <a:endParaRPr dirty="0">
              <a:solidFill>
                <a:schemeClr val="dk1"/>
              </a:solidFill>
            </a:endParaRPr>
          </a:p>
          <a:p>
            <a:pPr lvl="0" rtl="0">
              <a:spcBef>
                <a:spcPts val="0"/>
              </a:spcBef>
              <a:buNone/>
            </a:pPr>
            <a:r>
              <a:rPr lang="en" dirty="0">
                <a:solidFill>
                  <a:schemeClr val="dk1"/>
                </a:solidFill>
              </a:rPr>
              <a:t>Екатерина Деготь</a:t>
            </a:r>
          </a:p>
        </p:txBody>
      </p:sp>
      <p:sp>
        <p:nvSpPr>
          <p:cNvPr id="5" name="Shape 122"/>
          <p:cNvSpPr txBox="1"/>
          <p:nvPr/>
        </p:nvSpPr>
        <p:spPr>
          <a:xfrm>
            <a:off x="3343746" y="4587974"/>
            <a:ext cx="5764757" cy="527400"/>
          </a:xfrm>
          <a:prstGeom prst="rect">
            <a:avLst/>
          </a:prstGeom>
          <a:noFill/>
          <a:ln>
            <a:noFill/>
          </a:ln>
        </p:spPr>
        <p:txBody>
          <a:bodyPr lIns="91425" tIns="91425" rIns="91425" bIns="91425" anchor="ctr" anchorCtr="0">
            <a:noAutofit/>
          </a:bodyPr>
          <a:lstStyle/>
          <a:p>
            <a:pPr lvl="0" rtl="0">
              <a:spcBef>
                <a:spcPts val="0"/>
              </a:spcBef>
              <a:buNone/>
            </a:pPr>
            <a:r>
              <a:rPr lang="en" sz="1200" dirty="0"/>
              <a:t>Проект «</a:t>
            </a:r>
            <a:r>
              <a:rPr lang="en" sz="1200" dirty="0" smtClean="0"/>
              <a:t>В</a:t>
            </a:r>
            <a:r>
              <a:rPr lang="ru-RU" sz="1200" dirty="0" smtClean="0"/>
              <a:t> </a:t>
            </a:r>
            <a:r>
              <a:rPr lang="en" sz="1200" dirty="0" smtClean="0"/>
              <a:t>глубь </a:t>
            </a:r>
            <a:r>
              <a:rPr lang="en" sz="1200" dirty="0"/>
              <a:t>России». 1993. </a:t>
            </a:r>
            <a:r>
              <a:rPr lang="en" sz="1200" dirty="0" smtClean="0"/>
              <a:t>Серия </a:t>
            </a:r>
            <a:r>
              <a:rPr lang="en" sz="1200" dirty="0"/>
              <a:t>черно-белых фотографий</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5" name="Shape 135" descr="deep into russia 1993.JPG"/>
          <p:cNvPicPr preferRelativeResize="0"/>
          <p:nvPr/>
        </p:nvPicPr>
        <p:blipFill>
          <a:blip r:embed="rId3">
            <a:alphaModFix/>
          </a:blip>
          <a:stretch>
            <a:fillRect/>
          </a:stretch>
        </p:blipFill>
        <p:spPr>
          <a:xfrm>
            <a:off x="1587516" y="0"/>
            <a:ext cx="6705658" cy="4469323"/>
          </a:xfrm>
          <a:prstGeom prst="rect">
            <a:avLst/>
          </a:prstGeom>
          <a:noFill/>
          <a:ln>
            <a:noFill/>
          </a:ln>
        </p:spPr>
      </p:pic>
      <p:sp>
        <p:nvSpPr>
          <p:cNvPr id="4" name="Shape 122"/>
          <p:cNvSpPr txBox="1"/>
          <p:nvPr/>
        </p:nvSpPr>
        <p:spPr>
          <a:xfrm>
            <a:off x="1587516" y="4616100"/>
            <a:ext cx="5422514" cy="527400"/>
          </a:xfrm>
          <a:prstGeom prst="rect">
            <a:avLst/>
          </a:prstGeom>
          <a:noFill/>
          <a:ln>
            <a:noFill/>
          </a:ln>
        </p:spPr>
        <p:txBody>
          <a:bodyPr lIns="91425" tIns="91425" rIns="91425" bIns="91425" anchor="ctr" anchorCtr="0">
            <a:noAutofit/>
          </a:bodyPr>
          <a:lstStyle/>
          <a:p>
            <a:pPr lvl="0" rtl="0">
              <a:spcBef>
                <a:spcPts val="0"/>
              </a:spcBef>
              <a:buNone/>
            </a:pPr>
            <a:r>
              <a:rPr lang="en" sz="1200" dirty="0"/>
              <a:t>Проект «</a:t>
            </a:r>
            <a:r>
              <a:rPr lang="en" sz="1200" dirty="0" smtClean="0"/>
              <a:t>В</a:t>
            </a:r>
            <a:r>
              <a:rPr lang="ru-RU" sz="1200" dirty="0" smtClean="0"/>
              <a:t> </a:t>
            </a:r>
            <a:r>
              <a:rPr lang="en" sz="1200" dirty="0" smtClean="0"/>
              <a:t>глубь </a:t>
            </a:r>
            <a:r>
              <a:rPr lang="en" sz="1200" dirty="0"/>
              <a:t>России». 1993. </a:t>
            </a:r>
            <a:r>
              <a:rPr lang="en" sz="1200" dirty="0" smtClean="0"/>
              <a:t>Серия </a:t>
            </a:r>
            <a:r>
              <a:rPr lang="en" sz="1200" dirty="0"/>
              <a:t>черно-белых фотографий</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Shape 140"/>
          <p:cNvPicPr preferRelativeResize="0"/>
          <p:nvPr/>
        </p:nvPicPr>
        <p:blipFill>
          <a:blip r:embed="rId3">
            <a:alphaModFix/>
          </a:blip>
          <a:stretch>
            <a:fillRect/>
          </a:stretch>
        </p:blipFill>
        <p:spPr>
          <a:xfrm>
            <a:off x="3760224" y="0"/>
            <a:ext cx="5439600" cy="4596450"/>
          </a:xfrm>
          <a:prstGeom prst="rect">
            <a:avLst/>
          </a:prstGeom>
          <a:noFill/>
          <a:ln>
            <a:noFill/>
          </a:ln>
        </p:spPr>
      </p:pic>
      <p:sp>
        <p:nvSpPr>
          <p:cNvPr id="141" name="Shape 141"/>
          <p:cNvSpPr txBox="1"/>
          <p:nvPr/>
        </p:nvSpPr>
        <p:spPr>
          <a:xfrm>
            <a:off x="25326" y="51470"/>
            <a:ext cx="3760200" cy="3456384"/>
          </a:xfrm>
          <a:prstGeom prst="rect">
            <a:avLst/>
          </a:prstGeom>
          <a:noFill/>
          <a:ln>
            <a:noFill/>
          </a:ln>
        </p:spPr>
        <p:txBody>
          <a:bodyPr lIns="91425" tIns="91425" rIns="91425" bIns="91425" anchor="ctr" anchorCtr="0">
            <a:noAutofit/>
          </a:bodyPr>
          <a:lstStyle/>
          <a:p>
            <a:pPr lvl="0" rtl="0">
              <a:spcBef>
                <a:spcPts val="0"/>
              </a:spcBef>
              <a:buNone/>
            </a:pPr>
            <a:r>
              <a:rPr lang="en" dirty="0"/>
              <a:t>В своем новом проекте Кулик ведет себя по сути дела как персонаж Сорокина, поэтому и служит материалом для последнего, спокойно наблюдающего из сарая, как Кулик выбивается из сил, совокупляясь то с конем, то с собакой. Кулик и весь деревенский контекст его творчества, в который он и пригласил писателя, для Сорокина выступил инструментом необходимого </a:t>
            </a:r>
            <a:r>
              <a:rPr lang="ru-RU" dirty="0" smtClean="0"/>
              <a:t>«</a:t>
            </a:r>
            <a:r>
              <a:rPr lang="en" dirty="0" smtClean="0"/>
              <a:t>опрощения</a:t>
            </a:r>
            <a:r>
              <a:rPr lang="ru-RU" dirty="0" smtClean="0"/>
              <a:t>»</a:t>
            </a:r>
            <a:r>
              <a:rPr lang="en" dirty="0" smtClean="0"/>
              <a:t>, </a:t>
            </a:r>
            <a:r>
              <a:rPr lang="en" dirty="0"/>
              <a:t>столь важного в связи с его теперешними толстовскими, почвенническими амбициями. </a:t>
            </a:r>
          </a:p>
          <a:p>
            <a:pPr lvl="0">
              <a:spcBef>
                <a:spcPts val="0"/>
              </a:spcBef>
              <a:buNone/>
            </a:pPr>
            <a:endParaRPr dirty="0"/>
          </a:p>
          <a:p>
            <a:pPr lvl="0">
              <a:spcBef>
                <a:spcPts val="0"/>
              </a:spcBef>
              <a:buNone/>
            </a:pPr>
            <a:r>
              <a:rPr lang="en" dirty="0"/>
              <a:t>Екатерина Деготь</a:t>
            </a:r>
          </a:p>
          <a:p>
            <a:pPr lvl="0" rtl="0">
              <a:spcBef>
                <a:spcPts val="0"/>
              </a:spcBef>
              <a:buNone/>
            </a:pPr>
            <a:endParaRPr dirty="0"/>
          </a:p>
        </p:txBody>
      </p:sp>
      <p:sp>
        <p:nvSpPr>
          <p:cNvPr id="5" name="Shape 122"/>
          <p:cNvSpPr txBox="1"/>
          <p:nvPr/>
        </p:nvSpPr>
        <p:spPr>
          <a:xfrm>
            <a:off x="3721486" y="4659982"/>
            <a:ext cx="5422514" cy="432048"/>
          </a:xfrm>
          <a:prstGeom prst="rect">
            <a:avLst/>
          </a:prstGeom>
          <a:noFill/>
          <a:ln>
            <a:noFill/>
          </a:ln>
        </p:spPr>
        <p:txBody>
          <a:bodyPr lIns="91425" tIns="91425" rIns="91425" bIns="91425" anchor="ctr" anchorCtr="0">
            <a:noAutofit/>
          </a:bodyPr>
          <a:lstStyle/>
          <a:p>
            <a:pPr lvl="0" rtl="0">
              <a:spcBef>
                <a:spcPts val="0"/>
              </a:spcBef>
              <a:buNone/>
            </a:pPr>
            <a:r>
              <a:rPr lang="en" sz="1200" dirty="0"/>
              <a:t>Проект «</a:t>
            </a:r>
            <a:r>
              <a:rPr lang="en" sz="1200" dirty="0" smtClean="0"/>
              <a:t>В</a:t>
            </a:r>
            <a:r>
              <a:rPr lang="ru-RU" sz="1200" dirty="0" smtClean="0"/>
              <a:t> </a:t>
            </a:r>
            <a:r>
              <a:rPr lang="en" sz="1200" dirty="0" smtClean="0"/>
              <a:t>глубь </a:t>
            </a:r>
            <a:r>
              <a:rPr lang="en" sz="1200" dirty="0"/>
              <a:t>России». 1993. </a:t>
            </a:r>
            <a:r>
              <a:rPr lang="en" sz="1200" dirty="0" smtClean="0"/>
              <a:t>Серия </a:t>
            </a:r>
            <a:r>
              <a:rPr lang="en" sz="1200" dirty="0"/>
              <a:t>черно-белых фотографий</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p:nvPr/>
        </p:nvSpPr>
        <p:spPr>
          <a:xfrm>
            <a:off x="0" y="0"/>
            <a:ext cx="3012000" cy="4659982"/>
          </a:xfrm>
          <a:prstGeom prst="rect">
            <a:avLst/>
          </a:prstGeom>
          <a:noFill/>
          <a:ln>
            <a:noFill/>
          </a:ln>
        </p:spPr>
        <p:txBody>
          <a:bodyPr lIns="91425" tIns="91425" rIns="91425" bIns="91425" anchor="ctr" anchorCtr="0">
            <a:noAutofit/>
          </a:bodyPr>
          <a:lstStyle/>
          <a:p>
            <a:pPr lvl="0">
              <a:spcBef>
                <a:spcPts val="0"/>
              </a:spcBef>
              <a:buNone/>
            </a:pPr>
            <a:r>
              <a:rPr lang="en" sz="1200" dirty="0"/>
              <a:t>К нам прибился огромный, лохматый пёс, сопровождавший нас везде. Он был таким огромным, мы от него отстать не могли... Ростом с телёнка, начавший проявлять ко мне сексуальную привязанность. С ним мы провели потрясающую съёмку: он завалил меня, голого, в грязную лужу, и стал трахать. Сорокин на всё это дико возбудился и предложил сделать общий проект: я даю подборку фотографий, а он - пишет к ним подписи, реплики, ассоциативный ряд, выстроенный из литературных стилей от XVIII до XX века, историю русской литературы, от фольклорных замет и тургеневских девушек до песен Высоцкого и откровенного мата. Тридцать текстов и тридцать фотографий</a:t>
            </a:r>
            <a:r>
              <a:rPr lang="en" sz="1200" dirty="0" smtClean="0"/>
              <a:t>.</a:t>
            </a:r>
            <a:endParaRPr lang="ru-RU" sz="1200" dirty="0" smtClean="0"/>
          </a:p>
          <a:p>
            <a:pPr lvl="0">
              <a:spcBef>
                <a:spcPts val="0"/>
              </a:spcBef>
              <a:buNone/>
            </a:pPr>
            <a:endParaRPr lang="en" sz="1200" dirty="0"/>
          </a:p>
          <a:p>
            <a:pPr lvl="0" rtl="0">
              <a:spcBef>
                <a:spcPts val="0"/>
              </a:spcBef>
              <a:buNone/>
            </a:pPr>
            <a:r>
              <a:rPr lang="en" sz="1200" dirty="0"/>
              <a:t>Олег Кулик</a:t>
            </a:r>
          </a:p>
        </p:txBody>
      </p:sp>
      <p:pic>
        <p:nvPicPr>
          <p:cNvPr id="148" name="Shape 148"/>
          <p:cNvPicPr preferRelativeResize="0"/>
          <p:nvPr/>
        </p:nvPicPr>
        <p:blipFill>
          <a:blip r:embed="rId3">
            <a:alphaModFix/>
          </a:blip>
          <a:stretch>
            <a:fillRect/>
          </a:stretch>
        </p:blipFill>
        <p:spPr>
          <a:xfrm>
            <a:off x="3187975" y="371050"/>
            <a:ext cx="5817725" cy="43632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0" y="0"/>
            <a:ext cx="4293300" cy="4659982"/>
          </a:xfrm>
          <a:prstGeom prst="rect">
            <a:avLst/>
          </a:prstGeom>
          <a:noFill/>
          <a:ln>
            <a:noFill/>
          </a:ln>
        </p:spPr>
        <p:txBody>
          <a:bodyPr lIns="91425" tIns="91425" rIns="91425" bIns="91425" anchor="ctr" anchorCtr="0">
            <a:noAutofit/>
          </a:bodyPr>
          <a:lstStyle/>
          <a:p>
            <a:pPr lvl="0" rtl="0">
              <a:spcBef>
                <a:spcPts val="0"/>
              </a:spcBef>
              <a:buNone/>
            </a:pPr>
            <a:r>
              <a:rPr lang="en" dirty="0"/>
              <a:t>Тогда Бредихина и предложила термин </a:t>
            </a:r>
            <a:r>
              <a:rPr lang="ru-RU" dirty="0" smtClean="0"/>
              <a:t>«</a:t>
            </a:r>
            <a:r>
              <a:rPr lang="en" dirty="0" smtClean="0"/>
              <a:t>зоофрения</a:t>
            </a:r>
            <a:r>
              <a:rPr lang="ru-RU" dirty="0" smtClean="0"/>
              <a:t>»</a:t>
            </a:r>
            <a:r>
              <a:rPr lang="en" dirty="0" smtClean="0"/>
              <a:t>, </a:t>
            </a:r>
            <a:r>
              <a:rPr lang="en" dirty="0"/>
              <a:t>который объяснял наличие в человеке </a:t>
            </a:r>
            <a:r>
              <a:rPr lang="ru-RU" dirty="0" smtClean="0"/>
              <a:t>«</a:t>
            </a:r>
            <a:r>
              <a:rPr lang="en" dirty="0" smtClean="0"/>
              <a:t>внутреннего животного</a:t>
            </a:r>
            <a:r>
              <a:rPr lang="ru-RU" dirty="0" smtClean="0"/>
              <a:t>»</a:t>
            </a:r>
            <a:r>
              <a:rPr lang="en" dirty="0" smtClean="0"/>
              <a:t>. </a:t>
            </a:r>
            <a:r>
              <a:rPr lang="en" dirty="0"/>
              <a:t>О его закрепощении и раскрепощении, рассматривая наше общество как социальную систему, не преодолевшую атавистические наклонности, которые на каждом витке истории выплёскивается в жизнь.</a:t>
            </a:r>
          </a:p>
          <a:p>
            <a:pPr lvl="0" rtl="0">
              <a:spcBef>
                <a:spcPts val="0"/>
              </a:spcBef>
              <a:buNone/>
            </a:pPr>
            <a:r>
              <a:rPr lang="en" dirty="0"/>
              <a:t>Как только падает гнёт культуры или государства, институциональных машин, </a:t>
            </a:r>
            <a:r>
              <a:rPr lang="ru-RU" dirty="0" smtClean="0"/>
              <a:t>«</a:t>
            </a:r>
            <a:r>
              <a:rPr lang="en" dirty="0" smtClean="0"/>
              <a:t>внутреннее животное</a:t>
            </a:r>
            <a:r>
              <a:rPr lang="ru-RU" dirty="0" smtClean="0"/>
              <a:t>»</a:t>
            </a:r>
            <a:r>
              <a:rPr lang="en" dirty="0" smtClean="0"/>
              <a:t> </a:t>
            </a:r>
            <a:r>
              <a:rPr lang="en" dirty="0"/>
              <a:t>выскакивает наружу. Начиная всё крушить, ломать, хватать - закон джунглей, в полной мере.</a:t>
            </a:r>
          </a:p>
          <a:p>
            <a:pPr lvl="0">
              <a:spcBef>
                <a:spcPts val="0"/>
              </a:spcBef>
              <a:buNone/>
            </a:pPr>
            <a:r>
              <a:rPr lang="en" dirty="0"/>
              <a:t>Этот феномен, между прочим, свойственен не только для России, но для всего человеческого сообщества, уничтожающего вокруг себя всё живое. Тоже, ведь, по законам джунглей. </a:t>
            </a:r>
          </a:p>
          <a:p>
            <a:pPr lvl="0">
              <a:spcBef>
                <a:spcPts val="0"/>
              </a:spcBef>
              <a:buNone/>
            </a:pPr>
            <a:endParaRPr dirty="0"/>
          </a:p>
          <a:p>
            <a:pPr lvl="0" rtl="0">
              <a:spcBef>
                <a:spcPts val="0"/>
              </a:spcBef>
              <a:buNone/>
            </a:pPr>
            <a:r>
              <a:rPr lang="en" dirty="0"/>
              <a:t>Олег Кулик - Дмитрию Бавильскому</a:t>
            </a:r>
          </a:p>
        </p:txBody>
      </p:sp>
      <p:pic>
        <p:nvPicPr>
          <p:cNvPr id="154" name="Shape 154"/>
          <p:cNvPicPr preferRelativeResize="0"/>
          <p:nvPr/>
        </p:nvPicPr>
        <p:blipFill>
          <a:blip r:embed="rId3">
            <a:alphaModFix/>
          </a:blip>
          <a:stretch>
            <a:fillRect/>
          </a:stretch>
        </p:blipFill>
        <p:spPr>
          <a:xfrm>
            <a:off x="4521000" y="339502"/>
            <a:ext cx="4529575" cy="33971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p:nvPr/>
        </p:nvSpPr>
        <p:spPr>
          <a:xfrm>
            <a:off x="-1" y="0"/>
            <a:ext cx="3986937" cy="4299942"/>
          </a:xfrm>
          <a:prstGeom prst="rect">
            <a:avLst/>
          </a:prstGeom>
          <a:noFill/>
          <a:ln>
            <a:noFill/>
          </a:ln>
        </p:spPr>
        <p:txBody>
          <a:bodyPr lIns="91425" tIns="91425" rIns="91425" bIns="91425" anchor="ctr" anchorCtr="0">
            <a:noAutofit/>
          </a:bodyPr>
          <a:lstStyle/>
          <a:p>
            <a:pPr lvl="0" rtl="0">
              <a:spcBef>
                <a:spcPts val="0"/>
              </a:spcBef>
              <a:buNone/>
            </a:pPr>
            <a:r>
              <a:rPr lang="en" dirty="0"/>
              <a:t>Произнесением магического </a:t>
            </a:r>
            <a:r>
              <a:rPr lang="ru-RU" dirty="0" smtClean="0"/>
              <a:t>«</a:t>
            </a:r>
            <a:r>
              <a:rPr lang="en" dirty="0" smtClean="0"/>
              <a:t>пидарасы</a:t>
            </a:r>
            <a:r>
              <a:rPr lang="ru-RU" dirty="0" smtClean="0"/>
              <a:t>»</a:t>
            </a:r>
            <a:r>
              <a:rPr lang="en" dirty="0" smtClean="0"/>
              <a:t> </a:t>
            </a:r>
            <a:r>
              <a:rPr lang="en" dirty="0"/>
              <a:t>Никита Хрущев произвел в свое время символическую кастрацию молодых художников-нонконформистов, отказав им в мужском, а значит, и в человеческом статусе – то есть лишил их членства в советском обществе. Символический акт может приобретать геополитические масштабы: компенсаторная акция немецкого послевоенного художника </a:t>
            </a:r>
            <a:r>
              <a:rPr lang="ru-RU" dirty="0" smtClean="0"/>
              <a:t>«</a:t>
            </a:r>
            <a:r>
              <a:rPr lang="en" dirty="0" smtClean="0"/>
              <a:t>Я </a:t>
            </a:r>
            <a:r>
              <a:rPr lang="en" dirty="0"/>
              <a:t>люблю Америку, Америка любит </a:t>
            </a:r>
            <a:r>
              <a:rPr lang="en" dirty="0" smtClean="0"/>
              <a:t>меня</a:t>
            </a:r>
            <a:r>
              <a:rPr lang="ru-RU" dirty="0" smtClean="0"/>
              <a:t>»</a:t>
            </a:r>
            <a:r>
              <a:rPr lang="en" dirty="0" smtClean="0"/>
              <a:t>(</a:t>
            </a:r>
            <a:r>
              <a:rPr lang="en" dirty="0"/>
              <a:t>Бойс) и </a:t>
            </a:r>
            <a:r>
              <a:rPr lang="ru-RU" dirty="0" smtClean="0"/>
              <a:t>«</a:t>
            </a:r>
            <a:r>
              <a:rPr lang="en" dirty="0" smtClean="0"/>
              <a:t>В</a:t>
            </a:r>
            <a:r>
              <a:rPr lang="ru-RU" dirty="0" smtClean="0"/>
              <a:t> </a:t>
            </a:r>
            <a:r>
              <a:rPr lang="en" dirty="0" smtClean="0"/>
              <a:t>глубь России</a:t>
            </a:r>
            <a:r>
              <a:rPr lang="ru-RU" dirty="0" smtClean="0"/>
              <a:t>»</a:t>
            </a:r>
            <a:r>
              <a:rPr lang="en" dirty="0" smtClean="0"/>
              <a:t> </a:t>
            </a:r>
            <a:r>
              <a:rPr lang="en" dirty="0"/>
              <a:t>(Олег Кулик), где фаллократическая магия должна расположить женский объект у ног фаллического героя.</a:t>
            </a:r>
          </a:p>
          <a:p>
            <a:pPr lvl="0" rtl="0">
              <a:spcBef>
                <a:spcPts val="0"/>
              </a:spcBef>
              <a:buNone/>
            </a:pPr>
            <a:endParaRPr dirty="0"/>
          </a:p>
          <a:p>
            <a:pPr lvl="0" rtl="0">
              <a:spcBef>
                <a:spcPts val="0"/>
              </a:spcBef>
              <a:buNone/>
            </a:pPr>
            <a:r>
              <a:rPr lang="en" dirty="0"/>
              <a:t>Александр Соколов</a:t>
            </a:r>
          </a:p>
        </p:txBody>
      </p:sp>
      <p:pic>
        <p:nvPicPr>
          <p:cNvPr id="160" name="Shape 160"/>
          <p:cNvPicPr preferRelativeResize="0"/>
          <p:nvPr/>
        </p:nvPicPr>
        <p:blipFill>
          <a:blip r:embed="rId3">
            <a:alphaModFix/>
          </a:blip>
          <a:stretch>
            <a:fillRect/>
          </a:stretch>
        </p:blipFill>
        <p:spPr>
          <a:xfrm>
            <a:off x="3986937" y="411510"/>
            <a:ext cx="5066099" cy="33793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p:nvPr/>
        </p:nvSpPr>
        <p:spPr>
          <a:xfrm>
            <a:off x="0" y="0"/>
            <a:ext cx="3305400" cy="4537800"/>
          </a:xfrm>
          <a:prstGeom prst="rect">
            <a:avLst/>
          </a:prstGeom>
          <a:noFill/>
          <a:ln>
            <a:noFill/>
          </a:ln>
        </p:spPr>
        <p:txBody>
          <a:bodyPr lIns="91425" tIns="91425" rIns="91425" bIns="91425" anchor="ctr" anchorCtr="0">
            <a:noAutofit/>
          </a:bodyPr>
          <a:lstStyle/>
          <a:p>
            <a:pPr lvl="0"/>
            <a:r>
              <a:rPr lang="en" dirty="0"/>
              <a:t>Открою секрет: на самом деле я в вагине коровы не был. Скорее всего, такое действительно невозможно. А если возможно, то там наверняка мерзко и противно. Специально для </a:t>
            </a:r>
            <a:r>
              <a:rPr lang="ru-RU" dirty="0"/>
              <a:t>«</a:t>
            </a:r>
            <a:r>
              <a:rPr lang="en" dirty="0"/>
              <a:t>Спид-Инфо</a:t>
            </a:r>
            <a:r>
              <a:rPr lang="ru-RU" dirty="0"/>
              <a:t>»</a:t>
            </a:r>
            <a:r>
              <a:rPr lang="en" dirty="0" smtClean="0"/>
              <a:t> </a:t>
            </a:r>
            <a:r>
              <a:rPr lang="en" dirty="0"/>
              <a:t>открою секрет своего художественного метода. Будучи в Тверской области, я сфотографировал корову, потом себя с опущенной головой, на компьютере все соединил - и получился забавный снимок! Для меня корова - это образ России. Вот я и заглянул к ней в самое нутро.</a:t>
            </a:r>
          </a:p>
          <a:p>
            <a:pPr lvl="0">
              <a:spcBef>
                <a:spcPts val="0"/>
              </a:spcBef>
              <a:buNone/>
            </a:pPr>
            <a:endParaRPr dirty="0"/>
          </a:p>
          <a:p>
            <a:pPr lvl="0" rtl="0">
              <a:spcBef>
                <a:spcPts val="0"/>
              </a:spcBef>
              <a:buNone/>
            </a:pPr>
            <a:r>
              <a:rPr lang="en" dirty="0"/>
              <a:t>Олег Кулик для </a:t>
            </a:r>
            <a:r>
              <a:rPr lang="ru-RU" dirty="0" smtClean="0"/>
              <a:t>«</a:t>
            </a:r>
            <a:r>
              <a:rPr lang="en" dirty="0" smtClean="0"/>
              <a:t>Спид-Инфо</a:t>
            </a:r>
            <a:r>
              <a:rPr lang="ru-RU" dirty="0" smtClean="0"/>
              <a:t>»</a:t>
            </a:r>
            <a:r>
              <a:rPr lang="en" dirty="0" smtClean="0"/>
              <a:t> </a:t>
            </a:r>
            <a:endParaRPr lang="en" dirty="0"/>
          </a:p>
        </p:txBody>
      </p:sp>
      <p:pic>
        <p:nvPicPr>
          <p:cNvPr id="166" name="Shape 166"/>
          <p:cNvPicPr preferRelativeResize="0"/>
          <p:nvPr/>
        </p:nvPicPr>
        <p:blipFill>
          <a:blip r:embed="rId3">
            <a:alphaModFix/>
          </a:blip>
          <a:stretch>
            <a:fillRect/>
          </a:stretch>
        </p:blipFill>
        <p:spPr>
          <a:xfrm>
            <a:off x="3381599" y="374575"/>
            <a:ext cx="5682599" cy="42619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Shape 171"/>
          <p:cNvPicPr preferRelativeResize="0"/>
          <p:nvPr/>
        </p:nvPicPr>
        <p:blipFill>
          <a:blip r:embed="rId3">
            <a:alphaModFix/>
          </a:blip>
          <a:stretch>
            <a:fillRect/>
          </a:stretch>
        </p:blipFill>
        <p:spPr>
          <a:xfrm>
            <a:off x="2933825" y="420524"/>
            <a:ext cx="6153950" cy="3947325"/>
          </a:xfrm>
          <a:prstGeom prst="rect">
            <a:avLst/>
          </a:prstGeom>
          <a:noFill/>
          <a:ln>
            <a:noFill/>
          </a:ln>
        </p:spPr>
      </p:pic>
      <p:sp>
        <p:nvSpPr>
          <p:cNvPr id="172" name="Shape 172"/>
          <p:cNvSpPr txBox="1"/>
          <p:nvPr/>
        </p:nvSpPr>
        <p:spPr>
          <a:xfrm>
            <a:off x="0" y="3075805"/>
            <a:ext cx="2933700" cy="1292043"/>
          </a:xfrm>
          <a:prstGeom prst="rect">
            <a:avLst/>
          </a:prstGeom>
          <a:noFill/>
          <a:ln>
            <a:noFill/>
          </a:ln>
        </p:spPr>
        <p:txBody>
          <a:bodyPr lIns="91425" tIns="91425" rIns="91425" bIns="91425" anchor="ctr" anchorCtr="0">
            <a:noAutofit/>
          </a:bodyPr>
          <a:lstStyle/>
          <a:p>
            <a:pPr lvl="0" rtl="0">
              <a:spcBef>
                <a:spcPts val="0"/>
              </a:spcBef>
              <a:buNone/>
            </a:pPr>
            <a:r>
              <a:rPr lang="en" sz="1200" dirty="0"/>
              <a:t>Барт де Баре на выставке Moskou Vandaag («Москва сегодня») у объекта-видеоинсталляции Олега Кулика. «</a:t>
            </a:r>
            <a:r>
              <a:rPr lang="en" sz="1200" dirty="0" smtClean="0"/>
              <a:t>В</a:t>
            </a:r>
            <a:r>
              <a:rPr lang="ru-RU" sz="1200" dirty="0" smtClean="0"/>
              <a:t> </a:t>
            </a:r>
            <a:r>
              <a:rPr lang="en" sz="1200" dirty="0" smtClean="0"/>
              <a:t>глубь </a:t>
            </a:r>
            <a:r>
              <a:rPr lang="en" sz="1200" dirty="0"/>
              <a:t>России». 2001. Музей современного искусства Гента (SMAK).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Shape 59" descr="kul_218.."/>
          <p:cNvPicPr preferRelativeResize="0"/>
          <p:nvPr/>
        </p:nvPicPr>
        <p:blipFill>
          <a:blip r:embed="rId3">
            <a:alphaModFix/>
          </a:blip>
          <a:stretch>
            <a:fillRect/>
          </a:stretch>
        </p:blipFill>
        <p:spPr>
          <a:xfrm>
            <a:off x="4020595" y="0"/>
            <a:ext cx="5123409" cy="5143500"/>
          </a:xfrm>
          <a:prstGeom prst="rect">
            <a:avLst/>
          </a:prstGeom>
          <a:noFill/>
          <a:ln>
            <a:noFill/>
          </a:ln>
        </p:spPr>
      </p:pic>
      <p:sp>
        <p:nvSpPr>
          <p:cNvPr id="60" name="Shape 60"/>
          <p:cNvSpPr txBox="1"/>
          <p:nvPr/>
        </p:nvSpPr>
        <p:spPr>
          <a:xfrm>
            <a:off x="-1" y="123478"/>
            <a:ext cx="4020595" cy="2016224"/>
          </a:xfrm>
          <a:prstGeom prst="rect">
            <a:avLst/>
          </a:prstGeom>
          <a:noFill/>
          <a:ln>
            <a:noFill/>
          </a:ln>
        </p:spPr>
        <p:txBody>
          <a:bodyPr lIns="91425" tIns="91425" rIns="91425" bIns="91425" anchor="ctr" anchorCtr="0">
            <a:noAutofit/>
          </a:bodyPr>
          <a:lstStyle/>
          <a:p>
            <a:pPr lvl="0">
              <a:spcBef>
                <a:spcPts val="0"/>
              </a:spcBef>
              <a:buNone/>
            </a:pPr>
            <a:r>
              <a:rPr lang="en" dirty="0" smtClean="0"/>
              <a:t>Идея </a:t>
            </a:r>
            <a:r>
              <a:rPr lang="en" dirty="0"/>
              <a:t>фикс, которую я разрабатывал в 1980-х, заключалась в том, что искусство не может заслонять жизнь. Я тогда был одержим поиском формы для стекла, которая сделала бы его безграничным. Я стал смотреть на стекло и сквозь него, старался обозначить его присутствие…</a:t>
            </a:r>
          </a:p>
          <a:p>
            <a:pPr lvl="0">
              <a:spcBef>
                <a:spcPts val="0"/>
              </a:spcBef>
              <a:buNone/>
            </a:pPr>
            <a:endParaRPr dirty="0"/>
          </a:p>
          <a:p>
            <a:pPr lvl="0" rtl="0">
              <a:spcBef>
                <a:spcPts val="0"/>
              </a:spcBef>
              <a:buNone/>
            </a:pPr>
            <a:r>
              <a:rPr lang="en" dirty="0"/>
              <a:t>Олег Кулик</a:t>
            </a:r>
          </a:p>
        </p:txBody>
      </p:sp>
      <p:sp>
        <p:nvSpPr>
          <p:cNvPr id="61" name="Shape 61"/>
          <p:cNvSpPr txBox="1"/>
          <p:nvPr/>
        </p:nvSpPr>
        <p:spPr>
          <a:xfrm>
            <a:off x="1331640" y="4443958"/>
            <a:ext cx="8173934" cy="1372142"/>
          </a:xfrm>
          <a:prstGeom prst="rect">
            <a:avLst/>
          </a:prstGeom>
          <a:noFill/>
          <a:ln>
            <a:noFill/>
          </a:ln>
        </p:spPr>
        <p:txBody>
          <a:bodyPr lIns="91425" tIns="91425" rIns="91425" bIns="91425" anchor="t" anchorCtr="0">
            <a:noAutofit/>
          </a:bodyPr>
          <a:lstStyle/>
          <a:p>
            <a:pPr lvl="0">
              <a:spcBef>
                <a:spcPts val="0"/>
              </a:spcBef>
              <a:buNone/>
            </a:pPr>
            <a:r>
              <a:rPr lang="en" sz="1200" dirty="0" smtClean="0">
                <a:solidFill>
                  <a:schemeClr val="dk1"/>
                </a:solidFill>
              </a:rPr>
              <a:t>Фрагмент </a:t>
            </a:r>
            <a:r>
              <a:rPr lang="en" sz="1200" dirty="0">
                <a:solidFill>
                  <a:schemeClr val="dk1"/>
                </a:solidFill>
              </a:rPr>
              <a:t>1 (Пустой квадрат). 1989. </a:t>
            </a:r>
          </a:p>
          <a:p>
            <a:pPr lvl="0">
              <a:spcBef>
                <a:spcPts val="0"/>
              </a:spcBef>
              <a:buNone/>
            </a:pPr>
            <a:r>
              <a:rPr lang="en" sz="1200" dirty="0">
                <a:solidFill>
                  <a:schemeClr val="dk1"/>
                </a:solidFill>
              </a:rPr>
              <a:t>Оргстекло. 150х150 см</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Shape 182"/>
          <p:cNvPicPr preferRelativeResize="0"/>
          <p:nvPr/>
        </p:nvPicPr>
        <p:blipFill>
          <a:blip r:embed="rId3">
            <a:alphaModFix/>
          </a:blip>
          <a:stretch>
            <a:fillRect/>
          </a:stretch>
        </p:blipFill>
        <p:spPr>
          <a:xfrm>
            <a:off x="3203848" y="195486"/>
            <a:ext cx="5905500" cy="4000500"/>
          </a:xfrm>
          <a:prstGeom prst="rect">
            <a:avLst/>
          </a:prstGeom>
          <a:noFill/>
          <a:ln>
            <a:noFill/>
          </a:ln>
        </p:spPr>
      </p:pic>
      <p:sp>
        <p:nvSpPr>
          <p:cNvPr id="183" name="Shape 183"/>
          <p:cNvSpPr txBox="1"/>
          <p:nvPr/>
        </p:nvSpPr>
        <p:spPr>
          <a:xfrm>
            <a:off x="35496" y="195486"/>
            <a:ext cx="3083603" cy="2448272"/>
          </a:xfrm>
          <a:prstGeom prst="rect">
            <a:avLst/>
          </a:prstGeom>
          <a:noFill/>
          <a:ln>
            <a:noFill/>
          </a:ln>
        </p:spPr>
        <p:txBody>
          <a:bodyPr lIns="91425" tIns="91425" rIns="91425" bIns="91425" anchor="ctr" anchorCtr="0">
            <a:noAutofit/>
          </a:bodyPr>
          <a:lstStyle/>
          <a:p>
            <a:pPr lvl="0" rtl="0">
              <a:spcBef>
                <a:spcPts val="0"/>
              </a:spcBef>
              <a:buNone/>
            </a:pPr>
            <a:r>
              <a:rPr lang="en" dirty="0"/>
              <a:t>23 ноября 1994 года из помещения галереи </a:t>
            </a:r>
            <a:r>
              <a:rPr lang="en" dirty="0">
                <a:solidFill>
                  <a:schemeClr val="dk1"/>
                </a:solidFill>
              </a:rPr>
              <a:t>Марата Гельмана </a:t>
            </a:r>
            <a:r>
              <a:rPr lang="en" dirty="0"/>
              <a:t>на Малой Якиманке выскочил обнаженный Кулик, привязанный к цепи (ее конец был в руках у художника Александра Бренера, одетого только в боксерские трусы), и в течение семи минут кидался на проезжавшие мимо машины и зрителей.</a:t>
            </a:r>
          </a:p>
        </p:txBody>
      </p:sp>
      <p:sp>
        <p:nvSpPr>
          <p:cNvPr id="184" name="Shape 184"/>
          <p:cNvSpPr txBox="1"/>
          <p:nvPr/>
        </p:nvSpPr>
        <p:spPr>
          <a:xfrm>
            <a:off x="3119099" y="4443958"/>
            <a:ext cx="5990249" cy="576065"/>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Александр </a:t>
            </a:r>
            <a:r>
              <a:rPr lang="ru-RU" sz="1200" dirty="0" err="1" smtClean="0"/>
              <a:t>Бренер</a:t>
            </a:r>
            <a:r>
              <a:rPr lang="ru-RU" sz="1200" dirty="0" smtClean="0"/>
              <a:t>. </a:t>
            </a:r>
            <a:r>
              <a:rPr lang="en" sz="1200" dirty="0" smtClean="0"/>
              <a:t>Бешеный </a:t>
            </a:r>
            <a:r>
              <a:rPr lang="en" sz="1200" dirty="0"/>
              <a:t>Пес, или </a:t>
            </a:r>
            <a:r>
              <a:rPr lang="en" sz="1200" dirty="0" smtClean="0"/>
              <a:t>Последнее </a:t>
            </a:r>
            <a:r>
              <a:rPr lang="en" sz="1200" dirty="0"/>
              <a:t>табу, охраняемое </a:t>
            </a:r>
            <a:r>
              <a:rPr lang="ru-RU" sz="1200" dirty="0" smtClean="0"/>
              <a:t>о</a:t>
            </a:r>
            <a:r>
              <a:rPr lang="en" sz="1200" dirty="0" smtClean="0"/>
              <a:t>диноким Цербером</a:t>
            </a:r>
            <a:r>
              <a:rPr lang="ru-RU" sz="1200" dirty="0" smtClean="0"/>
              <a:t>. 1994. </a:t>
            </a:r>
            <a:r>
              <a:rPr lang="en" sz="1200" dirty="0" smtClean="0"/>
              <a:t>Москва</a:t>
            </a:r>
            <a:r>
              <a:rPr lang="ru-RU" sz="1200" dirty="0" smtClean="0"/>
              <a:t>, ул.</a:t>
            </a:r>
            <a:r>
              <a:rPr lang="en" sz="1200" dirty="0" smtClean="0"/>
              <a:t> </a:t>
            </a:r>
            <a:r>
              <a:rPr lang="en" sz="1200" dirty="0"/>
              <a:t>Большая </a:t>
            </a:r>
            <a:r>
              <a:rPr lang="en" sz="1200" dirty="0" smtClean="0"/>
              <a:t>Якиманка</a:t>
            </a:r>
            <a:endParaRPr lang="en" sz="1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Shape 189" descr="Mad Dog_17.jpg"/>
          <p:cNvPicPr preferRelativeResize="0"/>
          <p:nvPr/>
        </p:nvPicPr>
        <p:blipFill>
          <a:blip r:embed="rId3">
            <a:alphaModFix/>
          </a:blip>
          <a:stretch>
            <a:fillRect/>
          </a:stretch>
        </p:blipFill>
        <p:spPr>
          <a:xfrm>
            <a:off x="3462394" y="123478"/>
            <a:ext cx="5617172" cy="3129500"/>
          </a:xfrm>
          <a:prstGeom prst="rect">
            <a:avLst/>
          </a:prstGeom>
          <a:noFill/>
          <a:ln>
            <a:noFill/>
          </a:ln>
        </p:spPr>
      </p:pic>
      <p:sp>
        <p:nvSpPr>
          <p:cNvPr id="190" name="Shape 190"/>
          <p:cNvSpPr txBox="1"/>
          <p:nvPr/>
        </p:nvSpPr>
        <p:spPr>
          <a:xfrm>
            <a:off x="0" y="0"/>
            <a:ext cx="3462000" cy="3651870"/>
          </a:xfrm>
          <a:prstGeom prst="rect">
            <a:avLst/>
          </a:prstGeom>
          <a:noFill/>
          <a:ln>
            <a:noFill/>
          </a:ln>
        </p:spPr>
        <p:txBody>
          <a:bodyPr lIns="91425" tIns="91425" rIns="91425" bIns="91425" anchor="ctr" anchorCtr="0">
            <a:noAutofit/>
          </a:bodyPr>
          <a:lstStyle/>
          <a:p>
            <a:pPr lvl="0" rtl="0">
              <a:spcBef>
                <a:spcPts val="0"/>
              </a:spcBef>
              <a:buNone/>
            </a:pPr>
            <a:r>
              <a:rPr lang="en" sz="1200" dirty="0"/>
              <a:t>И тут возникла фигура радикального поэта и художника Александра Бренера, которого тоже, как и меня, никто не понимал.</a:t>
            </a:r>
          </a:p>
          <a:p>
            <a:pPr lvl="0" rtl="0">
              <a:spcBef>
                <a:spcPts val="0"/>
              </a:spcBef>
              <a:buNone/>
            </a:pPr>
            <a:r>
              <a:rPr lang="en" sz="1200" dirty="0"/>
              <a:t>У него не было ничего своего — жил по клубам, носил пальто, подаренное кем-то. Такая ходячая метафора социального невнимания, нелюбви, маргинальности, выброшенности. И родился замысел: я — собака, привязанная к этому человеку, охраняю его, то есть то, что для общества не является никакой ценностью. И проявляю при этом жуткую страсть, потому что этот Бренер — для меня самое важное на свете. Суть перформанса была как раз в этом — проявить страсть, свободу, бешенство, ярость, не глядя ни на какие лица, фигуры, иерархии.</a:t>
            </a:r>
          </a:p>
          <a:p>
            <a:pPr lvl="0" rtl="0">
              <a:spcBef>
                <a:spcPts val="0"/>
              </a:spcBef>
              <a:buNone/>
            </a:pPr>
            <a:endParaRPr sz="1200" dirty="0">
              <a:solidFill>
                <a:schemeClr val="dk1"/>
              </a:solidFill>
            </a:endParaRPr>
          </a:p>
          <a:p>
            <a:pPr lvl="0" rtl="0">
              <a:spcBef>
                <a:spcPts val="0"/>
              </a:spcBef>
              <a:buNone/>
            </a:pPr>
            <a:r>
              <a:rPr lang="en" sz="1200" dirty="0">
                <a:solidFill>
                  <a:schemeClr val="dk1"/>
                </a:solidFill>
              </a:rPr>
              <a:t>Олег Кулик - Сергею Семёнову</a:t>
            </a:r>
          </a:p>
        </p:txBody>
      </p:sp>
      <p:sp>
        <p:nvSpPr>
          <p:cNvPr id="5" name="Shape 184"/>
          <p:cNvSpPr txBox="1"/>
          <p:nvPr/>
        </p:nvSpPr>
        <p:spPr>
          <a:xfrm>
            <a:off x="3462395" y="3652315"/>
            <a:ext cx="5617172" cy="647627"/>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Александр </a:t>
            </a:r>
            <a:r>
              <a:rPr lang="ru-RU" sz="1200" dirty="0" err="1" smtClean="0"/>
              <a:t>Бренер</a:t>
            </a:r>
            <a:r>
              <a:rPr lang="ru-RU" sz="1200" dirty="0" smtClean="0"/>
              <a:t>. </a:t>
            </a:r>
            <a:r>
              <a:rPr lang="en" sz="1200" dirty="0" smtClean="0"/>
              <a:t>Бешеный </a:t>
            </a:r>
            <a:r>
              <a:rPr lang="en" sz="1200" dirty="0"/>
              <a:t>Пес, или </a:t>
            </a:r>
            <a:r>
              <a:rPr lang="en" sz="1200" dirty="0" smtClean="0"/>
              <a:t>Последнее </a:t>
            </a:r>
            <a:r>
              <a:rPr lang="en" sz="1200" dirty="0"/>
              <a:t>табу, охраняемое </a:t>
            </a:r>
            <a:r>
              <a:rPr lang="ru-RU" sz="1200" dirty="0" smtClean="0"/>
              <a:t>о</a:t>
            </a:r>
            <a:r>
              <a:rPr lang="en" sz="1200" dirty="0" smtClean="0"/>
              <a:t>диноким Цербером</a:t>
            </a:r>
            <a:r>
              <a:rPr lang="ru-RU" sz="1200" dirty="0" smtClean="0"/>
              <a:t>. 1994. </a:t>
            </a:r>
            <a:r>
              <a:rPr lang="en" sz="1200" dirty="0" smtClean="0"/>
              <a:t>Москва</a:t>
            </a:r>
            <a:r>
              <a:rPr lang="ru-RU" sz="1200" dirty="0" smtClean="0"/>
              <a:t>, ул.</a:t>
            </a:r>
            <a:r>
              <a:rPr lang="en" sz="1200" dirty="0" smtClean="0"/>
              <a:t> </a:t>
            </a:r>
            <a:r>
              <a:rPr lang="en" sz="1200" dirty="0"/>
              <a:t>Большая </a:t>
            </a:r>
            <a:r>
              <a:rPr lang="en" sz="1200" dirty="0" smtClean="0"/>
              <a:t>Якиманка</a:t>
            </a:r>
            <a:endParaRPr lang="en" sz="1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p:nvPr/>
        </p:nvSpPr>
        <p:spPr>
          <a:xfrm>
            <a:off x="0" y="0"/>
            <a:ext cx="3779912" cy="3723878"/>
          </a:xfrm>
          <a:prstGeom prst="rect">
            <a:avLst/>
          </a:prstGeom>
          <a:noFill/>
          <a:ln>
            <a:noFill/>
          </a:ln>
        </p:spPr>
        <p:txBody>
          <a:bodyPr lIns="91425" tIns="91425" rIns="91425" bIns="91425" anchor="ctr" anchorCtr="0">
            <a:noAutofit/>
          </a:bodyPr>
          <a:lstStyle/>
          <a:p>
            <a:pPr lvl="0">
              <a:spcBef>
                <a:spcPts val="0"/>
              </a:spcBef>
              <a:buNone/>
            </a:pPr>
            <a:r>
              <a:rPr lang="en" dirty="0" smtClean="0"/>
              <a:t>Остались </a:t>
            </a:r>
            <a:r>
              <a:rPr lang="en" dirty="0"/>
              <a:t>сомнения, правильно ли интерпретировано название акции </a:t>
            </a:r>
            <a:r>
              <a:rPr lang="ru-RU" dirty="0" smtClean="0"/>
              <a:t>«</a:t>
            </a:r>
            <a:r>
              <a:rPr lang="en" dirty="0" smtClean="0"/>
              <a:t>Последнее </a:t>
            </a:r>
            <a:r>
              <a:rPr lang="en" dirty="0"/>
              <a:t>табу, охраняемое одиноким </a:t>
            </a:r>
            <a:r>
              <a:rPr lang="ru-RU" dirty="0" smtClean="0"/>
              <a:t>Ц</a:t>
            </a:r>
            <a:r>
              <a:rPr lang="en" dirty="0" smtClean="0"/>
              <a:t>ербером</a:t>
            </a:r>
            <a:r>
              <a:rPr lang="ru-RU" dirty="0" smtClean="0"/>
              <a:t>»</a:t>
            </a:r>
            <a:r>
              <a:rPr lang="en" dirty="0" smtClean="0"/>
              <a:t>. </a:t>
            </a:r>
            <a:r>
              <a:rPr lang="en" dirty="0"/>
              <a:t>Вероятно, в роли Последнего Табу выступил Александр Бренер, а в роли Одинокого Цербера — Олег Кулик. Можно было считать и наоборот, что одинокий, молчаливый и сдержанный цербер, он же Бренер, охранял безумное, последнее, голое и вымазанное в грязи табу. Можно было бы считать также, что в роли Последнего Табу выступила галерея Гельмана. Впрочем, это табу давно нарушено</a:t>
            </a:r>
            <a:r>
              <a:rPr lang="en" dirty="0" smtClean="0"/>
              <a:t>.</a:t>
            </a:r>
            <a:endParaRPr lang="ru-RU" dirty="0" smtClean="0"/>
          </a:p>
          <a:p>
            <a:pPr lvl="0">
              <a:spcBef>
                <a:spcPts val="0"/>
              </a:spcBef>
              <a:buNone/>
            </a:pPr>
            <a:endParaRPr lang="ru-RU" dirty="0"/>
          </a:p>
          <a:p>
            <a:pPr lvl="0">
              <a:spcBef>
                <a:spcPts val="0"/>
              </a:spcBef>
              <a:buNone/>
            </a:pPr>
            <a:r>
              <a:rPr lang="ru-RU" dirty="0" smtClean="0"/>
              <a:t>Алексей Тарханов</a:t>
            </a:r>
            <a:endParaRPr lang="en" dirty="0"/>
          </a:p>
        </p:txBody>
      </p:sp>
      <p:pic>
        <p:nvPicPr>
          <p:cNvPr id="198" name="Shape 198"/>
          <p:cNvPicPr preferRelativeResize="0"/>
          <p:nvPr/>
        </p:nvPicPr>
        <p:blipFill>
          <a:blip r:embed="rId3">
            <a:alphaModFix/>
          </a:blip>
          <a:stretch>
            <a:fillRect/>
          </a:stretch>
        </p:blipFill>
        <p:spPr>
          <a:xfrm>
            <a:off x="3894142" y="195486"/>
            <a:ext cx="5121022" cy="3774649"/>
          </a:xfrm>
          <a:prstGeom prst="rect">
            <a:avLst/>
          </a:prstGeom>
          <a:noFill/>
          <a:ln>
            <a:noFill/>
          </a:ln>
        </p:spPr>
      </p:pic>
      <p:sp>
        <p:nvSpPr>
          <p:cNvPr id="5" name="Shape 184"/>
          <p:cNvSpPr txBox="1"/>
          <p:nvPr/>
        </p:nvSpPr>
        <p:spPr>
          <a:xfrm>
            <a:off x="3909312" y="4227934"/>
            <a:ext cx="5121022" cy="720080"/>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Александр </a:t>
            </a:r>
            <a:r>
              <a:rPr lang="ru-RU" sz="1200" dirty="0" err="1" smtClean="0"/>
              <a:t>Бренер</a:t>
            </a:r>
            <a:r>
              <a:rPr lang="ru-RU" sz="1200" dirty="0" smtClean="0"/>
              <a:t>. </a:t>
            </a:r>
            <a:r>
              <a:rPr lang="en" sz="1200" dirty="0" smtClean="0"/>
              <a:t>Бешеный </a:t>
            </a:r>
            <a:r>
              <a:rPr lang="en" sz="1200" dirty="0"/>
              <a:t>Пес, или </a:t>
            </a:r>
            <a:r>
              <a:rPr lang="en" sz="1200" dirty="0" smtClean="0"/>
              <a:t>Последнее </a:t>
            </a:r>
            <a:r>
              <a:rPr lang="en" sz="1200" dirty="0"/>
              <a:t>табу, охраняемое </a:t>
            </a:r>
            <a:r>
              <a:rPr lang="ru-RU" sz="1200" dirty="0" smtClean="0"/>
              <a:t>о</a:t>
            </a:r>
            <a:r>
              <a:rPr lang="en" sz="1200" dirty="0" smtClean="0"/>
              <a:t>диноким Цербером</a:t>
            </a:r>
            <a:r>
              <a:rPr lang="ru-RU" sz="1200" dirty="0" smtClean="0"/>
              <a:t>. 1994. </a:t>
            </a:r>
            <a:r>
              <a:rPr lang="en" sz="1200" dirty="0" smtClean="0"/>
              <a:t>Москва</a:t>
            </a:r>
            <a:r>
              <a:rPr lang="ru-RU" sz="1200" dirty="0" smtClean="0"/>
              <a:t>, ул.</a:t>
            </a:r>
            <a:r>
              <a:rPr lang="en" sz="1200" dirty="0" smtClean="0"/>
              <a:t> </a:t>
            </a:r>
            <a:r>
              <a:rPr lang="en" sz="1200" dirty="0"/>
              <a:t>Большая </a:t>
            </a:r>
            <a:r>
              <a:rPr lang="en" sz="1200" dirty="0" smtClean="0"/>
              <a:t>Якиманка</a:t>
            </a:r>
            <a:endParaRPr lang="en"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p:nvPr/>
        </p:nvSpPr>
        <p:spPr>
          <a:xfrm>
            <a:off x="107504" y="123478"/>
            <a:ext cx="3320708" cy="2953378"/>
          </a:xfrm>
          <a:prstGeom prst="rect">
            <a:avLst/>
          </a:prstGeom>
          <a:noFill/>
          <a:ln>
            <a:noFill/>
          </a:ln>
        </p:spPr>
        <p:txBody>
          <a:bodyPr lIns="91425" tIns="91425" rIns="91425" bIns="91425" anchor="ctr" anchorCtr="0">
            <a:noAutofit/>
          </a:bodyPr>
          <a:lstStyle/>
          <a:p>
            <a:pPr lvl="0">
              <a:spcBef>
                <a:spcPts val="0"/>
              </a:spcBef>
              <a:buNone/>
            </a:pPr>
            <a:r>
              <a:rPr lang="en" dirty="0"/>
              <a:t>Как правило, только потом. Вот я помню, когда я в первый раз был собакой: ты выбегаешь – и как провал такой. Помню какие-то огни, свет, но это для меня скорее какое-то ощущение себя. Что это было? Это не город. Это какие-то джунгли. Огонь, какие-то глаза, какие-то ветки, все кричат, все визжат, эта машина из людей выезжает, зверь какой-то…</a:t>
            </a:r>
          </a:p>
          <a:p>
            <a:pPr lvl="0">
              <a:spcBef>
                <a:spcPts val="0"/>
              </a:spcBef>
              <a:buNone/>
            </a:pPr>
            <a:endParaRPr dirty="0"/>
          </a:p>
          <a:p>
            <a:pPr lvl="0" rtl="0">
              <a:spcBef>
                <a:spcPts val="0"/>
              </a:spcBef>
              <a:buNone/>
            </a:pPr>
            <a:r>
              <a:rPr lang="en" dirty="0"/>
              <a:t>Олег Кулик - Улдису Тиронсу</a:t>
            </a:r>
          </a:p>
        </p:txBody>
      </p:sp>
      <p:pic>
        <p:nvPicPr>
          <p:cNvPr id="204" name="Shape 204"/>
          <p:cNvPicPr preferRelativeResize="0"/>
          <p:nvPr/>
        </p:nvPicPr>
        <p:blipFill>
          <a:blip r:embed="rId3">
            <a:alphaModFix/>
          </a:blip>
          <a:stretch>
            <a:fillRect/>
          </a:stretch>
        </p:blipFill>
        <p:spPr>
          <a:xfrm>
            <a:off x="3527025" y="123478"/>
            <a:ext cx="5507600" cy="3546900"/>
          </a:xfrm>
          <a:prstGeom prst="rect">
            <a:avLst/>
          </a:prstGeom>
          <a:noFill/>
          <a:ln>
            <a:noFill/>
          </a:ln>
        </p:spPr>
      </p:pic>
      <p:sp>
        <p:nvSpPr>
          <p:cNvPr id="5" name="Shape 184"/>
          <p:cNvSpPr txBox="1"/>
          <p:nvPr/>
        </p:nvSpPr>
        <p:spPr>
          <a:xfrm>
            <a:off x="3526828" y="3867894"/>
            <a:ext cx="5617172" cy="647627"/>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Александр </a:t>
            </a:r>
            <a:r>
              <a:rPr lang="ru-RU" sz="1200" dirty="0" err="1" smtClean="0"/>
              <a:t>Бренер</a:t>
            </a:r>
            <a:r>
              <a:rPr lang="ru-RU" sz="1200" dirty="0" smtClean="0"/>
              <a:t>. </a:t>
            </a:r>
            <a:r>
              <a:rPr lang="en" sz="1200" dirty="0" smtClean="0"/>
              <a:t>Бешеный </a:t>
            </a:r>
            <a:r>
              <a:rPr lang="en" sz="1200" dirty="0"/>
              <a:t>Пес, или </a:t>
            </a:r>
            <a:r>
              <a:rPr lang="en" sz="1200" dirty="0" smtClean="0"/>
              <a:t>Последнее </a:t>
            </a:r>
            <a:r>
              <a:rPr lang="en" sz="1200" dirty="0"/>
              <a:t>табу, охраняемое </a:t>
            </a:r>
            <a:r>
              <a:rPr lang="ru-RU" sz="1200" dirty="0" smtClean="0"/>
              <a:t>о</a:t>
            </a:r>
            <a:r>
              <a:rPr lang="en" sz="1200" dirty="0" smtClean="0"/>
              <a:t>диноким Цербером</a:t>
            </a:r>
            <a:r>
              <a:rPr lang="ru-RU" sz="1200" dirty="0" smtClean="0"/>
              <a:t>. 1994. </a:t>
            </a:r>
            <a:r>
              <a:rPr lang="en" sz="1200" dirty="0" smtClean="0"/>
              <a:t>Москва</a:t>
            </a:r>
            <a:r>
              <a:rPr lang="ru-RU" sz="1200" dirty="0" smtClean="0"/>
              <a:t>, ул.</a:t>
            </a:r>
            <a:r>
              <a:rPr lang="en" sz="1200" dirty="0" smtClean="0"/>
              <a:t> </a:t>
            </a:r>
            <a:r>
              <a:rPr lang="en" sz="1200" dirty="0"/>
              <a:t>Большая </a:t>
            </a:r>
            <a:r>
              <a:rPr lang="en" sz="1200" dirty="0" smtClean="0"/>
              <a:t>Якиманка</a:t>
            </a:r>
            <a:endParaRPr lang="en"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p:nvPr/>
        </p:nvSpPr>
        <p:spPr>
          <a:xfrm>
            <a:off x="0" y="315662"/>
            <a:ext cx="3618600" cy="3120184"/>
          </a:xfrm>
          <a:prstGeom prst="rect">
            <a:avLst/>
          </a:prstGeom>
          <a:noFill/>
          <a:ln>
            <a:noFill/>
          </a:ln>
        </p:spPr>
        <p:txBody>
          <a:bodyPr lIns="91425" tIns="91425" rIns="91425" bIns="91425" anchor="ctr" anchorCtr="0">
            <a:noAutofit/>
          </a:bodyPr>
          <a:lstStyle/>
          <a:p>
            <a:pPr lvl="0">
              <a:spcBef>
                <a:spcPts val="0"/>
              </a:spcBef>
              <a:buNone/>
            </a:pPr>
            <a:r>
              <a:rPr lang="en" dirty="0"/>
              <a:t>А в это время все вокруг говорили о том, что искусство умерло. Но я-то понимал, что оно живо. И это так перекликалось с подтекстом рассказа, что я задумал сделать произведение о собаке, как-то ее изобразить, но понял, что убедительнее всего будет самому стать ею. Может быть, сейчас эта мысль кому-то покажется простой, но меня она шокировала. А как это — быть собакой? Что тогда охранять? Кто этот мертвый хозяин</a:t>
            </a:r>
          </a:p>
          <a:p>
            <a:pPr lvl="0">
              <a:spcBef>
                <a:spcPts val="0"/>
              </a:spcBef>
              <a:buNone/>
            </a:pPr>
            <a:endParaRPr dirty="0"/>
          </a:p>
          <a:p>
            <a:pPr lvl="0" rtl="0">
              <a:spcBef>
                <a:spcPts val="0"/>
              </a:spcBef>
              <a:buNone/>
            </a:pPr>
            <a:r>
              <a:rPr lang="en" dirty="0"/>
              <a:t>Олег Кулик - Сергею Семёнову</a:t>
            </a:r>
          </a:p>
        </p:txBody>
      </p:sp>
      <p:pic>
        <p:nvPicPr>
          <p:cNvPr id="211" name="Shape 211"/>
          <p:cNvPicPr preferRelativeResize="0"/>
          <p:nvPr/>
        </p:nvPicPr>
        <p:blipFill>
          <a:blip r:embed="rId3">
            <a:alphaModFix/>
          </a:blip>
          <a:stretch>
            <a:fillRect/>
          </a:stretch>
        </p:blipFill>
        <p:spPr>
          <a:xfrm>
            <a:off x="3810000" y="315662"/>
            <a:ext cx="5334000" cy="3838575"/>
          </a:xfrm>
          <a:prstGeom prst="rect">
            <a:avLst/>
          </a:prstGeom>
          <a:noFill/>
          <a:ln>
            <a:noFill/>
          </a:ln>
        </p:spPr>
      </p:pic>
      <p:sp>
        <p:nvSpPr>
          <p:cNvPr id="5" name="Shape 184"/>
          <p:cNvSpPr txBox="1"/>
          <p:nvPr/>
        </p:nvSpPr>
        <p:spPr>
          <a:xfrm>
            <a:off x="3810000" y="4318880"/>
            <a:ext cx="5617172" cy="647627"/>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Александр </a:t>
            </a:r>
            <a:r>
              <a:rPr lang="ru-RU" sz="1200" dirty="0" err="1" smtClean="0"/>
              <a:t>Бренер</a:t>
            </a:r>
            <a:r>
              <a:rPr lang="ru-RU" sz="1200" dirty="0" smtClean="0"/>
              <a:t>. </a:t>
            </a:r>
            <a:r>
              <a:rPr lang="en" sz="1200" dirty="0" smtClean="0"/>
              <a:t>Бешеный </a:t>
            </a:r>
            <a:r>
              <a:rPr lang="en" sz="1200" dirty="0"/>
              <a:t>Пес, или </a:t>
            </a:r>
            <a:r>
              <a:rPr lang="en" sz="1200" dirty="0" smtClean="0"/>
              <a:t>Последнее </a:t>
            </a:r>
            <a:r>
              <a:rPr lang="en" sz="1200" dirty="0"/>
              <a:t>табу, охраняемое </a:t>
            </a:r>
            <a:r>
              <a:rPr lang="ru-RU" sz="1200" dirty="0" smtClean="0"/>
              <a:t>о</a:t>
            </a:r>
            <a:r>
              <a:rPr lang="en" sz="1200" dirty="0" smtClean="0"/>
              <a:t>диноким Цербером</a:t>
            </a:r>
            <a:r>
              <a:rPr lang="ru-RU" sz="1200" dirty="0" smtClean="0"/>
              <a:t>. 1994. </a:t>
            </a:r>
            <a:r>
              <a:rPr lang="en" sz="1200" dirty="0" smtClean="0"/>
              <a:t>Москва</a:t>
            </a:r>
            <a:r>
              <a:rPr lang="ru-RU" sz="1200" dirty="0" smtClean="0"/>
              <a:t>, ул.</a:t>
            </a:r>
            <a:r>
              <a:rPr lang="en" sz="1200" dirty="0" smtClean="0"/>
              <a:t> </a:t>
            </a:r>
            <a:r>
              <a:rPr lang="en" sz="1200" dirty="0"/>
              <a:t>Большая </a:t>
            </a:r>
            <a:r>
              <a:rPr lang="en" sz="1200" dirty="0" smtClean="0"/>
              <a:t>Якиманка</a:t>
            </a:r>
            <a:endParaRPr lang="en" sz="1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p:nvPr/>
        </p:nvSpPr>
        <p:spPr>
          <a:xfrm>
            <a:off x="0" y="347874"/>
            <a:ext cx="3960600" cy="3401075"/>
          </a:xfrm>
          <a:prstGeom prst="rect">
            <a:avLst/>
          </a:prstGeom>
          <a:noFill/>
          <a:ln>
            <a:noFill/>
          </a:ln>
        </p:spPr>
        <p:txBody>
          <a:bodyPr lIns="91425" tIns="91425" rIns="91425" bIns="91425" anchor="ctr" anchorCtr="0">
            <a:noAutofit/>
          </a:bodyPr>
          <a:lstStyle/>
          <a:p>
            <a:pPr lvl="0">
              <a:spcBef>
                <a:spcPts val="0"/>
              </a:spcBef>
              <a:buNone/>
            </a:pPr>
            <a:r>
              <a:rPr lang="en" dirty="0"/>
              <a:t>Возможно, наиболее репрезентативной акцией девяностых является совместная акция Александра Бренера и Олега Кулика «Последнее табу охраняемое одиноким Цербером», когда Кулик бросался на прохожих и машины, а Бренер выкрикивал «В бездарной стране!». Манифестируемый смысл этой акции был защита искусства, которое и есть то самое последнее Табу которое  одинокий Цербер вызвался охранять в нашей многострадальной стране которую якобы только искусство может спасти от бездарности и пр. бед. </a:t>
            </a:r>
          </a:p>
          <a:p>
            <a:pPr lvl="0">
              <a:spcBef>
                <a:spcPts val="0"/>
              </a:spcBef>
              <a:buNone/>
            </a:pPr>
            <a:endParaRPr dirty="0"/>
          </a:p>
          <a:p>
            <a:pPr lvl="0">
              <a:spcBef>
                <a:spcPts val="0"/>
              </a:spcBef>
              <a:buNone/>
            </a:pPr>
            <a:r>
              <a:rPr lang="en" dirty="0"/>
              <a:t>Антон Николаев</a:t>
            </a:r>
          </a:p>
          <a:p>
            <a:pPr lvl="0" rtl="0">
              <a:spcBef>
                <a:spcPts val="0"/>
              </a:spcBef>
              <a:buNone/>
            </a:pPr>
            <a:endParaRPr dirty="0"/>
          </a:p>
        </p:txBody>
      </p:sp>
      <p:pic>
        <p:nvPicPr>
          <p:cNvPr id="219" name="Shape 219"/>
          <p:cNvPicPr preferRelativeResize="0"/>
          <p:nvPr/>
        </p:nvPicPr>
        <p:blipFill>
          <a:blip r:embed="rId3">
            <a:alphaModFix/>
          </a:blip>
          <a:stretch>
            <a:fillRect/>
          </a:stretch>
        </p:blipFill>
        <p:spPr>
          <a:xfrm>
            <a:off x="4102199" y="347874"/>
            <a:ext cx="4889399" cy="3401075"/>
          </a:xfrm>
          <a:prstGeom prst="rect">
            <a:avLst/>
          </a:prstGeom>
          <a:noFill/>
          <a:ln>
            <a:noFill/>
          </a:ln>
        </p:spPr>
      </p:pic>
      <p:sp>
        <p:nvSpPr>
          <p:cNvPr id="5" name="Shape 184"/>
          <p:cNvSpPr txBox="1"/>
          <p:nvPr/>
        </p:nvSpPr>
        <p:spPr>
          <a:xfrm>
            <a:off x="3960600" y="4227935"/>
            <a:ext cx="5030998" cy="576064"/>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Александр </a:t>
            </a:r>
            <a:r>
              <a:rPr lang="ru-RU" sz="1200" dirty="0" err="1" smtClean="0"/>
              <a:t>Бренер</a:t>
            </a:r>
            <a:r>
              <a:rPr lang="ru-RU" sz="1200" dirty="0" smtClean="0"/>
              <a:t>. </a:t>
            </a:r>
            <a:r>
              <a:rPr lang="en" sz="1200" dirty="0" smtClean="0"/>
              <a:t>Бешеный </a:t>
            </a:r>
            <a:r>
              <a:rPr lang="en" sz="1200" dirty="0"/>
              <a:t>Пес, или </a:t>
            </a:r>
            <a:r>
              <a:rPr lang="en" sz="1200" dirty="0" smtClean="0"/>
              <a:t>Последнее </a:t>
            </a:r>
            <a:r>
              <a:rPr lang="en" sz="1200" dirty="0"/>
              <a:t>табу, охраняемое </a:t>
            </a:r>
            <a:r>
              <a:rPr lang="ru-RU" sz="1200" dirty="0" smtClean="0"/>
              <a:t>о</a:t>
            </a:r>
            <a:r>
              <a:rPr lang="en" sz="1200" dirty="0" smtClean="0"/>
              <a:t>диноким Цербером</a:t>
            </a:r>
            <a:r>
              <a:rPr lang="ru-RU" sz="1200" dirty="0" smtClean="0"/>
              <a:t>. 1994. </a:t>
            </a:r>
            <a:r>
              <a:rPr lang="en" sz="1200" dirty="0" smtClean="0"/>
              <a:t>Москва</a:t>
            </a:r>
            <a:r>
              <a:rPr lang="ru-RU" sz="1200" dirty="0" smtClean="0"/>
              <a:t>, ул.</a:t>
            </a:r>
            <a:r>
              <a:rPr lang="en" sz="1200" dirty="0" smtClean="0"/>
              <a:t> </a:t>
            </a:r>
            <a:r>
              <a:rPr lang="en" sz="1200" dirty="0"/>
              <a:t>Большая </a:t>
            </a:r>
            <a:r>
              <a:rPr lang="en" sz="1200" dirty="0" smtClean="0"/>
              <a:t>Якиманка</a:t>
            </a:r>
            <a:endParaRPr lang="en"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Shape 224"/>
          <p:cNvPicPr preferRelativeResize="0"/>
          <p:nvPr/>
        </p:nvPicPr>
        <p:blipFill>
          <a:blip r:embed="rId3">
            <a:alphaModFix/>
          </a:blip>
          <a:stretch>
            <a:fillRect/>
          </a:stretch>
        </p:blipFill>
        <p:spPr>
          <a:xfrm>
            <a:off x="3347864" y="123478"/>
            <a:ext cx="5715000" cy="4286250"/>
          </a:xfrm>
          <a:prstGeom prst="rect">
            <a:avLst/>
          </a:prstGeom>
          <a:noFill/>
          <a:ln>
            <a:noFill/>
          </a:ln>
        </p:spPr>
      </p:pic>
      <p:sp>
        <p:nvSpPr>
          <p:cNvPr id="225" name="Shape 225"/>
          <p:cNvSpPr txBox="1"/>
          <p:nvPr/>
        </p:nvSpPr>
        <p:spPr>
          <a:xfrm>
            <a:off x="47966" y="4587974"/>
            <a:ext cx="3275856" cy="500258"/>
          </a:xfrm>
          <a:prstGeom prst="rect">
            <a:avLst/>
          </a:prstGeom>
          <a:noFill/>
          <a:ln>
            <a:noFill/>
          </a:ln>
        </p:spPr>
        <p:txBody>
          <a:bodyPr lIns="91425" tIns="91425" rIns="91425" bIns="91425" anchor="ctr" anchorCtr="0">
            <a:noAutofit/>
          </a:bodyPr>
          <a:lstStyle/>
          <a:p>
            <a:pPr lvl="0" rtl="0">
              <a:spcBef>
                <a:spcPts val="0"/>
              </a:spcBef>
              <a:buNone/>
            </a:pPr>
            <a:r>
              <a:rPr lang="en" sz="1200" dirty="0"/>
              <a:t>Олег Кулик. Не словом, а делом. 1995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p:nvPr/>
        </p:nvSpPr>
        <p:spPr>
          <a:xfrm>
            <a:off x="107504" y="258024"/>
            <a:ext cx="4815720" cy="1809670"/>
          </a:xfrm>
          <a:prstGeom prst="rect">
            <a:avLst/>
          </a:prstGeom>
          <a:noFill/>
          <a:ln>
            <a:noFill/>
          </a:ln>
        </p:spPr>
        <p:txBody>
          <a:bodyPr lIns="91425" tIns="91425" rIns="91425" bIns="91425" anchor="ctr" anchorCtr="0">
            <a:noAutofit/>
          </a:bodyPr>
          <a:lstStyle/>
          <a:p>
            <a:pPr lvl="0" rtl="0">
              <a:spcBef>
                <a:spcPts val="0"/>
              </a:spcBef>
              <a:buNone/>
            </a:pPr>
            <a:r>
              <a:rPr lang="en" dirty="0" smtClean="0">
                <a:solidFill>
                  <a:schemeClr val="dk1"/>
                </a:solidFill>
              </a:rPr>
              <a:t>Все </a:t>
            </a:r>
            <a:r>
              <a:rPr lang="en" dirty="0">
                <a:solidFill>
                  <a:schemeClr val="dk1"/>
                </a:solidFill>
              </a:rPr>
              <a:t>действуют наобум, в том числе и Олег Кулик. В деталях, буквально на излете художественной жестикуляции, обязательно прошмыгнет какая-нибудь пошлость, те самые необъятные ворота или платья, о которых еще Гоголь шутил.</a:t>
            </a:r>
          </a:p>
          <a:p>
            <a:pPr lvl="0" rtl="0">
              <a:spcBef>
                <a:spcPts val="0"/>
              </a:spcBef>
              <a:buNone/>
            </a:pPr>
            <a:endParaRPr dirty="0">
              <a:solidFill>
                <a:schemeClr val="dk1"/>
              </a:solidFill>
            </a:endParaRPr>
          </a:p>
          <a:p>
            <a:pPr lvl="0" rtl="0">
              <a:spcBef>
                <a:spcPts val="0"/>
              </a:spcBef>
              <a:buNone/>
            </a:pPr>
            <a:r>
              <a:rPr lang="en" dirty="0">
                <a:solidFill>
                  <a:schemeClr val="dk1"/>
                </a:solidFill>
              </a:rPr>
              <a:t>Людмила Лунина</a:t>
            </a:r>
          </a:p>
          <a:p>
            <a:pPr lvl="0" rtl="0">
              <a:spcBef>
                <a:spcPts val="0"/>
              </a:spcBef>
              <a:buNone/>
            </a:pPr>
            <a:r>
              <a:rPr lang="en" dirty="0">
                <a:solidFill>
                  <a:schemeClr val="dk1"/>
                </a:solidFill>
              </a:rPr>
              <a:t>газета «Сегодня», 29 апреля 1994 года</a:t>
            </a:r>
          </a:p>
        </p:txBody>
      </p:sp>
      <p:pic>
        <p:nvPicPr>
          <p:cNvPr id="231" name="Shape 231"/>
          <p:cNvPicPr preferRelativeResize="0"/>
          <p:nvPr/>
        </p:nvPicPr>
        <p:blipFill>
          <a:blip r:embed="rId3">
            <a:alphaModFix/>
          </a:blip>
          <a:stretch>
            <a:fillRect/>
          </a:stretch>
        </p:blipFill>
        <p:spPr>
          <a:xfrm>
            <a:off x="5417400" y="258024"/>
            <a:ext cx="3195573" cy="466197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Shape 236"/>
          <p:cNvPicPr preferRelativeResize="0"/>
          <p:nvPr/>
        </p:nvPicPr>
        <p:blipFill>
          <a:blip r:embed="rId3">
            <a:alphaModFix/>
          </a:blip>
          <a:stretch>
            <a:fillRect/>
          </a:stretch>
        </p:blipFill>
        <p:spPr>
          <a:xfrm>
            <a:off x="5220072" y="43403"/>
            <a:ext cx="3867293" cy="5048628"/>
          </a:xfrm>
          <a:prstGeom prst="rect">
            <a:avLst/>
          </a:prstGeom>
          <a:noFill/>
          <a:ln>
            <a:noFill/>
          </a:ln>
        </p:spPr>
      </p:pic>
      <p:sp>
        <p:nvSpPr>
          <p:cNvPr id="237" name="Shape 237"/>
          <p:cNvSpPr txBox="1"/>
          <p:nvPr/>
        </p:nvSpPr>
        <p:spPr>
          <a:xfrm>
            <a:off x="51503" y="68671"/>
            <a:ext cx="5148064" cy="2448272"/>
          </a:xfrm>
          <a:prstGeom prst="rect">
            <a:avLst/>
          </a:prstGeom>
          <a:noFill/>
          <a:ln>
            <a:noFill/>
          </a:ln>
        </p:spPr>
        <p:txBody>
          <a:bodyPr lIns="91425" tIns="91425" rIns="91425" bIns="91425" anchor="ctr" anchorCtr="0">
            <a:noAutofit/>
          </a:bodyPr>
          <a:lstStyle/>
          <a:p>
            <a:pPr lvl="0">
              <a:spcBef>
                <a:spcPts val="0"/>
              </a:spcBef>
              <a:buNone/>
            </a:pPr>
            <a:endParaRPr dirty="0">
              <a:solidFill>
                <a:schemeClr val="dk1"/>
              </a:solidFill>
            </a:endParaRPr>
          </a:p>
          <a:p>
            <a:pPr lvl="0" rtl="0">
              <a:spcBef>
                <a:spcPts val="0"/>
              </a:spcBef>
              <a:buNone/>
            </a:pPr>
            <a:endParaRPr dirty="0">
              <a:solidFill>
                <a:schemeClr val="dk1"/>
              </a:solidFill>
            </a:endParaRPr>
          </a:p>
          <a:p>
            <a:pPr lvl="0">
              <a:spcBef>
                <a:spcPts val="0"/>
              </a:spcBef>
              <a:buNone/>
            </a:pPr>
            <a:r>
              <a:rPr lang="en" dirty="0"/>
              <a:t>Как можно на открытке, смелой уже самой по себе, помещать такой текст, как если бы мадам оповещала клиентов об открытии нового увеселительного заведения? Неужели ничей музыкальный слух не передернуло от названия выставки, позаимствованного из попсового тинэйджерского журнала пятилетней давности?</a:t>
            </a:r>
          </a:p>
          <a:p>
            <a:pPr lvl="0">
              <a:spcBef>
                <a:spcPts val="0"/>
              </a:spcBef>
              <a:buNone/>
            </a:pPr>
            <a:endParaRPr dirty="0"/>
          </a:p>
          <a:p>
            <a:pPr lvl="0">
              <a:spcBef>
                <a:spcPts val="0"/>
              </a:spcBef>
              <a:buNone/>
            </a:pPr>
            <a:r>
              <a:rPr lang="en" dirty="0">
                <a:solidFill>
                  <a:schemeClr val="dk1"/>
                </a:solidFill>
              </a:rPr>
              <a:t>Людмила Лунина</a:t>
            </a:r>
          </a:p>
          <a:p>
            <a:pPr lvl="0">
              <a:spcBef>
                <a:spcPts val="0"/>
              </a:spcBef>
              <a:buNone/>
            </a:pPr>
            <a:r>
              <a:rPr lang="en" dirty="0">
                <a:solidFill>
                  <a:schemeClr val="dk1"/>
                </a:solidFill>
              </a:rPr>
              <a:t>газета «Сегодня», 29 апреля 1994 </a:t>
            </a:r>
            <a:r>
              <a:rPr lang="en" dirty="0" smtClean="0">
                <a:solidFill>
                  <a:schemeClr val="dk1"/>
                </a:solidFill>
              </a:rPr>
              <a:t>года</a:t>
            </a:r>
            <a:endParaRPr dirty="0"/>
          </a:p>
          <a:p>
            <a:pPr lvl="0">
              <a:spcBef>
                <a:spcPts val="0"/>
              </a:spcBef>
              <a:buNone/>
            </a:pPr>
            <a:endParaRPr dirty="0"/>
          </a:p>
          <a:p>
            <a:pPr lvl="0">
              <a:spcBef>
                <a:spcPts val="0"/>
              </a:spcBef>
              <a:buNone/>
            </a:pPr>
            <a:endParaRPr dirty="0"/>
          </a:p>
          <a:p>
            <a:pPr lvl="0">
              <a:spcBef>
                <a:spcPts val="0"/>
              </a:spcBef>
              <a:buNone/>
            </a:pPr>
            <a:endParaRPr dirty="0"/>
          </a:p>
          <a:p>
            <a:pPr lvl="0" rtl="0">
              <a:spcBef>
                <a:spcPts val="0"/>
              </a:spcBef>
              <a:buNone/>
            </a:pPr>
            <a:endParaRPr dirty="0"/>
          </a:p>
        </p:txBody>
      </p:sp>
      <p:sp>
        <p:nvSpPr>
          <p:cNvPr id="238" name="Shape 238"/>
          <p:cNvSpPr txBox="1"/>
          <p:nvPr/>
        </p:nvSpPr>
        <p:spPr>
          <a:xfrm>
            <a:off x="51503" y="4083917"/>
            <a:ext cx="5148064" cy="1059657"/>
          </a:xfrm>
          <a:prstGeom prst="rect">
            <a:avLst/>
          </a:prstGeom>
          <a:noFill/>
          <a:ln>
            <a:noFill/>
          </a:ln>
        </p:spPr>
        <p:txBody>
          <a:bodyPr lIns="91425" tIns="91425" rIns="91425" bIns="91425" anchor="ctr" anchorCtr="0">
            <a:noAutofit/>
          </a:bodyPr>
          <a:lstStyle/>
          <a:p>
            <a:pPr lvl="0" rtl="0">
              <a:spcBef>
                <a:spcPts val="0"/>
              </a:spcBef>
              <a:buNone/>
            </a:pPr>
            <a:r>
              <a:rPr lang="en" sz="1200" dirty="0"/>
              <a:t>Художественные критики Владимир Сальников, Людмила Лунина и Андрей Ковалев на фотографии для пригласительного билета выставки Олега Кулика «Я люблю Горби» в галерее Марата Гельмана, Москва. 1994</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Shape 243"/>
          <p:cNvPicPr preferRelativeResize="0"/>
          <p:nvPr/>
        </p:nvPicPr>
        <p:blipFill>
          <a:blip r:embed="rId3">
            <a:alphaModFix/>
          </a:blip>
          <a:stretch>
            <a:fillRect/>
          </a:stretch>
        </p:blipFill>
        <p:spPr>
          <a:xfrm>
            <a:off x="3115550" y="408325"/>
            <a:ext cx="5905500" cy="4229100"/>
          </a:xfrm>
          <a:prstGeom prst="rect">
            <a:avLst/>
          </a:prstGeom>
          <a:noFill/>
          <a:ln>
            <a:noFill/>
          </a:ln>
        </p:spPr>
      </p:pic>
      <p:sp>
        <p:nvSpPr>
          <p:cNvPr id="244" name="Shape 244"/>
          <p:cNvSpPr txBox="1"/>
          <p:nvPr/>
        </p:nvSpPr>
        <p:spPr>
          <a:xfrm>
            <a:off x="0" y="408325"/>
            <a:ext cx="3115550" cy="2451457"/>
          </a:xfrm>
          <a:prstGeom prst="rect">
            <a:avLst/>
          </a:prstGeom>
          <a:noFill/>
          <a:ln>
            <a:noFill/>
          </a:ln>
        </p:spPr>
        <p:txBody>
          <a:bodyPr lIns="91425" tIns="91425" rIns="91425" bIns="91425" anchor="ctr" anchorCtr="0">
            <a:noAutofit/>
          </a:bodyPr>
          <a:lstStyle/>
          <a:p>
            <a:pPr lvl="0" rtl="0">
              <a:spcBef>
                <a:spcPts val="0"/>
              </a:spcBef>
              <a:buNone/>
            </a:pPr>
            <a:r>
              <a:rPr lang="en" dirty="0"/>
              <a:t>Никому не известный художник приезжает из России, чтобы блокировать вход на выставку «Знаки и чудеса. Нико Пиросмани и современное искусство» куратора Биче Куригер, на которой, помимо работ Пиросмани, экспонировались произведения Джеффа Кунса, Синди Шерман, Демиэна Херста и других ведущих мировых художников.</a:t>
            </a:r>
          </a:p>
        </p:txBody>
      </p:sp>
      <p:sp>
        <p:nvSpPr>
          <p:cNvPr id="245" name="Shape 245"/>
          <p:cNvSpPr txBox="1"/>
          <p:nvPr/>
        </p:nvSpPr>
        <p:spPr>
          <a:xfrm>
            <a:off x="3115550" y="4598550"/>
            <a:ext cx="6028550" cy="497100"/>
          </a:xfrm>
          <a:prstGeom prst="rect">
            <a:avLst/>
          </a:prstGeom>
          <a:noFill/>
          <a:ln>
            <a:noFill/>
          </a:ln>
        </p:spPr>
        <p:txBody>
          <a:bodyPr lIns="91425" tIns="91425" rIns="91425" bIns="91425" anchor="ctr" anchorCtr="0">
            <a:noAutofit/>
          </a:bodyPr>
          <a:lstStyle/>
          <a:p>
            <a:pPr lvl="0" rtl="0">
              <a:spcBef>
                <a:spcPts val="0"/>
              </a:spcBef>
              <a:buNone/>
            </a:pPr>
            <a:r>
              <a:rPr lang="en" sz="1200" dirty="0"/>
              <a:t>Олег Кулик. Reservoir Dog. Кунстхауc, Цюрих. 30 марта 1995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Shape 66"/>
          <p:cNvPicPr preferRelativeResize="0"/>
          <p:nvPr/>
        </p:nvPicPr>
        <p:blipFill>
          <a:blip r:embed="rId3">
            <a:alphaModFix/>
          </a:blip>
          <a:stretch>
            <a:fillRect/>
          </a:stretch>
        </p:blipFill>
        <p:spPr>
          <a:xfrm>
            <a:off x="3563888" y="123478"/>
            <a:ext cx="5518948" cy="3747850"/>
          </a:xfrm>
          <a:prstGeom prst="rect">
            <a:avLst/>
          </a:prstGeom>
          <a:noFill/>
          <a:ln>
            <a:noFill/>
          </a:ln>
        </p:spPr>
      </p:pic>
      <p:sp>
        <p:nvSpPr>
          <p:cNvPr id="67" name="Shape 67"/>
          <p:cNvSpPr txBox="1"/>
          <p:nvPr/>
        </p:nvSpPr>
        <p:spPr>
          <a:xfrm>
            <a:off x="3262897" y="4232280"/>
            <a:ext cx="6565687" cy="901834"/>
          </a:xfrm>
          <a:prstGeom prst="rect">
            <a:avLst/>
          </a:prstGeom>
          <a:noFill/>
          <a:ln>
            <a:noFill/>
          </a:ln>
        </p:spPr>
        <p:txBody>
          <a:bodyPr lIns="91425" tIns="91425" rIns="91425" bIns="91425" anchor="t" anchorCtr="0">
            <a:noAutofit/>
          </a:bodyPr>
          <a:lstStyle/>
          <a:p>
            <a:pPr lvl="0">
              <a:spcBef>
                <a:spcPts val="0"/>
              </a:spcBef>
              <a:buNone/>
            </a:pPr>
            <a:r>
              <a:rPr lang="en" sz="1200" dirty="0">
                <a:solidFill>
                  <a:schemeClr val="dk1"/>
                </a:solidFill>
                <a:latin typeface="+mn-lt"/>
                <a:ea typeface="Times New Roman"/>
                <a:cs typeface="Times New Roman"/>
                <a:sym typeface="Times New Roman"/>
              </a:rPr>
              <a:t>     </a:t>
            </a:r>
            <a:r>
              <a:rPr lang="en" sz="1200" dirty="0" smtClean="0">
                <a:solidFill>
                  <a:schemeClr val="dk1"/>
                </a:solidFill>
                <a:latin typeface="+mn-lt"/>
              </a:rPr>
              <a:t>Жизнесмерть</a:t>
            </a:r>
            <a:r>
              <a:rPr lang="en" sz="1200" dirty="0">
                <a:solidFill>
                  <a:schemeClr val="dk1"/>
                </a:solidFill>
                <a:latin typeface="+mn-lt"/>
              </a:rPr>
              <a:t>, или Пышные похороны авангарда. 1987</a:t>
            </a:r>
          </a:p>
          <a:p>
            <a:pPr lvl="0">
              <a:spcBef>
                <a:spcPts val="0"/>
              </a:spcBef>
              <a:buNone/>
            </a:pPr>
            <a:r>
              <a:rPr lang="en" sz="1200" dirty="0">
                <a:solidFill>
                  <a:schemeClr val="dk1"/>
                </a:solidFill>
                <a:latin typeface="+mn-lt"/>
              </a:rPr>
              <a:t>     Оргстекло, дерево, леска, искусственные цветы, </a:t>
            </a:r>
          </a:p>
          <a:p>
            <a:pPr lvl="0">
              <a:spcBef>
                <a:spcPts val="0"/>
              </a:spcBef>
              <a:buNone/>
            </a:pPr>
            <a:r>
              <a:rPr lang="en" sz="1200" dirty="0">
                <a:solidFill>
                  <a:schemeClr val="dk1"/>
                </a:solidFill>
                <a:latin typeface="+mn-lt"/>
              </a:rPr>
              <a:t>     засушенные тараканы. 140х85х32 см </a:t>
            </a:r>
          </a:p>
        </p:txBody>
      </p:sp>
      <p:sp>
        <p:nvSpPr>
          <p:cNvPr id="68" name="Shape 68"/>
          <p:cNvSpPr txBox="1"/>
          <p:nvPr/>
        </p:nvSpPr>
        <p:spPr>
          <a:xfrm>
            <a:off x="35496" y="123478"/>
            <a:ext cx="3528392" cy="2088232"/>
          </a:xfrm>
          <a:prstGeom prst="rect">
            <a:avLst/>
          </a:prstGeom>
          <a:noFill/>
          <a:ln>
            <a:noFill/>
          </a:ln>
        </p:spPr>
        <p:txBody>
          <a:bodyPr lIns="91425" tIns="91425" rIns="91425" bIns="91425" anchor="ctr" anchorCtr="0">
            <a:noAutofit/>
          </a:bodyPr>
          <a:lstStyle/>
          <a:p>
            <a:pPr lvl="0" rtl="0">
              <a:spcBef>
                <a:spcPts val="0"/>
              </a:spcBef>
              <a:buNone/>
            </a:pPr>
            <a:r>
              <a:rPr lang="en" dirty="0" smtClean="0"/>
              <a:t>Кулик </a:t>
            </a:r>
            <a:r>
              <a:rPr lang="en" dirty="0"/>
              <a:t>резал стекла, ставил их под разными углами, ловил световые эффекты, искал идеальные формы, вырезал в них фигурки животных и людей, даже сделал стеклянный гроб с деревянным гробиком внутри — под названием «Жизнесмерть, или Пышные похороны авангарда». Гроб был напичкан библейскими заповедями и мертвыми тараканами.</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p:nvPr/>
        </p:nvSpPr>
        <p:spPr>
          <a:xfrm>
            <a:off x="58674" y="370824"/>
            <a:ext cx="3505214" cy="2128918"/>
          </a:xfrm>
          <a:prstGeom prst="rect">
            <a:avLst/>
          </a:prstGeom>
          <a:noFill/>
          <a:ln>
            <a:noFill/>
          </a:ln>
        </p:spPr>
        <p:txBody>
          <a:bodyPr lIns="91425" tIns="91425" rIns="91425" bIns="91425" anchor="ctr" anchorCtr="0">
            <a:noAutofit/>
          </a:bodyPr>
          <a:lstStyle/>
          <a:p>
            <a:pPr lvl="0" rtl="0">
              <a:spcBef>
                <a:spcPts val="0"/>
              </a:spcBef>
              <a:buNone/>
            </a:pPr>
            <a:r>
              <a:rPr lang="en" dirty="0"/>
              <a:t>Я решил, что раз меня, по утверждению Куригер, не существует, то я могу делать все, что угодно! Я перегородил вход на выставку, рычал, кусался и никого не пускал в музей. В результате меня арестовали, разразился большой скандал, о котором Биче до сих пор вспоминает с нежной ностальгией.</a:t>
            </a:r>
          </a:p>
        </p:txBody>
      </p:sp>
      <p:pic>
        <p:nvPicPr>
          <p:cNvPr id="252" name="Shape 252"/>
          <p:cNvPicPr preferRelativeResize="0"/>
          <p:nvPr/>
        </p:nvPicPr>
        <p:blipFill>
          <a:blip r:embed="rId3">
            <a:alphaModFix/>
          </a:blip>
          <a:stretch>
            <a:fillRect/>
          </a:stretch>
        </p:blipFill>
        <p:spPr>
          <a:xfrm>
            <a:off x="3580806" y="370824"/>
            <a:ext cx="5320895" cy="3629123"/>
          </a:xfrm>
          <a:prstGeom prst="rect">
            <a:avLst/>
          </a:prstGeom>
          <a:noFill/>
          <a:ln>
            <a:noFill/>
          </a:ln>
        </p:spPr>
      </p:pic>
      <p:sp>
        <p:nvSpPr>
          <p:cNvPr id="5" name="Shape 245"/>
          <p:cNvSpPr txBox="1"/>
          <p:nvPr/>
        </p:nvSpPr>
        <p:spPr>
          <a:xfrm>
            <a:off x="3580806" y="4598550"/>
            <a:ext cx="5320895" cy="421472"/>
          </a:xfrm>
          <a:prstGeom prst="rect">
            <a:avLst/>
          </a:prstGeom>
          <a:noFill/>
          <a:ln>
            <a:noFill/>
          </a:ln>
        </p:spPr>
        <p:txBody>
          <a:bodyPr lIns="91425" tIns="91425" rIns="91425" bIns="91425" anchor="ctr" anchorCtr="0">
            <a:noAutofit/>
          </a:bodyPr>
          <a:lstStyle/>
          <a:p>
            <a:pPr lvl="0" rtl="0">
              <a:spcBef>
                <a:spcPts val="0"/>
              </a:spcBef>
              <a:buNone/>
            </a:pPr>
            <a:r>
              <a:rPr lang="en" sz="1200" dirty="0"/>
              <a:t>Олег Кулик. Reservoir Dog. Кунстхауc, Цюрих. 30 марта 1995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Shape 257"/>
          <p:cNvPicPr preferRelativeResize="0"/>
          <p:nvPr/>
        </p:nvPicPr>
        <p:blipFill>
          <a:blip r:embed="rId3">
            <a:alphaModFix/>
          </a:blip>
          <a:stretch>
            <a:fillRect/>
          </a:stretch>
        </p:blipFill>
        <p:spPr>
          <a:xfrm>
            <a:off x="2751294" y="0"/>
            <a:ext cx="6340606" cy="5143500"/>
          </a:xfrm>
          <a:prstGeom prst="rect">
            <a:avLst/>
          </a:prstGeom>
          <a:noFill/>
          <a:ln>
            <a:noFill/>
          </a:ln>
        </p:spPr>
      </p:pic>
      <p:sp>
        <p:nvSpPr>
          <p:cNvPr id="258" name="Shape 258"/>
          <p:cNvSpPr txBox="1"/>
          <p:nvPr/>
        </p:nvSpPr>
        <p:spPr>
          <a:xfrm>
            <a:off x="-38250" y="4371950"/>
            <a:ext cx="2789544" cy="704600"/>
          </a:xfrm>
          <a:prstGeom prst="rect">
            <a:avLst/>
          </a:prstGeom>
          <a:noFill/>
          <a:ln>
            <a:noFill/>
          </a:ln>
        </p:spPr>
        <p:txBody>
          <a:bodyPr lIns="91425" tIns="91425" rIns="91425" bIns="91425" anchor="ctr" anchorCtr="0">
            <a:noAutofit/>
          </a:bodyPr>
          <a:lstStyle/>
          <a:p>
            <a:pPr lvl="0">
              <a:spcBef>
                <a:spcPts val="0"/>
              </a:spcBef>
              <a:buNone/>
            </a:pPr>
            <a:endParaRPr dirty="0"/>
          </a:p>
          <a:p>
            <a:pPr lvl="0" rtl="0">
              <a:spcBef>
                <a:spcPts val="0"/>
              </a:spcBef>
              <a:buNone/>
            </a:pPr>
            <a:r>
              <a:rPr lang="ru-RU" sz="1200" dirty="0" smtClean="0"/>
              <a:t>Петер </a:t>
            </a:r>
            <a:r>
              <a:rPr lang="ru-RU" sz="1200" dirty="0" err="1" smtClean="0"/>
              <a:t>Вайбель</a:t>
            </a:r>
            <a:r>
              <a:rPr lang="ru-RU" sz="1200" dirty="0" smtClean="0"/>
              <a:t>, Вали Экспорт. </a:t>
            </a:r>
            <a:r>
              <a:rPr lang="en" sz="1200" dirty="0" smtClean="0"/>
              <a:t>«Из </a:t>
            </a:r>
            <a:r>
              <a:rPr lang="en" sz="1200" dirty="0"/>
              <a:t>досье собачьей жизни</a:t>
            </a:r>
            <a:r>
              <a:rPr lang="en" sz="1200" dirty="0" smtClean="0"/>
              <a:t>»</a:t>
            </a:r>
            <a:r>
              <a:rPr lang="ru-RU" sz="1200" dirty="0" smtClean="0"/>
              <a:t>.</a:t>
            </a:r>
            <a:r>
              <a:rPr lang="en" sz="1200" dirty="0" smtClean="0"/>
              <a:t> 1968</a:t>
            </a:r>
            <a:r>
              <a:rPr lang="ru-RU" sz="1200" dirty="0" smtClean="0"/>
              <a:t>.</a:t>
            </a:r>
            <a:r>
              <a:rPr lang="en" sz="1200" dirty="0" smtClean="0"/>
              <a:t> Вен</a:t>
            </a:r>
            <a:r>
              <a:rPr lang="ru-RU" sz="1200" dirty="0" smtClean="0"/>
              <a:t>а, Австрия</a:t>
            </a:r>
            <a:r>
              <a:rPr lang="en" sz="1200" dirty="0" smtClean="0"/>
              <a:t> </a:t>
            </a:r>
            <a:endParaRPr lang="en" sz="1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p:nvPr/>
        </p:nvSpPr>
        <p:spPr>
          <a:xfrm>
            <a:off x="0" y="0"/>
            <a:ext cx="3119400" cy="3579300"/>
          </a:xfrm>
          <a:prstGeom prst="rect">
            <a:avLst/>
          </a:prstGeom>
          <a:noFill/>
          <a:ln>
            <a:noFill/>
          </a:ln>
        </p:spPr>
        <p:txBody>
          <a:bodyPr lIns="91425" tIns="91425" rIns="91425" bIns="91425" anchor="ctr" anchorCtr="0">
            <a:noAutofit/>
          </a:bodyPr>
          <a:lstStyle/>
          <a:p>
            <a:pPr lvl="0" rtl="0">
              <a:spcBef>
                <a:spcPts val="0"/>
              </a:spcBef>
              <a:buNone/>
            </a:pPr>
            <a:r>
              <a:rPr lang="en" dirty="0"/>
              <a:t>1995-й год - </a:t>
            </a:r>
            <a:r>
              <a:rPr lang="en" dirty="0">
                <a:solidFill>
                  <a:schemeClr val="dk1"/>
                </a:solidFill>
              </a:rPr>
              <a:t>Создание Партии животных </a:t>
            </a:r>
            <a:r>
              <a:rPr lang="en" dirty="0"/>
              <a:t>от которой Кулик был намерен баллотироваться в президенты. Кулик ведет предвыборную агитацию в Политехническом музее и на московских рынках, выступает перед журналистами в костюме и собачьем наморднике в центре Москвы — на Тверской. На предвыборных плакатах запечатлены страстные лобзания кандидата с собакой и лозунг: «Какие претензии к нам могут быть у зеленых, дружок?»</a:t>
            </a:r>
          </a:p>
        </p:txBody>
      </p:sp>
      <p:pic>
        <p:nvPicPr>
          <p:cNvPr id="264" name="Shape 264"/>
          <p:cNvPicPr preferRelativeResize="0"/>
          <p:nvPr/>
        </p:nvPicPr>
        <p:blipFill>
          <a:blip r:embed="rId3">
            <a:alphaModFix/>
          </a:blip>
          <a:stretch>
            <a:fillRect/>
          </a:stretch>
        </p:blipFill>
        <p:spPr>
          <a:xfrm>
            <a:off x="3122397" y="123478"/>
            <a:ext cx="5905500" cy="3905250"/>
          </a:xfrm>
          <a:prstGeom prst="rect">
            <a:avLst/>
          </a:prstGeom>
          <a:noFill/>
          <a:ln>
            <a:noFill/>
          </a:ln>
        </p:spPr>
      </p:pic>
      <p:sp>
        <p:nvSpPr>
          <p:cNvPr id="265" name="Shape 265"/>
          <p:cNvSpPr txBox="1"/>
          <p:nvPr/>
        </p:nvSpPr>
        <p:spPr>
          <a:xfrm>
            <a:off x="3119400" y="4354050"/>
            <a:ext cx="5905500" cy="789300"/>
          </a:xfrm>
          <a:prstGeom prst="rect">
            <a:avLst/>
          </a:prstGeom>
          <a:noFill/>
          <a:ln>
            <a:noFill/>
          </a:ln>
        </p:spPr>
        <p:txBody>
          <a:bodyPr lIns="91425" tIns="91425" rIns="91425" bIns="91425" anchor="ctr" anchorCtr="0">
            <a:noAutofit/>
          </a:bodyPr>
          <a:lstStyle/>
          <a:p>
            <a:pPr lvl="0" rtl="0">
              <a:spcBef>
                <a:spcPts val="0"/>
              </a:spcBef>
              <a:buNone/>
            </a:pPr>
            <a:r>
              <a:rPr lang="en" sz="1200" dirty="0"/>
              <a:t>Олег Кулик. </a:t>
            </a:r>
            <a:r>
              <a:rPr lang="en" sz="1200" dirty="0" smtClean="0"/>
              <a:t>Человек </a:t>
            </a:r>
            <a:r>
              <a:rPr lang="en" sz="1200" dirty="0"/>
              <a:t>с политическим </a:t>
            </a:r>
            <a:r>
              <a:rPr lang="en" sz="1200" dirty="0" smtClean="0"/>
              <a:t>лицом. (</a:t>
            </a:r>
            <a:r>
              <a:rPr lang="en" sz="1200" dirty="0"/>
              <a:t>в рамках акции-демонстрации «Звери против зверств</a:t>
            </a:r>
            <a:r>
              <a:rPr lang="en" sz="1200" dirty="0" smtClean="0"/>
              <a:t>»).</a:t>
            </a:r>
            <a:r>
              <a:rPr lang="ru-RU" sz="1200" dirty="0" smtClean="0"/>
              <a:t> 1995.</a:t>
            </a:r>
            <a:r>
              <a:rPr lang="en" sz="1200" dirty="0" smtClean="0"/>
              <a:t> </a:t>
            </a:r>
            <a:r>
              <a:rPr lang="ru-RU" sz="1200" dirty="0" smtClean="0"/>
              <a:t>Москва, ул. Тверская</a:t>
            </a:r>
            <a:endParaRPr lang="en" sz="1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p:nvPr/>
        </p:nvSpPr>
        <p:spPr>
          <a:xfrm>
            <a:off x="35496" y="0"/>
            <a:ext cx="3880003" cy="4227934"/>
          </a:xfrm>
          <a:prstGeom prst="rect">
            <a:avLst/>
          </a:prstGeom>
          <a:noFill/>
          <a:ln>
            <a:noFill/>
          </a:ln>
        </p:spPr>
        <p:txBody>
          <a:bodyPr lIns="91425" tIns="91425" rIns="91425" bIns="91425" anchor="ctr" anchorCtr="0">
            <a:noAutofit/>
          </a:bodyPr>
          <a:lstStyle/>
          <a:p>
            <a:pPr lvl="0">
              <a:spcBef>
                <a:spcPts val="0"/>
              </a:spcBef>
              <a:buNone/>
            </a:pPr>
            <a:r>
              <a:rPr lang="en" dirty="0" smtClean="0"/>
              <a:t>В </a:t>
            </a:r>
            <a:r>
              <a:rPr lang="en" dirty="0"/>
              <a:t>ноябре 1995 года он заявляет: «Быть Homo sapiens сегодня означает быть фашистом!» Под этим лозунгом он пытается баллотироваться в президенты России от Партии животных. Во время предвыборных выступлений он не говорил, а мычал. «Животное — не слаборазвитое существо, как считают одни, но и не божество. Россия, как страна, уникальная своей пограничностью, должна дать правильный ключ к пониманию проблемы, — рассуждал он тогда. — Животные нам равны — эта идея закономерна в России и должна появиться именно здесь, где идея соборности до сих пор ощутима.</a:t>
            </a:r>
          </a:p>
          <a:p>
            <a:pPr lvl="0">
              <a:spcBef>
                <a:spcPts val="0"/>
              </a:spcBef>
              <a:buNone/>
            </a:pPr>
            <a:endParaRPr dirty="0"/>
          </a:p>
          <a:p>
            <a:pPr lvl="0" rtl="0">
              <a:spcBef>
                <a:spcPts val="0"/>
              </a:spcBef>
              <a:buNone/>
            </a:pPr>
            <a:endParaRPr dirty="0"/>
          </a:p>
        </p:txBody>
      </p:sp>
      <p:pic>
        <p:nvPicPr>
          <p:cNvPr id="271" name="Shape 271"/>
          <p:cNvPicPr preferRelativeResize="0"/>
          <p:nvPr/>
        </p:nvPicPr>
        <p:blipFill>
          <a:blip r:embed="rId3">
            <a:alphaModFix/>
          </a:blip>
          <a:stretch>
            <a:fillRect/>
          </a:stretch>
        </p:blipFill>
        <p:spPr>
          <a:xfrm>
            <a:off x="3915499" y="410300"/>
            <a:ext cx="4994106" cy="339142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Shape 276"/>
          <p:cNvPicPr preferRelativeResize="0"/>
          <p:nvPr/>
        </p:nvPicPr>
        <p:blipFill>
          <a:blip r:embed="rId3">
            <a:alphaModFix/>
          </a:blip>
          <a:stretch>
            <a:fillRect/>
          </a:stretch>
        </p:blipFill>
        <p:spPr>
          <a:xfrm>
            <a:off x="4067944" y="267494"/>
            <a:ext cx="5013899" cy="3308140"/>
          </a:xfrm>
          <a:prstGeom prst="rect">
            <a:avLst/>
          </a:prstGeom>
          <a:noFill/>
          <a:ln>
            <a:noFill/>
          </a:ln>
        </p:spPr>
      </p:pic>
      <p:sp>
        <p:nvSpPr>
          <p:cNvPr id="277" name="Shape 277"/>
          <p:cNvSpPr txBox="1"/>
          <p:nvPr/>
        </p:nvSpPr>
        <p:spPr>
          <a:xfrm>
            <a:off x="35496" y="152400"/>
            <a:ext cx="4094604" cy="4991100"/>
          </a:xfrm>
          <a:prstGeom prst="rect">
            <a:avLst/>
          </a:prstGeom>
          <a:noFill/>
          <a:ln>
            <a:noFill/>
          </a:ln>
        </p:spPr>
        <p:txBody>
          <a:bodyPr lIns="91425" tIns="91425" rIns="91425" bIns="91425" anchor="ctr" anchorCtr="0">
            <a:noAutofit/>
          </a:bodyPr>
          <a:lstStyle/>
          <a:p>
            <a:pPr lvl="0" rtl="0">
              <a:spcBef>
                <a:spcPts val="0"/>
              </a:spcBef>
              <a:buNone/>
            </a:pPr>
            <a:r>
              <a:rPr lang="en" dirty="0" smtClean="0"/>
              <a:t>Раньше </a:t>
            </a:r>
            <a:r>
              <a:rPr lang="en" dirty="0"/>
              <a:t>политики были моими прямыми конкурентами – занимали пространство, на которое я претендую. Политики уходили в шоу: один Ельцин устраивал такие перфомансы, которые мне и не снились. </a:t>
            </a:r>
            <a:endParaRPr lang="ru-RU" dirty="0" smtClean="0"/>
          </a:p>
          <a:p>
            <a:pPr lvl="0" rtl="0">
              <a:spcBef>
                <a:spcPts val="0"/>
              </a:spcBef>
              <a:buNone/>
            </a:pPr>
            <a:endParaRPr lang="en" dirty="0"/>
          </a:p>
          <a:p>
            <a:pPr lvl="0" rtl="0">
              <a:spcBef>
                <a:spcPts val="0"/>
              </a:spcBef>
              <a:buNone/>
            </a:pPr>
            <a:r>
              <a:rPr lang="en" dirty="0"/>
              <a:t>Олег </a:t>
            </a:r>
            <a:r>
              <a:rPr lang="en" dirty="0" smtClean="0"/>
              <a:t>Кул</a:t>
            </a:r>
            <a:r>
              <a:rPr lang="ru-RU" dirty="0" smtClean="0"/>
              <a:t>и</a:t>
            </a:r>
            <a:r>
              <a:rPr lang="en" dirty="0" smtClean="0"/>
              <a:t>к – </a:t>
            </a:r>
            <a:r>
              <a:rPr lang="ru-RU" dirty="0" smtClean="0"/>
              <a:t>Серге</a:t>
            </a:r>
            <a:r>
              <a:rPr lang="ru-RU" dirty="0" smtClean="0"/>
              <a:t>ю Соловьеву</a:t>
            </a:r>
            <a:endParaRPr lang="en" dirty="0"/>
          </a:p>
          <a:p>
            <a:pPr lvl="0" rtl="0">
              <a:spcBef>
                <a:spcPts val="0"/>
              </a:spcBef>
              <a:buNone/>
            </a:pPr>
            <a:endParaRPr dirty="0"/>
          </a:p>
          <a:p>
            <a:pPr lvl="0" rtl="0">
              <a:spcBef>
                <a:spcPts val="0"/>
              </a:spcBef>
              <a:buNone/>
            </a:pPr>
            <a:r>
              <a:rPr lang="en" dirty="0"/>
              <a:t>Когда  Олег Кулик стал собакой - амплуа было выбрано правильно. Не медведем же ходить по чужеземным ярмаркам, особенно потому, что опоенным мишкой тогда гениально выступал Борис Ельцин?</a:t>
            </a:r>
          </a:p>
          <a:p>
            <a:pPr lvl="0" rtl="0">
              <a:spcBef>
                <a:spcPts val="0"/>
              </a:spcBef>
              <a:buNone/>
            </a:pPr>
            <a:r>
              <a:rPr lang="en" dirty="0"/>
              <a:t>Собачьи дела это на самом деле хорошее искусство. Там Олег Кулик сделал все, что мог. Более того, он совершил то, что другой бы сделать не сумел. В этих перформансах он и пластичен, как «безумные ангелы» Бернини, и убедителен, как лучшие МХАТовские актеры, полностью вживавшивавшиеся в роль.</a:t>
            </a:r>
          </a:p>
          <a:p>
            <a:pPr lvl="0" rtl="0">
              <a:spcBef>
                <a:spcPts val="0"/>
              </a:spcBef>
              <a:buNone/>
            </a:pPr>
            <a:endParaRPr dirty="0"/>
          </a:p>
          <a:p>
            <a:pPr lvl="0" rtl="0">
              <a:spcBef>
                <a:spcPts val="0"/>
              </a:spcBef>
              <a:buNone/>
            </a:pPr>
            <a:r>
              <a:rPr lang="en" dirty="0"/>
              <a:t>Никита Алексеев</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p:nvPr/>
        </p:nvSpPr>
        <p:spPr>
          <a:xfrm>
            <a:off x="-39125" y="489000"/>
            <a:ext cx="4234500" cy="2802830"/>
          </a:xfrm>
          <a:prstGeom prst="rect">
            <a:avLst/>
          </a:prstGeom>
          <a:noFill/>
          <a:ln>
            <a:noFill/>
          </a:ln>
        </p:spPr>
        <p:txBody>
          <a:bodyPr lIns="91425" tIns="91425" rIns="91425" bIns="91425" anchor="ctr" anchorCtr="0">
            <a:noAutofit/>
          </a:bodyPr>
          <a:lstStyle/>
          <a:p>
            <a:pPr lvl="0" rtl="0">
              <a:spcBef>
                <a:spcPts val="0"/>
              </a:spcBef>
              <a:buNone/>
            </a:pPr>
            <a:r>
              <a:rPr lang="en" dirty="0"/>
              <a:t>В уже узнаваемом образе взбесившегося пса он бросается на посетителей вернисажа и даже кусает одного, в ответ на эти действия его бьет ногами шведский куратор выставки. Художник Александр Бренер на той же выставке выступает не менее радикально, уничтожив работу китайского художника Гу Вэньда. Возмущенные участники выставки написали коллективное письмо с осуждением действий Кулика, Бренера и куратора Виктора Мизиано, разослав его по всем международным художественным институциям. </a:t>
            </a:r>
          </a:p>
        </p:txBody>
      </p:sp>
      <p:pic>
        <p:nvPicPr>
          <p:cNvPr id="283" name="Shape 283"/>
          <p:cNvPicPr preferRelativeResize="0"/>
          <p:nvPr/>
        </p:nvPicPr>
        <p:blipFill>
          <a:blip r:embed="rId3">
            <a:alphaModFix/>
          </a:blip>
          <a:stretch>
            <a:fillRect/>
          </a:stretch>
        </p:blipFill>
        <p:spPr>
          <a:xfrm>
            <a:off x="4195374" y="489000"/>
            <a:ext cx="4948624" cy="3352305"/>
          </a:xfrm>
          <a:prstGeom prst="rect">
            <a:avLst/>
          </a:prstGeom>
          <a:noFill/>
          <a:ln>
            <a:noFill/>
          </a:ln>
        </p:spPr>
      </p:pic>
      <p:sp>
        <p:nvSpPr>
          <p:cNvPr id="284" name="Shape 284"/>
          <p:cNvSpPr txBox="1"/>
          <p:nvPr/>
        </p:nvSpPr>
        <p:spPr>
          <a:xfrm>
            <a:off x="4195374" y="4587974"/>
            <a:ext cx="4948626" cy="496726"/>
          </a:xfrm>
          <a:prstGeom prst="rect">
            <a:avLst/>
          </a:prstGeom>
          <a:noFill/>
          <a:ln>
            <a:noFill/>
          </a:ln>
        </p:spPr>
        <p:txBody>
          <a:bodyPr lIns="91425" tIns="91425" rIns="91425" bIns="91425" anchor="ctr" anchorCtr="0">
            <a:noAutofit/>
          </a:bodyPr>
          <a:lstStyle/>
          <a:p>
            <a:pPr lvl="0"/>
            <a:r>
              <a:rPr lang="en" sz="1200" dirty="0"/>
              <a:t>Олег Кулик. </a:t>
            </a:r>
            <a:r>
              <a:rPr lang="en" sz="1200" dirty="0" smtClean="0"/>
              <a:t>Собачий дом</a:t>
            </a:r>
            <a:r>
              <a:rPr lang="ru-RU" sz="1200" dirty="0" smtClean="0"/>
              <a:t> </a:t>
            </a:r>
            <a:r>
              <a:rPr lang="en" sz="1200" dirty="0"/>
              <a:t>(в рамках выставки Interpol)</a:t>
            </a:r>
            <a:r>
              <a:rPr lang="ru-RU" sz="1200" dirty="0" smtClean="0"/>
              <a:t>. 1996</a:t>
            </a:r>
            <a:r>
              <a:rPr lang="en" sz="1200" dirty="0" smtClean="0"/>
              <a:t>. </a:t>
            </a:r>
            <a:r>
              <a:rPr lang="en" sz="1200" dirty="0"/>
              <a:t>Фаргфабрикен, </a:t>
            </a:r>
            <a:r>
              <a:rPr lang="en" sz="1200" dirty="0" smtClean="0"/>
              <a:t>Стокгольм</a:t>
            </a:r>
            <a:endParaRPr lang="en" sz="1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p:nvPr/>
        </p:nvSpPr>
        <p:spPr>
          <a:xfrm>
            <a:off x="0" y="4443958"/>
            <a:ext cx="5364088" cy="699716"/>
          </a:xfrm>
          <a:prstGeom prst="rect">
            <a:avLst/>
          </a:prstGeom>
          <a:noFill/>
          <a:ln>
            <a:noFill/>
          </a:ln>
        </p:spPr>
        <p:txBody>
          <a:bodyPr lIns="91425" tIns="91425" rIns="91425" bIns="91425" anchor="ctr" anchorCtr="0">
            <a:noAutofit/>
          </a:bodyPr>
          <a:lstStyle/>
          <a:p>
            <a:pPr lvl="0"/>
            <a:r>
              <a:rPr lang="ru-RU" sz="1200" dirty="0"/>
              <a:t>Олег Кулик, Мила Бредихина. Я кусаю Америку, Америка кусает меня. 1997. </a:t>
            </a:r>
            <a:r>
              <a:rPr lang="ru-RU" sz="1200" dirty="0" err="1"/>
              <a:t>Deitch</a:t>
            </a:r>
            <a:r>
              <a:rPr lang="ru-RU" sz="1200" dirty="0"/>
              <a:t> </a:t>
            </a:r>
            <a:r>
              <a:rPr lang="ru-RU" sz="1200" dirty="0" err="1"/>
              <a:t>Projects</a:t>
            </a:r>
            <a:r>
              <a:rPr lang="ru-RU" sz="1200" dirty="0"/>
              <a:t>, Нью-Йорк. Из архива Олега Кулика</a:t>
            </a:r>
            <a:endParaRPr lang="en" sz="1200" dirty="0"/>
          </a:p>
        </p:txBody>
      </p:sp>
      <p:pic>
        <p:nvPicPr>
          <p:cNvPr id="290" name="Shape 290" descr="I Bite America 006.jpg"/>
          <p:cNvPicPr preferRelativeResize="0"/>
          <p:nvPr/>
        </p:nvPicPr>
        <p:blipFill>
          <a:blip r:embed="rId3">
            <a:alphaModFix/>
          </a:blip>
          <a:stretch>
            <a:fillRect/>
          </a:stretch>
        </p:blipFill>
        <p:spPr>
          <a:xfrm>
            <a:off x="5364088" y="-25455"/>
            <a:ext cx="3676799" cy="5143500"/>
          </a:xfrm>
          <a:prstGeom prst="rect">
            <a:avLst/>
          </a:prstGeom>
          <a:noFill/>
          <a:ln>
            <a:noFill/>
          </a:ln>
        </p:spPr>
      </p:pic>
      <p:sp>
        <p:nvSpPr>
          <p:cNvPr id="291" name="Shape 291"/>
          <p:cNvSpPr txBox="1"/>
          <p:nvPr/>
        </p:nvSpPr>
        <p:spPr>
          <a:xfrm>
            <a:off x="0" y="0"/>
            <a:ext cx="5364088" cy="2355726"/>
          </a:xfrm>
          <a:prstGeom prst="rect">
            <a:avLst/>
          </a:prstGeom>
          <a:noFill/>
          <a:ln>
            <a:noFill/>
          </a:ln>
        </p:spPr>
        <p:txBody>
          <a:bodyPr lIns="91425" tIns="91425" rIns="91425" bIns="91425" anchor="ctr" anchorCtr="0">
            <a:noAutofit/>
          </a:bodyPr>
          <a:lstStyle/>
          <a:p>
            <a:pPr lvl="0">
              <a:spcBef>
                <a:spcPts val="0"/>
              </a:spcBef>
              <a:buNone/>
            </a:pPr>
            <a:r>
              <a:rPr lang="en" dirty="0"/>
              <a:t>Я хотел показать, что даже такой сверхдержаве не все подвластно. А в образ пса вошел для того, чтобы привлечь внимание общества. Потому что на нормальную человеческую речь никто не реагирует, а эпатирующая акция обеспечивает солидную аудиторию. Меня же записывают в сумасшедшие... Вот актера, играющего в кино маньяка, никто не считает маньяком! </a:t>
            </a:r>
          </a:p>
          <a:p>
            <a:pPr lvl="0">
              <a:spcBef>
                <a:spcPts val="0"/>
              </a:spcBef>
              <a:buNone/>
            </a:pPr>
            <a:endParaRPr dirty="0"/>
          </a:p>
          <a:p>
            <a:pPr lvl="0" rtl="0">
              <a:spcBef>
                <a:spcPts val="0"/>
              </a:spcBef>
              <a:buNone/>
            </a:pPr>
            <a:r>
              <a:rPr lang="en" dirty="0" smtClean="0"/>
              <a:t>Олег </a:t>
            </a:r>
            <a:r>
              <a:rPr lang="en" dirty="0"/>
              <a:t>Кулик </a:t>
            </a:r>
            <a:r>
              <a:rPr lang="ru-RU" dirty="0" smtClean="0"/>
              <a:t>- </a:t>
            </a:r>
            <a:r>
              <a:rPr lang="en" dirty="0" smtClean="0"/>
              <a:t>для </a:t>
            </a:r>
            <a:r>
              <a:rPr lang="ru-RU" dirty="0" smtClean="0"/>
              <a:t>«</a:t>
            </a:r>
            <a:r>
              <a:rPr lang="ru-RU" dirty="0" err="1" smtClean="0"/>
              <a:t>Спид</a:t>
            </a:r>
            <a:r>
              <a:rPr lang="ru-RU" dirty="0" smtClean="0"/>
              <a:t>-Инфо»</a:t>
            </a:r>
            <a:endParaRPr lang="en" dirty="0"/>
          </a:p>
          <a:p>
            <a:pPr lvl="0" rtl="0">
              <a:spcBef>
                <a:spcPts val="0"/>
              </a:spcBef>
              <a:buNone/>
            </a:pP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p:nvPr/>
        </p:nvSpPr>
        <p:spPr>
          <a:xfrm>
            <a:off x="1750" y="39708"/>
            <a:ext cx="3653800" cy="3822312"/>
          </a:xfrm>
          <a:prstGeom prst="rect">
            <a:avLst/>
          </a:prstGeom>
          <a:noFill/>
          <a:ln>
            <a:noFill/>
          </a:ln>
        </p:spPr>
        <p:txBody>
          <a:bodyPr lIns="91425" tIns="91425" rIns="91425" bIns="91425" anchor="ctr" anchorCtr="0">
            <a:noAutofit/>
          </a:bodyPr>
          <a:lstStyle/>
          <a:p>
            <a:pPr lvl="0">
              <a:spcBef>
                <a:spcPts val="0"/>
              </a:spcBef>
              <a:buNone/>
            </a:pPr>
            <a:r>
              <a:rPr lang="en" dirty="0"/>
              <a:t>В этом перформансе были нарушены все американские табу. Представьте себе голого агрессивного белого мужчину, который атакует, кусает, испражняется на зрителей — и более того, явно отдает предпочтение женщинам. Он подходит к ним, обнюхивает все их интимные места, но те в ответ хохочут и нежно и публично поглаживают этого голого белого мужчину. Причем желающих поучаствовать в этом проекте женщин были тысячи, и десятки тысяч получили удовлетворение. Этот контекст, конечно, несколько переориентировал тему человека-животного на социально-гендерную проблематику.</a:t>
            </a:r>
          </a:p>
          <a:p>
            <a:pPr lvl="0">
              <a:spcBef>
                <a:spcPts val="0"/>
              </a:spcBef>
              <a:buNone/>
            </a:pPr>
            <a:endParaRPr dirty="0"/>
          </a:p>
          <a:p>
            <a:pPr lvl="0" rtl="0">
              <a:spcBef>
                <a:spcPts val="0"/>
              </a:spcBef>
              <a:buClr>
                <a:schemeClr val="dk1"/>
              </a:buClr>
              <a:buFont typeface="Arial"/>
              <a:buNone/>
            </a:pPr>
            <a:r>
              <a:rPr lang="en" dirty="0">
                <a:solidFill>
                  <a:schemeClr val="dk1"/>
                </a:solidFill>
              </a:rPr>
              <a:t>Олег Кулик</a:t>
            </a:r>
          </a:p>
        </p:txBody>
      </p:sp>
      <p:pic>
        <p:nvPicPr>
          <p:cNvPr id="297" name="Shape 297"/>
          <p:cNvPicPr preferRelativeResize="0"/>
          <p:nvPr/>
        </p:nvPicPr>
        <p:blipFill>
          <a:blip r:embed="rId3">
            <a:alphaModFix/>
          </a:blip>
          <a:stretch>
            <a:fillRect/>
          </a:stretch>
        </p:blipFill>
        <p:spPr>
          <a:xfrm>
            <a:off x="3624312" y="51470"/>
            <a:ext cx="5488449" cy="3810549"/>
          </a:xfrm>
          <a:prstGeom prst="rect">
            <a:avLst/>
          </a:prstGeom>
          <a:noFill/>
          <a:ln>
            <a:noFill/>
          </a:ln>
        </p:spPr>
      </p:pic>
      <p:sp>
        <p:nvSpPr>
          <p:cNvPr id="5" name="Shape 289"/>
          <p:cNvSpPr txBox="1"/>
          <p:nvPr/>
        </p:nvSpPr>
        <p:spPr>
          <a:xfrm>
            <a:off x="3624312" y="4371950"/>
            <a:ext cx="5364088" cy="699716"/>
          </a:xfrm>
          <a:prstGeom prst="rect">
            <a:avLst/>
          </a:prstGeom>
          <a:noFill/>
          <a:ln>
            <a:noFill/>
          </a:ln>
        </p:spPr>
        <p:txBody>
          <a:bodyPr lIns="91425" tIns="91425" rIns="91425" bIns="91425" anchor="ctr" anchorCtr="0">
            <a:noAutofit/>
          </a:bodyPr>
          <a:lstStyle/>
          <a:p>
            <a:pPr lvl="0"/>
            <a:r>
              <a:rPr lang="ru-RU" sz="1200" dirty="0"/>
              <a:t>Олег Кулик, Мила Бредихина. Я кусаю Америку, Америка кусает меня. 1997. </a:t>
            </a:r>
            <a:r>
              <a:rPr lang="ru-RU" sz="1200" dirty="0" err="1"/>
              <a:t>Deitch</a:t>
            </a:r>
            <a:r>
              <a:rPr lang="ru-RU" sz="1200" dirty="0"/>
              <a:t> </a:t>
            </a:r>
            <a:r>
              <a:rPr lang="ru-RU" sz="1200" dirty="0" err="1"/>
              <a:t>Projects</a:t>
            </a:r>
            <a:r>
              <a:rPr lang="ru-RU" sz="1200" dirty="0"/>
              <a:t>, Нью-Йорк. Из архива Олега Кулика</a:t>
            </a:r>
            <a:endParaRPr lang="en" sz="1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p:nvPr/>
        </p:nvSpPr>
        <p:spPr>
          <a:xfrm>
            <a:off x="-53777" y="267494"/>
            <a:ext cx="3168600" cy="3168352"/>
          </a:xfrm>
          <a:prstGeom prst="rect">
            <a:avLst/>
          </a:prstGeom>
          <a:noFill/>
          <a:ln>
            <a:noFill/>
          </a:ln>
        </p:spPr>
        <p:txBody>
          <a:bodyPr lIns="91425" tIns="91425" rIns="91425" bIns="91425" anchor="ctr" anchorCtr="0">
            <a:noAutofit/>
          </a:bodyPr>
          <a:lstStyle/>
          <a:p>
            <a:pPr lvl="0">
              <a:spcBef>
                <a:spcPts val="0"/>
              </a:spcBef>
              <a:buNone/>
            </a:pPr>
            <a:r>
              <a:rPr lang="en" dirty="0">
                <a:solidFill>
                  <a:schemeClr val="dk1"/>
                </a:solidFill>
              </a:rPr>
              <a:t>Я тренировался в Москве. Два месяца учился у своего английского дога Клера. Ходил на четвереньках, лаял. Свое первое </a:t>
            </a:r>
            <a:r>
              <a:rPr lang="ru-RU" dirty="0" smtClean="0">
                <a:solidFill>
                  <a:schemeClr val="dk1"/>
                </a:solidFill>
              </a:rPr>
              <a:t>«</a:t>
            </a:r>
            <a:r>
              <a:rPr lang="en" dirty="0" smtClean="0">
                <a:solidFill>
                  <a:schemeClr val="dk1"/>
                </a:solidFill>
              </a:rPr>
              <a:t>дог-шоу</a:t>
            </a:r>
            <a:r>
              <a:rPr lang="ru-RU" dirty="0" smtClean="0">
                <a:solidFill>
                  <a:schemeClr val="dk1"/>
                </a:solidFill>
              </a:rPr>
              <a:t>»</a:t>
            </a:r>
            <a:r>
              <a:rPr lang="en" dirty="0" smtClean="0">
                <a:solidFill>
                  <a:schemeClr val="dk1"/>
                </a:solidFill>
              </a:rPr>
              <a:t> </a:t>
            </a:r>
            <a:r>
              <a:rPr lang="en" dirty="0">
                <a:solidFill>
                  <a:schemeClr val="dk1"/>
                </a:solidFill>
              </a:rPr>
              <a:t>я устроил в Галерее Гельмана и только потом отправился за океан. В Америке поначалу очень тяжело пришлось, все тело ныло, про стыд совершенно забывал. Потом привык. Но когда в клетку заходили симпатичные ласковые девушки, я еле сдерживался…</a:t>
            </a:r>
          </a:p>
          <a:p>
            <a:pPr lvl="0" rtl="0">
              <a:spcBef>
                <a:spcPts val="0"/>
              </a:spcBef>
              <a:buNone/>
            </a:pPr>
            <a:endParaRPr dirty="0">
              <a:solidFill>
                <a:schemeClr val="dk1"/>
              </a:solidFill>
            </a:endParaRPr>
          </a:p>
          <a:p>
            <a:pPr lvl="0" rtl="0">
              <a:spcBef>
                <a:spcPts val="0"/>
              </a:spcBef>
              <a:buNone/>
            </a:pPr>
            <a:r>
              <a:rPr lang="en" dirty="0">
                <a:solidFill>
                  <a:schemeClr val="dk1"/>
                </a:solidFill>
              </a:rPr>
              <a:t>Олег Кулик - для </a:t>
            </a:r>
            <a:r>
              <a:rPr lang="ru-RU" dirty="0" smtClean="0">
                <a:solidFill>
                  <a:schemeClr val="dk1"/>
                </a:solidFill>
              </a:rPr>
              <a:t>«</a:t>
            </a:r>
            <a:r>
              <a:rPr lang="ru-RU" dirty="0" err="1" smtClean="0">
                <a:solidFill>
                  <a:schemeClr val="dk1"/>
                </a:solidFill>
              </a:rPr>
              <a:t>Спид</a:t>
            </a:r>
            <a:r>
              <a:rPr lang="ru-RU" dirty="0" smtClean="0">
                <a:solidFill>
                  <a:schemeClr val="dk1"/>
                </a:solidFill>
              </a:rPr>
              <a:t>-Инфо»</a:t>
            </a:r>
            <a:endParaRPr lang="en" dirty="0">
              <a:solidFill>
                <a:schemeClr val="dk1"/>
              </a:solidFill>
            </a:endParaRPr>
          </a:p>
        </p:txBody>
      </p:sp>
      <p:pic>
        <p:nvPicPr>
          <p:cNvPr id="304" name="Shape 304"/>
          <p:cNvPicPr preferRelativeResize="0"/>
          <p:nvPr/>
        </p:nvPicPr>
        <p:blipFill>
          <a:blip r:embed="rId3">
            <a:alphaModFix/>
          </a:blip>
          <a:stretch>
            <a:fillRect/>
          </a:stretch>
        </p:blipFill>
        <p:spPr>
          <a:xfrm>
            <a:off x="3114823" y="267494"/>
            <a:ext cx="5975449" cy="2971804"/>
          </a:xfrm>
          <a:prstGeom prst="rect">
            <a:avLst/>
          </a:prstGeom>
          <a:noFill/>
          <a:ln>
            <a:noFill/>
          </a:ln>
        </p:spPr>
      </p:pic>
      <p:sp>
        <p:nvSpPr>
          <p:cNvPr id="5" name="Shape 289"/>
          <p:cNvSpPr txBox="1"/>
          <p:nvPr/>
        </p:nvSpPr>
        <p:spPr>
          <a:xfrm>
            <a:off x="3168600" y="4331276"/>
            <a:ext cx="5867896" cy="699716"/>
          </a:xfrm>
          <a:prstGeom prst="rect">
            <a:avLst/>
          </a:prstGeom>
          <a:noFill/>
          <a:ln>
            <a:noFill/>
          </a:ln>
        </p:spPr>
        <p:txBody>
          <a:bodyPr lIns="91425" tIns="91425" rIns="91425" bIns="91425" anchor="ctr" anchorCtr="0">
            <a:noAutofit/>
          </a:bodyPr>
          <a:lstStyle/>
          <a:p>
            <a:pPr lvl="0"/>
            <a:r>
              <a:rPr lang="ru-RU" sz="1200" dirty="0"/>
              <a:t>Олег Кулик, Мила Бредихина. Я кусаю Америку, Америка кусает меня. 1997. </a:t>
            </a:r>
            <a:r>
              <a:rPr lang="ru-RU" sz="1200" dirty="0" err="1"/>
              <a:t>Deitch</a:t>
            </a:r>
            <a:r>
              <a:rPr lang="ru-RU" sz="1200" dirty="0"/>
              <a:t> </a:t>
            </a:r>
            <a:r>
              <a:rPr lang="ru-RU" sz="1200" dirty="0" err="1"/>
              <a:t>Projects</a:t>
            </a:r>
            <a:r>
              <a:rPr lang="ru-RU" sz="1200" dirty="0"/>
              <a:t>, Нью-Йорк. Из архива Олега Кулика</a:t>
            </a:r>
            <a:endParaRPr lang="en" sz="1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p:nvPr/>
        </p:nvSpPr>
        <p:spPr>
          <a:xfrm>
            <a:off x="0" y="195000"/>
            <a:ext cx="3995936" cy="4825022"/>
          </a:xfrm>
          <a:prstGeom prst="rect">
            <a:avLst/>
          </a:prstGeom>
          <a:noFill/>
          <a:ln>
            <a:noFill/>
          </a:ln>
        </p:spPr>
        <p:txBody>
          <a:bodyPr lIns="91425" tIns="91425" rIns="91425" bIns="91425" anchor="ctr" anchorCtr="0">
            <a:noAutofit/>
          </a:bodyPr>
          <a:lstStyle/>
          <a:p>
            <a:pPr lvl="0">
              <a:spcBef>
                <a:spcPts val="0"/>
              </a:spcBef>
              <a:buNone/>
            </a:pPr>
            <a:r>
              <a:rPr lang="en" dirty="0"/>
              <a:t>Для меня в нем был важен интеллектуальный посыл - существует Америка, которая поучает весь мир, и мир, который не хочет этих поучений. Как это высказать? Можно стоять на улице с плакатами, а можно - образно, эмоционально, энергично. Я приезжаю в Нью-Йорк и поселяюсь в центре города, в Сохо. Я живу как собака, я рычу, кусаюсь, то есть выгляжу таким, каким они меня хотят видеть. В ответ я ожидал агрессии, ненависти, так было в Москве, так было в Европе. Но в Америке к моей клетке выстроилась очередь. И тут для меня открылась другая Америка - запутавшаяся, уставшая от цивилизации. Люди там настолько включены в социальные механизмы, что напрямую не могут общаться со своим естеством. Получился перформанс не о человеке и животном, а о мужчине и женщинах.</a:t>
            </a:r>
          </a:p>
          <a:p>
            <a:pPr lvl="0">
              <a:spcBef>
                <a:spcPts val="0"/>
              </a:spcBef>
              <a:buNone/>
            </a:pPr>
            <a:endParaRPr dirty="0"/>
          </a:p>
          <a:p>
            <a:pPr lvl="0" rtl="0">
              <a:spcBef>
                <a:spcPts val="0"/>
              </a:spcBef>
              <a:buNone/>
            </a:pPr>
            <a:r>
              <a:rPr lang="en" dirty="0"/>
              <a:t>Олег Кулик - Ольге Кабановой</a:t>
            </a:r>
          </a:p>
        </p:txBody>
      </p:sp>
      <p:pic>
        <p:nvPicPr>
          <p:cNvPr id="311" name="Shape 311"/>
          <p:cNvPicPr preferRelativeResize="0"/>
          <p:nvPr/>
        </p:nvPicPr>
        <p:blipFill>
          <a:blip r:embed="rId3">
            <a:alphaModFix/>
          </a:blip>
          <a:stretch>
            <a:fillRect/>
          </a:stretch>
        </p:blipFill>
        <p:spPr>
          <a:xfrm>
            <a:off x="3995936" y="217091"/>
            <a:ext cx="5059149" cy="3429950"/>
          </a:xfrm>
          <a:prstGeom prst="rect">
            <a:avLst/>
          </a:prstGeom>
          <a:noFill/>
          <a:ln>
            <a:noFill/>
          </a:ln>
        </p:spPr>
      </p:pic>
      <p:sp>
        <p:nvSpPr>
          <p:cNvPr id="5" name="Shape 289"/>
          <p:cNvSpPr txBox="1"/>
          <p:nvPr/>
        </p:nvSpPr>
        <p:spPr>
          <a:xfrm>
            <a:off x="3995936" y="4155926"/>
            <a:ext cx="5073898" cy="792088"/>
          </a:xfrm>
          <a:prstGeom prst="rect">
            <a:avLst/>
          </a:prstGeom>
          <a:noFill/>
          <a:ln>
            <a:noFill/>
          </a:ln>
        </p:spPr>
        <p:txBody>
          <a:bodyPr lIns="91425" tIns="91425" rIns="91425" bIns="91425" anchor="ctr" anchorCtr="0">
            <a:noAutofit/>
          </a:bodyPr>
          <a:lstStyle/>
          <a:p>
            <a:pPr lvl="0"/>
            <a:r>
              <a:rPr lang="ru-RU" sz="1200" dirty="0"/>
              <a:t>Олег Кулик, Мила Бредихина. Я кусаю Америку, Америка кусает меня. 1997. </a:t>
            </a:r>
            <a:r>
              <a:rPr lang="ru-RU" sz="1200" dirty="0" err="1"/>
              <a:t>Deitch</a:t>
            </a:r>
            <a:r>
              <a:rPr lang="ru-RU" sz="1200" dirty="0"/>
              <a:t> </a:t>
            </a:r>
            <a:r>
              <a:rPr lang="ru-RU" sz="1200" dirty="0" err="1"/>
              <a:t>Projects</a:t>
            </a:r>
            <a:r>
              <a:rPr lang="ru-RU" sz="1200" dirty="0"/>
              <a:t>, Нью-Йорк. Из архива Олега Кулика</a:t>
            </a:r>
            <a:endParaRPr lang="en"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Shape 73"/>
          <p:cNvPicPr preferRelativeResize="0"/>
          <p:nvPr/>
        </p:nvPicPr>
        <p:blipFill>
          <a:blip r:embed="rId3">
            <a:alphaModFix/>
          </a:blip>
          <a:stretch>
            <a:fillRect/>
          </a:stretch>
        </p:blipFill>
        <p:spPr>
          <a:xfrm>
            <a:off x="4854045" y="51474"/>
            <a:ext cx="4254459" cy="3168347"/>
          </a:xfrm>
          <a:prstGeom prst="rect">
            <a:avLst/>
          </a:prstGeom>
          <a:noFill/>
          <a:ln>
            <a:noFill/>
          </a:ln>
        </p:spPr>
      </p:pic>
      <p:pic>
        <p:nvPicPr>
          <p:cNvPr id="74" name="Shape 74"/>
          <p:cNvPicPr preferRelativeResize="0"/>
          <p:nvPr/>
        </p:nvPicPr>
        <p:blipFill>
          <a:blip r:embed="rId4">
            <a:alphaModFix/>
          </a:blip>
          <a:stretch>
            <a:fillRect/>
          </a:stretch>
        </p:blipFill>
        <p:spPr>
          <a:xfrm>
            <a:off x="76646" y="51474"/>
            <a:ext cx="4711378" cy="3168347"/>
          </a:xfrm>
          <a:prstGeom prst="rect">
            <a:avLst/>
          </a:prstGeom>
          <a:noFill/>
          <a:ln>
            <a:noFill/>
          </a:ln>
        </p:spPr>
      </p:pic>
      <p:sp>
        <p:nvSpPr>
          <p:cNvPr id="75" name="Shape 75"/>
          <p:cNvSpPr txBox="1"/>
          <p:nvPr/>
        </p:nvSpPr>
        <p:spPr>
          <a:xfrm>
            <a:off x="2483768" y="3702525"/>
            <a:ext cx="5627100" cy="656400"/>
          </a:xfrm>
          <a:prstGeom prst="rect">
            <a:avLst/>
          </a:prstGeom>
          <a:noFill/>
          <a:ln>
            <a:noFill/>
          </a:ln>
        </p:spPr>
        <p:txBody>
          <a:bodyPr lIns="91425" tIns="91425" rIns="91425" bIns="91425" anchor="t" anchorCtr="0">
            <a:noAutofit/>
          </a:bodyPr>
          <a:lstStyle/>
          <a:p>
            <a:pPr lvl="0">
              <a:spcBef>
                <a:spcPts val="0"/>
              </a:spcBef>
              <a:buNone/>
            </a:pPr>
            <a:r>
              <a:rPr lang="en" sz="1200" dirty="0"/>
              <a:t>Похороны Казимира </a:t>
            </a:r>
            <a:r>
              <a:rPr lang="en" sz="1200" dirty="0" smtClean="0"/>
              <a:t>Мал</a:t>
            </a:r>
            <a:r>
              <a:rPr lang="ru-RU" sz="1200" dirty="0" smtClean="0"/>
              <a:t>е</a:t>
            </a:r>
            <a:r>
              <a:rPr lang="en" sz="1200" dirty="0" smtClean="0"/>
              <a:t>вича</a:t>
            </a:r>
            <a:r>
              <a:rPr lang="en" sz="1200" dirty="0"/>
              <a:t>. 15 мая </a:t>
            </a:r>
            <a:r>
              <a:rPr lang="en" sz="1200" dirty="0" smtClean="0"/>
              <a:t>1935</a:t>
            </a:r>
            <a:r>
              <a:rPr lang="ru-RU" sz="1200" dirty="0" smtClean="0"/>
              <a:t>.</a:t>
            </a:r>
            <a:r>
              <a:rPr lang="en" sz="1200" dirty="0" smtClean="0"/>
              <a:t> </a:t>
            </a:r>
            <a:r>
              <a:rPr lang="en" sz="1200" dirty="0"/>
              <a:t>Ленинград</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p:nvPr/>
        </p:nvSpPr>
        <p:spPr>
          <a:xfrm>
            <a:off x="0" y="0"/>
            <a:ext cx="5652120" cy="3147814"/>
          </a:xfrm>
          <a:prstGeom prst="rect">
            <a:avLst/>
          </a:prstGeom>
          <a:noFill/>
          <a:ln>
            <a:noFill/>
          </a:ln>
        </p:spPr>
        <p:txBody>
          <a:bodyPr lIns="91425" tIns="91425" rIns="91425" bIns="91425" anchor="ctr" anchorCtr="0">
            <a:noAutofit/>
          </a:bodyPr>
          <a:lstStyle/>
          <a:p>
            <a:pPr lvl="0" rtl="0">
              <a:spcBef>
                <a:spcPts val="0"/>
              </a:spcBef>
              <a:buNone/>
            </a:pPr>
            <a:r>
              <a:rPr lang="en" dirty="0"/>
              <a:t>Шоу Кулика соответствовало этой классической американской традиции и было подано и разрекламировано именно как freak show: привезли какого-то редкостного заморского урода, вытворяющего что-то невиданное и неслыханное! Основные каналы новостей в числе важнейших событий взахлеб рассказывали о </a:t>
            </a:r>
            <a:r>
              <a:rPr lang="ru-RU" dirty="0" smtClean="0"/>
              <a:t>«</a:t>
            </a:r>
            <a:r>
              <a:rPr lang="en" dirty="0" smtClean="0"/>
              <a:t>человеке-собаке</a:t>
            </a:r>
            <a:r>
              <a:rPr lang="ru-RU" dirty="0" smtClean="0"/>
              <a:t>»</a:t>
            </a:r>
            <a:r>
              <a:rPr lang="en" dirty="0" smtClean="0"/>
              <a:t> </a:t>
            </a:r>
            <a:r>
              <a:rPr lang="en" dirty="0"/>
              <a:t>из дикой России.</a:t>
            </a:r>
          </a:p>
          <a:p>
            <a:pPr lvl="0" rtl="0">
              <a:spcBef>
                <a:spcPts val="0"/>
              </a:spcBef>
              <a:buNone/>
            </a:pPr>
            <a:endParaRPr dirty="0"/>
          </a:p>
          <a:p>
            <a:pPr lvl="0" rtl="0">
              <a:spcBef>
                <a:spcPts val="0"/>
              </a:spcBef>
              <a:buNone/>
            </a:pPr>
            <a:r>
              <a:rPr lang="en" dirty="0"/>
              <a:t>Сотрудники галереи утверждают, что в жизни не видели такого наплыва прессы и публики - причем такой публики, какой не увидишь ни на одной другой выставке современного искусства в Сохо. Шли целыми семьями, дети визжали от восторга, родители умилялись и взволнованно перешептывались. Американцы, не меньшие халявщики, чем русские, приезжали из других городов и штатов, чтоб бесплатно поглазеть на оскотинившегося Кулика.</a:t>
            </a:r>
          </a:p>
        </p:txBody>
      </p:sp>
      <p:sp>
        <p:nvSpPr>
          <p:cNvPr id="318" name="Shape 318"/>
          <p:cNvSpPr txBox="1"/>
          <p:nvPr/>
        </p:nvSpPr>
        <p:spPr>
          <a:xfrm>
            <a:off x="0" y="4587974"/>
            <a:ext cx="5241775" cy="555576"/>
          </a:xfrm>
          <a:prstGeom prst="rect">
            <a:avLst/>
          </a:prstGeom>
          <a:noFill/>
          <a:ln>
            <a:noFill/>
          </a:ln>
        </p:spPr>
        <p:txBody>
          <a:bodyPr lIns="91425" tIns="91425" rIns="91425" bIns="91425" anchor="ctr" anchorCtr="0">
            <a:noAutofit/>
          </a:bodyPr>
          <a:lstStyle/>
          <a:p>
            <a:pPr lvl="0" rtl="0">
              <a:spcBef>
                <a:spcPts val="0"/>
              </a:spcBef>
              <a:buNone/>
            </a:pPr>
            <a:r>
              <a:rPr lang="en" sz="1200" dirty="0"/>
              <a:t>Ярослав Могутин. Апрель 1997</a:t>
            </a:r>
          </a:p>
        </p:txBody>
      </p:sp>
      <p:pic>
        <p:nvPicPr>
          <p:cNvPr id="319" name="Shape 319"/>
          <p:cNvPicPr preferRelativeResize="0"/>
          <p:nvPr/>
        </p:nvPicPr>
        <p:blipFill>
          <a:blip r:embed="rId3">
            <a:alphaModFix/>
          </a:blip>
          <a:stretch>
            <a:fillRect/>
          </a:stretch>
        </p:blipFill>
        <p:spPr>
          <a:xfrm>
            <a:off x="5715000" y="0"/>
            <a:ext cx="3428998" cy="514349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Shape 324"/>
          <p:cNvPicPr preferRelativeResize="0"/>
          <p:nvPr/>
        </p:nvPicPr>
        <p:blipFill>
          <a:blip r:embed="rId3">
            <a:alphaModFix/>
          </a:blip>
          <a:stretch>
            <a:fillRect/>
          </a:stretch>
        </p:blipFill>
        <p:spPr>
          <a:xfrm>
            <a:off x="3399540" y="413548"/>
            <a:ext cx="5721375" cy="3691374"/>
          </a:xfrm>
          <a:prstGeom prst="rect">
            <a:avLst/>
          </a:prstGeom>
          <a:noFill/>
          <a:ln>
            <a:noFill/>
          </a:ln>
        </p:spPr>
      </p:pic>
      <p:sp>
        <p:nvSpPr>
          <p:cNvPr id="325" name="Shape 325"/>
          <p:cNvSpPr txBox="1"/>
          <p:nvPr/>
        </p:nvSpPr>
        <p:spPr>
          <a:xfrm>
            <a:off x="3399540" y="4587973"/>
            <a:ext cx="5420810" cy="670251"/>
          </a:xfrm>
          <a:prstGeom prst="rect">
            <a:avLst/>
          </a:prstGeom>
          <a:noFill/>
          <a:ln>
            <a:noFill/>
          </a:ln>
        </p:spPr>
        <p:txBody>
          <a:bodyPr lIns="91425" tIns="91425" rIns="91425" bIns="91425" anchor="ctr" anchorCtr="0">
            <a:noAutofit/>
          </a:bodyPr>
          <a:lstStyle/>
          <a:p>
            <a:pPr lvl="0" rtl="0">
              <a:spcBef>
                <a:spcPts val="0"/>
              </a:spcBef>
              <a:buNone/>
            </a:pPr>
            <a:r>
              <a:rPr lang="ru-RU" sz="1200" dirty="0"/>
              <a:t>Й</a:t>
            </a:r>
            <a:r>
              <a:rPr lang="en" sz="1200" dirty="0" smtClean="0"/>
              <a:t>озеф </a:t>
            </a:r>
            <a:r>
              <a:rPr lang="en" sz="1200" dirty="0"/>
              <a:t>Бойс. </a:t>
            </a:r>
            <a:r>
              <a:rPr lang="ru-RU" sz="1200" dirty="0" smtClean="0"/>
              <a:t>Я люблю Америку, и Америка любит меня.</a:t>
            </a:r>
            <a:r>
              <a:rPr lang="en" sz="1200" dirty="0" smtClean="0"/>
              <a:t> 1974</a:t>
            </a:r>
            <a:endParaRPr lang="en" sz="1200" dirty="0"/>
          </a:p>
        </p:txBody>
      </p:sp>
      <p:sp>
        <p:nvSpPr>
          <p:cNvPr id="326" name="Shape 326"/>
          <p:cNvSpPr txBox="1"/>
          <p:nvPr/>
        </p:nvSpPr>
        <p:spPr>
          <a:xfrm>
            <a:off x="0" y="267494"/>
            <a:ext cx="3344700" cy="2448272"/>
          </a:xfrm>
          <a:prstGeom prst="rect">
            <a:avLst/>
          </a:prstGeom>
          <a:noFill/>
          <a:ln>
            <a:noFill/>
          </a:ln>
        </p:spPr>
        <p:txBody>
          <a:bodyPr lIns="91425" tIns="91425" rIns="91425" bIns="91425" anchor="ctr" anchorCtr="0">
            <a:noAutofit/>
          </a:bodyPr>
          <a:lstStyle/>
          <a:p>
            <a:pPr lvl="0">
              <a:spcBef>
                <a:spcPts val="0"/>
              </a:spcBef>
              <a:buNone/>
            </a:pPr>
            <a:r>
              <a:rPr lang="en" dirty="0"/>
              <a:t>Бойс символизировал соединение Старого и Нового Света. Я же ставил противоположную задачу. Я приехал не просто как дикий человек, а как человек-животное в эту окультуренную Европу. И несмотря на все попытки завести со мной дружеский контакт, я остался неукрощенным.</a:t>
            </a:r>
          </a:p>
          <a:p>
            <a:pPr lvl="0">
              <a:spcBef>
                <a:spcPts val="0"/>
              </a:spcBef>
              <a:buNone/>
            </a:pPr>
            <a:endParaRPr dirty="0"/>
          </a:p>
          <a:p>
            <a:pPr lvl="0" rtl="0">
              <a:spcBef>
                <a:spcPts val="0"/>
              </a:spcBef>
              <a:buNone/>
            </a:pPr>
            <a:r>
              <a:rPr lang="en" dirty="0"/>
              <a:t>Олег Кулик</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Shape 331"/>
          <p:cNvPicPr preferRelativeResize="0"/>
          <p:nvPr/>
        </p:nvPicPr>
        <p:blipFill>
          <a:blip r:embed="rId3">
            <a:alphaModFix/>
          </a:blip>
          <a:stretch>
            <a:fillRect/>
          </a:stretch>
        </p:blipFill>
        <p:spPr>
          <a:xfrm>
            <a:off x="3532474" y="60257"/>
            <a:ext cx="5572199" cy="3733367"/>
          </a:xfrm>
          <a:prstGeom prst="rect">
            <a:avLst/>
          </a:prstGeom>
          <a:noFill/>
          <a:ln>
            <a:noFill/>
          </a:ln>
        </p:spPr>
      </p:pic>
      <p:sp>
        <p:nvSpPr>
          <p:cNvPr id="332" name="Shape 332"/>
          <p:cNvSpPr txBox="1"/>
          <p:nvPr/>
        </p:nvSpPr>
        <p:spPr>
          <a:xfrm>
            <a:off x="3532475" y="4155926"/>
            <a:ext cx="5572200" cy="939774"/>
          </a:xfrm>
          <a:prstGeom prst="rect">
            <a:avLst/>
          </a:prstGeom>
          <a:noFill/>
          <a:ln>
            <a:noFill/>
          </a:ln>
        </p:spPr>
        <p:txBody>
          <a:bodyPr lIns="91425" tIns="91425" rIns="91425" bIns="91425" anchor="ctr" anchorCtr="0">
            <a:noAutofit/>
          </a:bodyPr>
          <a:lstStyle/>
          <a:p>
            <a:pPr lvl="0" rtl="0">
              <a:spcBef>
                <a:spcPts val="0"/>
              </a:spcBef>
              <a:buNone/>
            </a:pPr>
            <a:r>
              <a:rPr lang="en" sz="1200" dirty="0" smtClean="0"/>
              <a:t>Олег </a:t>
            </a:r>
            <a:r>
              <a:rPr lang="en" sz="1200" dirty="0"/>
              <a:t>Кулик, Мила </a:t>
            </a:r>
            <a:r>
              <a:rPr lang="en" sz="1200" dirty="0" smtClean="0"/>
              <a:t>Бредихина</a:t>
            </a:r>
            <a:r>
              <a:rPr lang="ru-RU" sz="1200" dirty="0" smtClean="0"/>
              <a:t>.</a:t>
            </a:r>
            <a:r>
              <a:rPr lang="en" sz="1200" dirty="0" smtClean="0"/>
              <a:t> Оранжерейная пара</a:t>
            </a:r>
            <a:r>
              <a:rPr lang="ru-RU" sz="1200" dirty="0"/>
              <a:t>.</a:t>
            </a:r>
            <a:r>
              <a:rPr lang="en" sz="1200" dirty="0" smtClean="0"/>
              <a:t> </a:t>
            </a:r>
            <a:r>
              <a:rPr lang="en" sz="1200" dirty="0"/>
              <a:t>1995. Алюминий, плексиглас, насос, вода, живые цветы, аквариум, рыбы. </a:t>
            </a:r>
            <a:r>
              <a:rPr lang="en" sz="1200" dirty="0" smtClean="0"/>
              <a:t>370х650х180</a:t>
            </a:r>
            <a:r>
              <a:rPr lang="ru-RU" sz="1200" dirty="0" smtClean="0"/>
              <a:t> </a:t>
            </a:r>
            <a:r>
              <a:rPr lang="en" sz="1200" dirty="0" smtClean="0"/>
              <a:t>см</a:t>
            </a:r>
            <a:endParaRPr lang="en" sz="1200" dirty="0"/>
          </a:p>
        </p:txBody>
      </p:sp>
      <p:sp>
        <p:nvSpPr>
          <p:cNvPr id="333" name="Shape 333"/>
          <p:cNvSpPr txBox="1"/>
          <p:nvPr/>
        </p:nvSpPr>
        <p:spPr>
          <a:xfrm>
            <a:off x="-36828" y="63037"/>
            <a:ext cx="3580275" cy="2364697"/>
          </a:xfrm>
          <a:prstGeom prst="rect">
            <a:avLst/>
          </a:prstGeom>
          <a:noFill/>
          <a:ln>
            <a:noFill/>
          </a:ln>
        </p:spPr>
        <p:txBody>
          <a:bodyPr lIns="91425" tIns="91425" rIns="91425" bIns="91425" anchor="ctr" anchorCtr="0">
            <a:noAutofit/>
          </a:bodyPr>
          <a:lstStyle/>
          <a:p>
            <a:pPr lvl="0">
              <a:spcBef>
                <a:spcPts val="0"/>
              </a:spcBef>
              <a:buNone/>
            </a:pPr>
            <a:r>
              <a:rPr lang="en" dirty="0"/>
              <a:t>Бык наполовину залит водой, а корова засыпана землей, на которой растут цветы. Скульптура символизирует акт оплодотворения - союз Земли и Воды. Если бы было два быка - тогда порнография. А так, я думаю, моя скульптура будет воспринята гораздо лучше.</a:t>
            </a:r>
          </a:p>
          <a:p>
            <a:pPr lvl="0">
              <a:spcBef>
                <a:spcPts val="0"/>
              </a:spcBef>
              <a:buNone/>
            </a:pPr>
            <a:endParaRPr dirty="0"/>
          </a:p>
          <a:p>
            <a:pPr lvl="0">
              <a:spcBef>
                <a:spcPts val="0"/>
              </a:spcBef>
              <a:buNone/>
            </a:pPr>
            <a:r>
              <a:rPr lang="en" dirty="0"/>
              <a:t>Олег Кулик - Николаю Молоку </a:t>
            </a:r>
          </a:p>
          <a:p>
            <a:pPr lvl="0" rtl="0">
              <a:spcBef>
                <a:spcPts val="0"/>
              </a:spcBef>
              <a:buNone/>
            </a:pP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Shape 338"/>
          <p:cNvPicPr preferRelativeResize="0"/>
          <p:nvPr/>
        </p:nvPicPr>
        <p:blipFill>
          <a:blip r:embed="rId3">
            <a:alphaModFix/>
          </a:blip>
          <a:stretch>
            <a:fillRect/>
          </a:stretch>
        </p:blipFill>
        <p:spPr>
          <a:xfrm>
            <a:off x="1880" y="178243"/>
            <a:ext cx="9143998" cy="3339613"/>
          </a:xfrm>
          <a:prstGeom prst="rect">
            <a:avLst/>
          </a:prstGeom>
          <a:noFill/>
          <a:ln>
            <a:noFill/>
          </a:ln>
        </p:spPr>
      </p:pic>
      <p:sp>
        <p:nvSpPr>
          <p:cNvPr id="4" name="Shape 332"/>
          <p:cNvSpPr txBox="1"/>
          <p:nvPr/>
        </p:nvSpPr>
        <p:spPr>
          <a:xfrm>
            <a:off x="21106" y="4371950"/>
            <a:ext cx="5572200" cy="579734"/>
          </a:xfrm>
          <a:prstGeom prst="rect">
            <a:avLst/>
          </a:prstGeom>
          <a:noFill/>
          <a:ln>
            <a:noFill/>
          </a:ln>
        </p:spPr>
        <p:txBody>
          <a:bodyPr lIns="91425" tIns="91425" rIns="91425" bIns="91425" anchor="ctr" anchorCtr="0">
            <a:noAutofit/>
          </a:bodyPr>
          <a:lstStyle/>
          <a:p>
            <a:pPr lvl="0" rtl="0">
              <a:spcBef>
                <a:spcPts val="0"/>
              </a:spcBef>
              <a:buNone/>
            </a:pPr>
            <a:r>
              <a:rPr lang="en" sz="1200" dirty="0" smtClean="0"/>
              <a:t>Олег </a:t>
            </a:r>
            <a:r>
              <a:rPr lang="en" sz="1200" dirty="0"/>
              <a:t>Кулик, Мила </a:t>
            </a:r>
            <a:r>
              <a:rPr lang="en" sz="1200" dirty="0" smtClean="0"/>
              <a:t>Бредихина</a:t>
            </a:r>
            <a:r>
              <a:rPr lang="ru-RU" sz="1200" dirty="0" smtClean="0"/>
              <a:t>.</a:t>
            </a:r>
            <a:r>
              <a:rPr lang="en" sz="1200" dirty="0" smtClean="0"/>
              <a:t> Оранжерейная пара</a:t>
            </a:r>
            <a:r>
              <a:rPr lang="ru-RU" sz="1200" dirty="0"/>
              <a:t>.</a:t>
            </a:r>
            <a:r>
              <a:rPr lang="en" sz="1200" dirty="0" smtClean="0"/>
              <a:t> </a:t>
            </a:r>
            <a:r>
              <a:rPr lang="en" sz="1200" dirty="0"/>
              <a:t>1995. Алюминий, плексиглас, насос, вода, живые цветы, аквариум, рыбы. </a:t>
            </a:r>
            <a:r>
              <a:rPr lang="en" sz="1200" dirty="0" smtClean="0"/>
              <a:t>370х650х180</a:t>
            </a:r>
            <a:r>
              <a:rPr lang="ru-RU" sz="1200" dirty="0" smtClean="0"/>
              <a:t> </a:t>
            </a:r>
            <a:r>
              <a:rPr lang="en" sz="1200" dirty="0" smtClean="0"/>
              <a:t>см</a:t>
            </a:r>
            <a:endParaRPr lang="en" sz="12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Shape 344"/>
          <p:cNvPicPr preferRelativeResize="0"/>
          <p:nvPr/>
        </p:nvPicPr>
        <p:blipFill>
          <a:blip r:embed="rId3">
            <a:alphaModFix/>
          </a:blip>
          <a:stretch>
            <a:fillRect/>
          </a:stretch>
        </p:blipFill>
        <p:spPr>
          <a:xfrm>
            <a:off x="3301674" y="39274"/>
            <a:ext cx="5842325" cy="4077925"/>
          </a:xfrm>
          <a:prstGeom prst="rect">
            <a:avLst/>
          </a:prstGeom>
          <a:noFill/>
          <a:ln>
            <a:noFill/>
          </a:ln>
        </p:spPr>
      </p:pic>
      <p:sp>
        <p:nvSpPr>
          <p:cNvPr id="345" name="Shape 345"/>
          <p:cNvSpPr txBox="1"/>
          <p:nvPr/>
        </p:nvSpPr>
        <p:spPr>
          <a:xfrm>
            <a:off x="3301674" y="4235250"/>
            <a:ext cx="5842326" cy="784772"/>
          </a:xfrm>
          <a:prstGeom prst="rect">
            <a:avLst/>
          </a:prstGeom>
          <a:noFill/>
          <a:ln>
            <a:noFill/>
          </a:ln>
        </p:spPr>
        <p:txBody>
          <a:bodyPr lIns="91425" tIns="91425" rIns="91425" bIns="91425" anchor="ctr" anchorCtr="0">
            <a:noAutofit/>
          </a:bodyPr>
          <a:lstStyle/>
          <a:p>
            <a:pPr lvl="0" rtl="0">
              <a:spcBef>
                <a:spcPts val="0"/>
              </a:spcBef>
              <a:buNone/>
            </a:pPr>
            <a:r>
              <a:rPr lang="en" sz="1200" dirty="0"/>
              <a:t>Миссионер. Посвящается Франциску Ассизскому (в рамках проекта </a:t>
            </a:r>
            <a:r>
              <a:rPr lang="ru-RU" sz="1200" dirty="0" smtClean="0"/>
              <a:t>«</a:t>
            </a:r>
            <a:r>
              <a:rPr lang="en" sz="1200" dirty="0" smtClean="0"/>
              <a:t>Искусство </a:t>
            </a:r>
            <a:r>
              <a:rPr lang="en" sz="1200" dirty="0"/>
              <a:t>принадлежит </a:t>
            </a:r>
            <a:r>
              <a:rPr lang="en" sz="1200" dirty="0" smtClean="0"/>
              <a:t>народу-II</a:t>
            </a:r>
            <a:r>
              <a:rPr lang="ru-RU" sz="1200" dirty="0" smtClean="0"/>
              <a:t>»</a:t>
            </a:r>
            <a:r>
              <a:rPr lang="en" sz="1200" dirty="0" smtClean="0"/>
              <a:t>). </a:t>
            </a:r>
            <a:r>
              <a:rPr lang="ru-RU" sz="1200" dirty="0" smtClean="0"/>
              <a:t>1995. </a:t>
            </a:r>
            <a:r>
              <a:rPr lang="en" sz="1200" dirty="0" smtClean="0"/>
              <a:t>Москва</a:t>
            </a:r>
            <a:r>
              <a:rPr lang="en" sz="1200" dirty="0"/>
              <a:t>, улица </a:t>
            </a:r>
            <a:r>
              <a:rPr lang="en" sz="1200" dirty="0" smtClean="0"/>
              <a:t>Песчаная</a:t>
            </a:r>
            <a:endParaRPr lang="en" sz="1200" dirty="0"/>
          </a:p>
        </p:txBody>
      </p:sp>
      <p:sp>
        <p:nvSpPr>
          <p:cNvPr id="346" name="Shape 346"/>
          <p:cNvSpPr txBox="1"/>
          <p:nvPr/>
        </p:nvSpPr>
        <p:spPr>
          <a:xfrm>
            <a:off x="0" y="0"/>
            <a:ext cx="3240900" cy="4235400"/>
          </a:xfrm>
          <a:prstGeom prst="rect">
            <a:avLst/>
          </a:prstGeom>
          <a:noFill/>
          <a:ln>
            <a:noFill/>
          </a:ln>
        </p:spPr>
        <p:txBody>
          <a:bodyPr lIns="91425" tIns="91425" rIns="91425" bIns="91425" anchor="ctr" anchorCtr="0">
            <a:noAutofit/>
          </a:bodyPr>
          <a:lstStyle/>
          <a:p>
            <a:pPr lvl="0" rtl="0">
              <a:spcBef>
                <a:spcPts val="0"/>
              </a:spcBef>
              <a:buNone/>
            </a:pPr>
            <a:r>
              <a:rPr lang="en"/>
              <a:t>Период зоофрении закончился, когда Кулик придумал перформанс, но не смог его воплотить. Он очень честный человек, он придумал перформанс, который бы действительно уравнял человека и животное. Поскольку мы едим условно коров, то он хотел отрубить себе палец и скормить собаке. А когда понял, что не может этого сделать, просто отказался от образа собаки навсегда. Вот эта его обостренность на этических проблемах — истинно русская черта, и его юродство — тоже.</a:t>
            </a:r>
          </a:p>
          <a:p>
            <a:pPr lvl="0" rtl="0">
              <a:spcBef>
                <a:spcPts val="0"/>
              </a:spcBef>
              <a:buNone/>
            </a:pPr>
            <a:endParaRPr/>
          </a:p>
          <a:p>
            <a:pPr lvl="0" rtl="0">
              <a:spcBef>
                <a:spcPts val="0"/>
              </a:spcBef>
              <a:buNone/>
            </a:pPr>
            <a:r>
              <a:rPr lang="en"/>
              <a:t>Марат Гельман</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p:nvPr/>
        </p:nvSpPr>
        <p:spPr>
          <a:xfrm>
            <a:off x="3631462" y="4689450"/>
            <a:ext cx="5421250" cy="454050"/>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a:t>
            </a:r>
            <a:r>
              <a:rPr lang="en" sz="1200" dirty="0" smtClean="0"/>
              <a:t>Семья будущего. 1997</a:t>
            </a:r>
            <a:r>
              <a:rPr lang="ru-RU" sz="1200" dirty="0" smtClean="0"/>
              <a:t>. </a:t>
            </a:r>
            <a:r>
              <a:rPr lang="en" sz="1200" dirty="0" smtClean="0"/>
              <a:t>Видео</a:t>
            </a:r>
            <a:r>
              <a:rPr lang="en" sz="1200" dirty="0"/>
              <a:t>, фотография, графика</a:t>
            </a:r>
          </a:p>
          <a:p>
            <a:pPr lvl="0" rtl="0">
              <a:spcBef>
                <a:spcPts val="0"/>
              </a:spcBef>
              <a:buNone/>
            </a:pPr>
            <a:endParaRPr dirty="0"/>
          </a:p>
        </p:txBody>
      </p:sp>
      <p:pic>
        <p:nvPicPr>
          <p:cNvPr id="352" name="Shape 352" descr="Family of the Future_Colour 04.jpg"/>
          <p:cNvPicPr preferRelativeResize="0"/>
          <p:nvPr/>
        </p:nvPicPr>
        <p:blipFill>
          <a:blip r:embed="rId3">
            <a:alphaModFix/>
          </a:blip>
          <a:stretch>
            <a:fillRect/>
          </a:stretch>
        </p:blipFill>
        <p:spPr>
          <a:xfrm>
            <a:off x="3631462" y="96593"/>
            <a:ext cx="5486274" cy="4138807"/>
          </a:xfrm>
          <a:prstGeom prst="rect">
            <a:avLst/>
          </a:prstGeom>
          <a:noFill/>
          <a:ln>
            <a:noFill/>
          </a:ln>
        </p:spPr>
      </p:pic>
      <p:sp>
        <p:nvSpPr>
          <p:cNvPr id="353" name="Shape 353"/>
          <p:cNvSpPr txBox="1"/>
          <p:nvPr/>
        </p:nvSpPr>
        <p:spPr>
          <a:xfrm>
            <a:off x="0" y="195600"/>
            <a:ext cx="3716400" cy="3816310"/>
          </a:xfrm>
          <a:prstGeom prst="rect">
            <a:avLst/>
          </a:prstGeom>
          <a:noFill/>
          <a:ln>
            <a:noFill/>
          </a:ln>
        </p:spPr>
        <p:txBody>
          <a:bodyPr lIns="91425" tIns="91425" rIns="91425" bIns="91425" anchor="ctr" anchorCtr="0">
            <a:noAutofit/>
          </a:bodyPr>
          <a:lstStyle/>
          <a:p>
            <a:pPr lvl="0">
              <a:spcBef>
                <a:spcPts val="0"/>
              </a:spcBef>
              <a:buNone/>
            </a:pPr>
            <a:r>
              <a:rPr lang="en" dirty="0"/>
              <a:t>Кулик с </a:t>
            </a:r>
            <a:r>
              <a:rPr lang="ru-RU" dirty="0" smtClean="0"/>
              <a:t>«</a:t>
            </a:r>
            <a:r>
              <a:rPr lang="en" dirty="0" smtClean="0"/>
              <a:t>дитем</a:t>
            </a:r>
            <a:r>
              <a:rPr lang="ru-RU" dirty="0" smtClean="0"/>
              <a:t>»</a:t>
            </a:r>
            <a:r>
              <a:rPr lang="en" dirty="0" smtClean="0"/>
              <a:t> </a:t>
            </a:r>
            <a:r>
              <a:rPr lang="en" dirty="0"/>
              <a:t>(маленьким английским бульдогом Куильти) - очень похожи на рекламные постеры. Так что экстравагантная личная жизнь - это попытка личным примером заставить людей возлюбить (в буквальном смысле) братьев меньших. Но не так все просто. Как всякий проповедник, Олег Кулик - прежде всего ловкий манипулятор. Его скандальная слава есть результат точной стратегии и продуманной игры. Так или иначе, он действительно заставил о себе говорить. Кулик - не свихнувшийся </a:t>
            </a:r>
            <a:r>
              <a:rPr lang="ru-RU" dirty="0" smtClean="0"/>
              <a:t>«</a:t>
            </a:r>
            <a:r>
              <a:rPr lang="en" dirty="0" smtClean="0"/>
              <a:t>зеленый</a:t>
            </a:r>
            <a:r>
              <a:rPr lang="ru-RU" dirty="0" smtClean="0"/>
              <a:t>»</a:t>
            </a:r>
            <a:r>
              <a:rPr lang="en" dirty="0" smtClean="0"/>
              <a:t>, </a:t>
            </a:r>
            <a:r>
              <a:rPr lang="en" dirty="0"/>
              <a:t>а просто очень профессиональный художник. А </a:t>
            </a:r>
            <a:r>
              <a:rPr lang="ru-RU" dirty="0" smtClean="0"/>
              <a:t>«</a:t>
            </a:r>
            <a:r>
              <a:rPr lang="en" dirty="0" smtClean="0"/>
              <a:t>Семья будущего</a:t>
            </a:r>
            <a:r>
              <a:rPr lang="ru-RU" dirty="0" smtClean="0"/>
              <a:t>»</a:t>
            </a:r>
            <a:r>
              <a:rPr lang="en" dirty="0" smtClean="0"/>
              <a:t> </a:t>
            </a:r>
            <a:r>
              <a:rPr lang="en" dirty="0"/>
              <a:t>- очень грамотный арт-проект. Не больше и не меньше. </a:t>
            </a:r>
          </a:p>
          <a:p>
            <a:pPr lvl="0">
              <a:spcBef>
                <a:spcPts val="0"/>
              </a:spcBef>
              <a:buNone/>
            </a:pPr>
            <a:endParaRPr dirty="0"/>
          </a:p>
          <a:p>
            <a:pPr lvl="0" rtl="0">
              <a:spcBef>
                <a:spcPts val="0"/>
              </a:spcBef>
              <a:buNone/>
            </a:pPr>
            <a:r>
              <a:rPr lang="en" dirty="0"/>
              <a:t>Александр Панов</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p:nvPr/>
        </p:nvSpPr>
        <p:spPr>
          <a:xfrm>
            <a:off x="0" y="0"/>
            <a:ext cx="3635896" cy="4587974"/>
          </a:xfrm>
          <a:prstGeom prst="rect">
            <a:avLst/>
          </a:prstGeom>
          <a:noFill/>
          <a:ln>
            <a:noFill/>
          </a:ln>
        </p:spPr>
        <p:txBody>
          <a:bodyPr lIns="91425" tIns="91425" rIns="91425" bIns="91425" anchor="ctr" anchorCtr="0">
            <a:noAutofit/>
          </a:bodyPr>
          <a:lstStyle/>
          <a:p>
            <a:pPr lvl="0" rtl="0">
              <a:spcBef>
                <a:spcPts val="0"/>
              </a:spcBef>
              <a:buNone/>
            </a:pPr>
            <a:endParaRPr dirty="0"/>
          </a:p>
          <a:p>
            <a:pPr lvl="0" rtl="0">
              <a:spcBef>
                <a:spcPts val="0"/>
              </a:spcBef>
              <a:buNone/>
            </a:pPr>
            <a:endParaRPr dirty="0"/>
          </a:p>
          <a:p>
            <a:pPr lvl="0" rtl="0">
              <a:spcBef>
                <a:spcPts val="0"/>
              </a:spcBef>
              <a:buNone/>
            </a:pPr>
            <a:r>
              <a:rPr lang="en" dirty="0"/>
              <a:t>Мила Бредихина: Ну, допустим, что сначала в Нью-Йорке, а потом и повсюду общественное мнение признает в животных равных человеку существ, но способен ли Бакс вступать в рутинные юридические отношения, отвечать на вопросы, выдвигать требования</a:t>
            </a:r>
            <a:r>
              <a:rPr lang="en" dirty="0" smtClean="0"/>
              <a:t>.</a:t>
            </a:r>
            <a:endParaRPr lang="ru-RU" dirty="0" smtClean="0"/>
          </a:p>
          <a:p>
            <a:pPr lvl="0" rtl="0">
              <a:spcBef>
                <a:spcPts val="0"/>
              </a:spcBef>
              <a:buNone/>
            </a:pPr>
            <a:endParaRPr lang="en" dirty="0"/>
          </a:p>
          <a:p>
            <a:pPr lvl="0" rtl="0">
              <a:spcBef>
                <a:spcPts val="0"/>
              </a:spcBef>
              <a:buNone/>
            </a:pPr>
            <a:r>
              <a:rPr lang="ru-RU" dirty="0" smtClean="0"/>
              <a:t>Олег Кулик</a:t>
            </a:r>
            <a:r>
              <a:rPr lang="en" dirty="0" smtClean="0"/>
              <a:t>: </a:t>
            </a:r>
            <a:r>
              <a:rPr lang="en" dirty="0"/>
              <a:t>По-твоему выдвигать требования — главное в семейной жизни? Очень типично. Бакс мне абсолютно доверяет, так что обо всем позабочусь я</a:t>
            </a:r>
            <a:r>
              <a:rPr lang="en" dirty="0" smtClean="0"/>
              <a:t>.</a:t>
            </a:r>
            <a:endParaRPr lang="ru-RU" dirty="0" smtClean="0"/>
          </a:p>
          <a:p>
            <a:pPr lvl="0" rtl="0">
              <a:spcBef>
                <a:spcPts val="0"/>
              </a:spcBef>
              <a:buNone/>
            </a:pPr>
            <a:endParaRPr lang="en" dirty="0"/>
          </a:p>
          <a:p>
            <a:pPr lvl="0" rtl="0">
              <a:spcBef>
                <a:spcPts val="0"/>
              </a:spcBef>
              <a:buNone/>
            </a:pPr>
            <a:r>
              <a:rPr lang="en" dirty="0"/>
              <a:t>Мила Бредихина: И ты уверен, что абсолютно понимаешь его</a:t>
            </a:r>
            <a:r>
              <a:rPr lang="en" dirty="0" smtClean="0"/>
              <a:t>?</a:t>
            </a:r>
            <a:endParaRPr lang="ru-RU" dirty="0" smtClean="0"/>
          </a:p>
          <a:p>
            <a:pPr lvl="0" rtl="0">
              <a:spcBef>
                <a:spcPts val="0"/>
              </a:spcBef>
              <a:buNone/>
            </a:pPr>
            <a:endParaRPr lang="en" dirty="0"/>
          </a:p>
          <a:p>
            <a:pPr lvl="0">
              <a:spcBef>
                <a:spcPts val="0"/>
              </a:spcBef>
              <a:buNone/>
            </a:pPr>
            <a:r>
              <a:rPr lang="ru-RU" dirty="0" smtClean="0"/>
              <a:t>Олег Кулик</a:t>
            </a:r>
            <a:r>
              <a:rPr lang="en" dirty="0" smtClean="0"/>
              <a:t>: </a:t>
            </a:r>
            <a:r>
              <a:rPr lang="en" dirty="0"/>
              <a:t>Абсолютно.</a:t>
            </a:r>
          </a:p>
          <a:p>
            <a:pPr lvl="0">
              <a:spcBef>
                <a:spcPts val="0"/>
              </a:spcBef>
              <a:buNone/>
            </a:pPr>
            <a:endParaRPr lang="ru-RU" dirty="0" smtClean="0"/>
          </a:p>
          <a:p>
            <a:pPr lvl="0">
              <a:spcBef>
                <a:spcPts val="0"/>
              </a:spcBef>
              <a:buNone/>
            </a:pPr>
            <a:endParaRPr dirty="0"/>
          </a:p>
          <a:p>
            <a:pPr lvl="0">
              <a:spcBef>
                <a:spcPts val="0"/>
              </a:spcBef>
              <a:buNone/>
            </a:pPr>
            <a:r>
              <a:rPr lang="en" dirty="0">
                <a:solidFill>
                  <a:schemeClr val="dk1"/>
                </a:solidFill>
              </a:rPr>
              <a:t>Из беседы </a:t>
            </a:r>
            <a:r>
              <a:rPr lang="en" dirty="0" smtClean="0">
                <a:solidFill>
                  <a:schemeClr val="dk1"/>
                </a:solidFill>
              </a:rPr>
              <a:t>«</a:t>
            </a:r>
            <a:r>
              <a:rPr lang="en" dirty="0">
                <a:solidFill>
                  <a:schemeClr val="dk1"/>
                </a:solidFill>
              </a:rPr>
              <a:t>О насущных проблемах семьи будущего</a:t>
            </a:r>
            <a:r>
              <a:rPr lang="en" dirty="0" smtClean="0">
                <a:solidFill>
                  <a:schemeClr val="dk1"/>
                </a:solidFill>
              </a:rPr>
              <a:t>» </a:t>
            </a:r>
            <a:endParaRPr lang="en" dirty="0">
              <a:solidFill>
                <a:schemeClr val="dk1"/>
              </a:solidFill>
            </a:endParaRPr>
          </a:p>
          <a:p>
            <a:pPr lvl="0" rtl="0">
              <a:spcBef>
                <a:spcPts val="0"/>
              </a:spcBef>
              <a:buNone/>
            </a:pPr>
            <a:endParaRPr dirty="0"/>
          </a:p>
        </p:txBody>
      </p:sp>
      <p:pic>
        <p:nvPicPr>
          <p:cNvPr id="359" name="Shape 359"/>
          <p:cNvPicPr preferRelativeResize="0"/>
          <p:nvPr/>
        </p:nvPicPr>
        <p:blipFill>
          <a:blip r:embed="rId3">
            <a:alphaModFix/>
          </a:blip>
          <a:stretch>
            <a:fillRect/>
          </a:stretch>
        </p:blipFill>
        <p:spPr>
          <a:xfrm>
            <a:off x="3698912" y="164575"/>
            <a:ext cx="5286375" cy="4286250"/>
          </a:xfrm>
          <a:prstGeom prst="rect">
            <a:avLst/>
          </a:prstGeom>
          <a:noFill/>
          <a:ln>
            <a:noFill/>
          </a:ln>
        </p:spPr>
      </p:pic>
      <p:sp>
        <p:nvSpPr>
          <p:cNvPr id="360" name="Shape 360"/>
          <p:cNvSpPr txBox="1"/>
          <p:nvPr/>
        </p:nvSpPr>
        <p:spPr>
          <a:xfrm>
            <a:off x="3698925" y="4391075"/>
            <a:ext cx="5445000" cy="752400"/>
          </a:xfrm>
          <a:prstGeom prst="rect">
            <a:avLst/>
          </a:prstGeom>
          <a:noFill/>
          <a:ln>
            <a:noFill/>
          </a:ln>
        </p:spPr>
        <p:txBody>
          <a:bodyPr lIns="91425" tIns="91425" rIns="91425" bIns="91425" anchor="ctr" anchorCtr="0">
            <a:noAutofit/>
          </a:bodyPr>
          <a:lstStyle/>
          <a:p>
            <a:pPr lvl="0" rtl="0">
              <a:spcBef>
                <a:spcPts val="0"/>
              </a:spcBef>
              <a:buNone/>
            </a:pPr>
            <a:r>
              <a:rPr lang="en" sz="1200" dirty="0"/>
              <a:t>Олег Кулик. </a:t>
            </a:r>
            <a:r>
              <a:rPr lang="en" sz="1200" dirty="0" smtClean="0"/>
              <a:t>Семья </a:t>
            </a:r>
            <a:r>
              <a:rPr lang="en" sz="1200" dirty="0"/>
              <a:t>будущего</a:t>
            </a:r>
            <a:r>
              <a:rPr lang="en" sz="1200" dirty="0" smtClean="0"/>
              <a:t>» </a:t>
            </a:r>
            <a:r>
              <a:rPr lang="en" sz="1200" dirty="0"/>
              <a:t>1997. Цветная фотография, </a:t>
            </a:r>
            <a:r>
              <a:rPr lang="en" sz="1200" dirty="0" smtClean="0"/>
              <a:t>62,5</a:t>
            </a:r>
            <a:r>
              <a:rPr lang="ru-RU" sz="1200" dirty="0" smtClean="0"/>
              <a:t> </a:t>
            </a:r>
            <a:r>
              <a:rPr lang="en" sz="1200" dirty="0" smtClean="0"/>
              <a:t>х</a:t>
            </a:r>
            <a:r>
              <a:rPr lang="ru-RU" sz="1200" dirty="0" smtClean="0"/>
              <a:t> </a:t>
            </a:r>
            <a:r>
              <a:rPr lang="en" sz="1200" dirty="0" smtClean="0"/>
              <a:t>80 </a:t>
            </a:r>
            <a:r>
              <a:rPr lang="en" sz="1200" dirty="0"/>
              <a:t>см. Предоставлено XL Галереей.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Shape 365"/>
          <p:cNvPicPr preferRelativeResize="0"/>
          <p:nvPr/>
        </p:nvPicPr>
        <p:blipFill>
          <a:blip r:embed="rId3">
            <a:alphaModFix/>
          </a:blip>
          <a:stretch>
            <a:fillRect/>
          </a:stretch>
        </p:blipFill>
        <p:spPr>
          <a:xfrm>
            <a:off x="6031899" y="195475"/>
            <a:ext cx="2956701" cy="4795624"/>
          </a:xfrm>
          <a:prstGeom prst="rect">
            <a:avLst/>
          </a:prstGeom>
          <a:noFill/>
          <a:ln>
            <a:noFill/>
          </a:ln>
        </p:spPr>
      </p:pic>
      <p:pic>
        <p:nvPicPr>
          <p:cNvPr id="366" name="Shape 366"/>
          <p:cNvPicPr preferRelativeResize="0"/>
          <p:nvPr/>
        </p:nvPicPr>
        <p:blipFill>
          <a:blip r:embed="rId4">
            <a:alphaModFix/>
          </a:blip>
          <a:stretch>
            <a:fillRect/>
          </a:stretch>
        </p:blipFill>
        <p:spPr>
          <a:xfrm>
            <a:off x="202099" y="136650"/>
            <a:ext cx="4655649" cy="46556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p:nvPr/>
        </p:nvSpPr>
        <p:spPr>
          <a:xfrm>
            <a:off x="0" y="0"/>
            <a:ext cx="3927300" cy="2643758"/>
          </a:xfrm>
          <a:prstGeom prst="rect">
            <a:avLst/>
          </a:prstGeom>
          <a:noFill/>
          <a:ln>
            <a:noFill/>
          </a:ln>
        </p:spPr>
        <p:txBody>
          <a:bodyPr lIns="91425" tIns="91425" rIns="91425" bIns="91425" anchor="ctr" anchorCtr="0">
            <a:noAutofit/>
          </a:bodyPr>
          <a:lstStyle/>
          <a:p>
            <a:pPr lvl="0">
              <a:spcBef>
                <a:spcPts val="0"/>
              </a:spcBef>
              <a:buNone/>
            </a:pPr>
            <a:r>
              <a:rPr lang="en" dirty="0"/>
              <a:t>У Кулика, как у почти всех перформансистов, есть как бы два тела — приватное и художественное. Эти тела отделены друг от друга некой невидимой рампой, точно так же, как пространство действительности и пространство картины разделены рамой. Но новый друг собаки-Кулика разрушает устоявшуюся картину и вводит нового референта-соглядатая. </a:t>
            </a:r>
          </a:p>
          <a:p>
            <a:pPr lvl="0">
              <a:spcBef>
                <a:spcPts val="0"/>
              </a:spcBef>
              <a:buNone/>
            </a:pPr>
            <a:endParaRPr dirty="0"/>
          </a:p>
          <a:p>
            <a:pPr lvl="0" rtl="0">
              <a:spcBef>
                <a:spcPts val="0"/>
              </a:spcBef>
              <a:buNone/>
            </a:pPr>
            <a:r>
              <a:rPr lang="en" dirty="0"/>
              <a:t>Андрей Ковалев</a:t>
            </a:r>
          </a:p>
        </p:txBody>
      </p:sp>
      <p:pic>
        <p:nvPicPr>
          <p:cNvPr id="373" name="Shape 373"/>
          <p:cNvPicPr preferRelativeResize="0"/>
          <p:nvPr/>
        </p:nvPicPr>
        <p:blipFill>
          <a:blip r:embed="rId3">
            <a:alphaModFix/>
          </a:blip>
          <a:stretch>
            <a:fillRect/>
          </a:stretch>
        </p:blipFill>
        <p:spPr>
          <a:xfrm>
            <a:off x="3991137" y="0"/>
            <a:ext cx="5116387" cy="5081699"/>
          </a:xfrm>
          <a:prstGeom prst="rect">
            <a:avLst/>
          </a:prstGeom>
          <a:noFill/>
          <a:ln>
            <a:noFill/>
          </a:ln>
        </p:spPr>
      </p:pic>
      <p:sp>
        <p:nvSpPr>
          <p:cNvPr id="5" name="Shape 360"/>
          <p:cNvSpPr txBox="1"/>
          <p:nvPr/>
        </p:nvSpPr>
        <p:spPr>
          <a:xfrm>
            <a:off x="35495" y="4515966"/>
            <a:ext cx="3955641" cy="565732"/>
          </a:xfrm>
          <a:prstGeom prst="rect">
            <a:avLst/>
          </a:prstGeom>
          <a:noFill/>
          <a:ln>
            <a:noFill/>
          </a:ln>
        </p:spPr>
        <p:txBody>
          <a:bodyPr lIns="91425" tIns="91425" rIns="91425" bIns="91425" anchor="ctr" anchorCtr="0">
            <a:noAutofit/>
          </a:bodyPr>
          <a:lstStyle/>
          <a:p>
            <a:pPr lvl="0" rtl="0">
              <a:spcBef>
                <a:spcPts val="0"/>
              </a:spcBef>
              <a:buNone/>
            </a:pPr>
            <a:r>
              <a:rPr lang="en" sz="1200" dirty="0"/>
              <a:t>Олег Кулик. </a:t>
            </a:r>
            <a:r>
              <a:rPr lang="en" sz="1200" dirty="0" smtClean="0"/>
              <a:t>Семья </a:t>
            </a:r>
            <a:r>
              <a:rPr lang="en" sz="1200" dirty="0"/>
              <a:t>будущего</a:t>
            </a:r>
            <a:r>
              <a:rPr lang="en" sz="1200" dirty="0" smtClean="0"/>
              <a:t>» 1997</a:t>
            </a:r>
            <a:r>
              <a:rPr lang="ru-RU" sz="1200" dirty="0" smtClean="0"/>
              <a:t>.</a:t>
            </a:r>
            <a:r>
              <a:rPr lang="en" sz="1200" dirty="0" smtClean="0"/>
              <a:t> 62,5</a:t>
            </a:r>
            <a:r>
              <a:rPr lang="ru-RU" sz="1200" dirty="0" smtClean="0"/>
              <a:t> </a:t>
            </a:r>
            <a:r>
              <a:rPr lang="en" sz="1200" dirty="0" smtClean="0"/>
              <a:t>х</a:t>
            </a:r>
            <a:r>
              <a:rPr lang="ru-RU" sz="1200" dirty="0" smtClean="0"/>
              <a:t> </a:t>
            </a:r>
            <a:r>
              <a:rPr lang="en" sz="1200" dirty="0" smtClean="0"/>
              <a:t>80 </a:t>
            </a:r>
            <a:r>
              <a:rPr lang="en" sz="1200" dirty="0"/>
              <a:t>см. Предоставлено XL Галереей.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p:nvPr/>
        </p:nvSpPr>
        <p:spPr>
          <a:xfrm>
            <a:off x="35496" y="82090"/>
            <a:ext cx="5400600" cy="2226546"/>
          </a:xfrm>
          <a:prstGeom prst="rect">
            <a:avLst/>
          </a:prstGeom>
          <a:noFill/>
          <a:ln>
            <a:noFill/>
          </a:ln>
        </p:spPr>
        <p:txBody>
          <a:bodyPr lIns="91425" tIns="91425" rIns="91425" bIns="91425" anchor="ctr" anchorCtr="0">
            <a:noAutofit/>
          </a:bodyPr>
          <a:lstStyle/>
          <a:p>
            <a:pPr lvl="0">
              <a:spcBef>
                <a:spcPts val="0"/>
              </a:spcBef>
              <a:buNone/>
            </a:pPr>
            <a:r>
              <a:rPr lang="en" dirty="0"/>
              <a:t>Мои перформансы стали походить на театральные действа, но ведь, в отличие от театра, перформанс должен быть всегда спонтанен, ты никогда не знаешь, чем он закончится, и это самое в нем интересное. В общем, я решил отказаться от этого навязанного мне </a:t>
            </a:r>
            <a:r>
              <a:rPr lang="ru-RU" dirty="0" smtClean="0"/>
              <a:t>«</a:t>
            </a:r>
            <a:r>
              <a:rPr lang="en" dirty="0" smtClean="0"/>
              <a:t>плохого театра</a:t>
            </a:r>
            <a:r>
              <a:rPr lang="ru-RU" dirty="0" smtClean="0"/>
              <a:t>»</a:t>
            </a:r>
            <a:r>
              <a:rPr lang="en" dirty="0" smtClean="0"/>
              <a:t> </a:t>
            </a:r>
            <a:r>
              <a:rPr lang="en" dirty="0"/>
              <a:t>и придумал мою серию </a:t>
            </a:r>
            <a:r>
              <a:rPr lang="ru-RU" dirty="0" smtClean="0"/>
              <a:t>«</a:t>
            </a:r>
            <a:r>
              <a:rPr lang="en" dirty="0" smtClean="0"/>
              <a:t>Русское</a:t>
            </a:r>
            <a:r>
              <a:rPr lang="ru-RU" dirty="0" smtClean="0"/>
              <a:t>»</a:t>
            </a:r>
            <a:r>
              <a:rPr lang="en" dirty="0" smtClean="0"/>
              <a:t>, </a:t>
            </a:r>
            <a:r>
              <a:rPr lang="en" dirty="0"/>
              <a:t>центром которой стала фигура, похожая на Лаокоона и символизирующая человека, зажатого между физиологией и идеологией. </a:t>
            </a:r>
          </a:p>
          <a:p>
            <a:pPr lvl="0">
              <a:spcBef>
                <a:spcPts val="0"/>
              </a:spcBef>
              <a:buNone/>
            </a:pPr>
            <a:endParaRPr dirty="0"/>
          </a:p>
          <a:p>
            <a:pPr lvl="0" rtl="0">
              <a:spcBef>
                <a:spcPts val="0"/>
              </a:spcBef>
              <a:buNone/>
            </a:pPr>
            <a:r>
              <a:rPr lang="en" dirty="0"/>
              <a:t>Олег Кулик - Радио </a:t>
            </a:r>
            <a:r>
              <a:rPr lang="ru-RU" dirty="0" smtClean="0"/>
              <a:t>«</a:t>
            </a:r>
            <a:r>
              <a:rPr lang="en" dirty="0" smtClean="0"/>
              <a:t>Свобода</a:t>
            </a:r>
            <a:r>
              <a:rPr lang="ru-RU" dirty="0" smtClean="0"/>
              <a:t>»</a:t>
            </a:r>
            <a:endParaRPr lang="en" dirty="0"/>
          </a:p>
        </p:txBody>
      </p:sp>
      <p:sp>
        <p:nvSpPr>
          <p:cNvPr id="379" name="Shape 379"/>
          <p:cNvSpPr txBox="1"/>
          <p:nvPr/>
        </p:nvSpPr>
        <p:spPr>
          <a:xfrm>
            <a:off x="33337" y="4731989"/>
            <a:ext cx="5252929" cy="470335"/>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a:t>
            </a:r>
            <a:r>
              <a:rPr lang="en" sz="1200" dirty="0" smtClean="0"/>
              <a:t>Затмение-I</a:t>
            </a:r>
            <a:r>
              <a:rPr lang="en" sz="1200" dirty="0"/>
              <a:t>. Из серии </a:t>
            </a:r>
            <a:r>
              <a:rPr lang="ru-RU" sz="1200" dirty="0" smtClean="0">
                <a:solidFill>
                  <a:schemeClr val="dk1"/>
                </a:solidFill>
              </a:rPr>
              <a:t>«Русское»</a:t>
            </a:r>
            <a:r>
              <a:rPr lang="en" sz="1200" dirty="0" smtClean="0"/>
              <a:t>. </a:t>
            </a:r>
            <a:r>
              <a:rPr lang="en" sz="1200" dirty="0" smtClean="0">
                <a:solidFill>
                  <a:schemeClr val="dk1"/>
                </a:solidFill>
              </a:rPr>
              <a:t>1999</a:t>
            </a:r>
            <a:r>
              <a:rPr lang="ru-RU" sz="1200" dirty="0" smtClean="0">
                <a:solidFill>
                  <a:schemeClr val="dk1"/>
                </a:solidFill>
              </a:rPr>
              <a:t>. </a:t>
            </a:r>
            <a:r>
              <a:rPr lang="en" sz="1200" dirty="0" smtClean="0"/>
              <a:t>Цветная </a:t>
            </a:r>
            <a:r>
              <a:rPr lang="en" sz="1200" dirty="0"/>
              <a:t>фотография </a:t>
            </a:r>
          </a:p>
          <a:p>
            <a:pPr lvl="0" rtl="0">
              <a:spcBef>
                <a:spcPts val="0"/>
              </a:spcBef>
              <a:buNone/>
            </a:pPr>
            <a:endParaRPr sz="1100" dirty="0">
              <a:solidFill>
                <a:schemeClr val="dk1"/>
              </a:solidFill>
              <a:latin typeface="Times New Roman"/>
              <a:ea typeface="Times New Roman"/>
              <a:cs typeface="Times New Roman"/>
              <a:sym typeface="Times New Roman"/>
            </a:endParaRPr>
          </a:p>
        </p:txBody>
      </p:sp>
      <p:pic>
        <p:nvPicPr>
          <p:cNvPr id="380" name="Shape 380" descr="Eclipse 1.jpg"/>
          <p:cNvPicPr preferRelativeResize="0"/>
          <p:nvPr/>
        </p:nvPicPr>
        <p:blipFill>
          <a:blip r:embed="rId3">
            <a:alphaModFix/>
          </a:blip>
          <a:stretch>
            <a:fillRect/>
          </a:stretch>
        </p:blipFill>
        <p:spPr>
          <a:xfrm>
            <a:off x="5477166" y="0"/>
            <a:ext cx="3724517"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p:nvPr/>
        </p:nvSpPr>
        <p:spPr>
          <a:xfrm>
            <a:off x="3592975" y="4283100"/>
            <a:ext cx="5482500" cy="860400"/>
          </a:xfrm>
          <a:prstGeom prst="rect">
            <a:avLst/>
          </a:prstGeom>
          <a:noFill/>
          <a:ln>
            <a:noFill/>
          </a:ln>
        </p:spPr>
        <p:txBody>
          <a:bodyPr lIns="91425" tIns="91425" rIns="91425" bIns="91425" anchor="ctr" anchorCtr="0">
            <a:noAutofit/>
          </a:bodyPr>
          <a:lstStyle/>
          <a:p>
            <a:pPr lvl="0" rtl="0">
              <a:spcBef>
                <a:spcPts val="0"/>
              </a:spcBef>
              <a:buNone/>
            </a:pPr>
            <a:r>
              <a:rPr lang="en" sz="1200" dirty="0"/>
              <a:t>Апология </a:t>
            </a:r>
            <a:r>
              <a:rPr lang="en" sz="1200" dirty="0" smtClean="0"/>
              <a:t>за</a:t>
            </a:r>
            <a:r>
              <a:rPr lang="ru-RU" sz="1200" dirty="0" smtClean="0"/>
              <a:t>стен</a:t>
            </a:r>
            <a:r>
              <a:rPr lang="en" sz="1200" dirty="0" smtClean="0"/>
              <a:t>чивости </a:t>
            </a:r>
            <a:r>
              <a:rPr lang="en" sz="1200" dirty="0"/>
              <a:t>или </a:t>
            </a:r>
            <a:r>
              <a:rPr lang="ru-RU" sz="1200" dirty="0" smtClean="0"/>
              <a:t>и</a:t>
            </a:r>
            <a:r>
              <a:rPr lang="en" sz="1200" dirty="0" smtClean="0"/>
              <a:t>скусство </a:t>
            </a:r>
            <a:r>
              <a:rPr lang="en" sz="1200" dirty="0"/>
              <a:t>из первых </a:t>
            </a:r>
            <a:r>
              <a:rPr lang="en" sz="1200" dirty="0" smtClean="0"/>
              <a:t>рук</a:t>
            </a:r>
            <a:r>
              <a:rPr lang="ru-RU" sz="1200" dirty="0" smtClean="0"/>
              <a:t>.</a:t>
            </a:r>
            <a:r>
              <a:rPr lang="en" sz="1200" dirty="0" smtClean="0"/>
              <a:t> </a:t>
            </a:r>
            <a:r>
              <a:rPr lang="ru-RU" sz="1200" dirty="0" smtClean="0"/>
              <a:t>1992. </a:t>
            </a:r>
            <a:r>
              <a:rPr lang="en" sz="1200" dirty="0" smtClean="0"/>
              <a:t>Из </a:t>
            </a:r>
            <a:r>
              <a:rPr lang="en" sz="1200" dirty="0"/>
              <a:t>коллекции Владимира Овчаренко. Галерея «Риджина», </a:t>
            </a:r>
            <a:r>
              <a:rPr lang="en" sz="1200" dirty="0" smtClean="0"/>
              <a:t>Москва</a:t>
            </a:r>
            <a:endParaRPr lang="en" sz="1200" dirty="0"/>
          </a:p>
        </p:txBody>
      </p:sp>
      <p:pic>
        <p:nvPicPr>
          <p:cNvPr id="81" name="Shape 81" descr="apology.JPG"/>
          <p:cNvPicPr preferRelativeResize="0"/>
          <p:nvPr/>
        </p:nvPicPr>
        <p:blipFill rotWithShape="1">
          <a:blip r:embed="rId3">
            <a:alphaModFix/>
          </a:blip>
          <a:srcRect r="52191"/>
          <a:stretch/>
        </p:blipFill>
        <p:spPr>
          <a:xfrm>
            <a:off x="3592975" y="51470"/>
            <a:ext cx="5482455" cy="4082000"/>
          </a:xfrm>
          <a:prstGeom prst="rect">
            <a:avLst/>
          </a:prstGeom>
          <a:noFill/>
          <a:ln>
            <a:noFill/>
          </a:ln>
        </p:spPr>
      </p:pic>
      <p:sp>
        <p:nvSpPr>
          <p:cNvPr id="82" name="Shape 82"/>
          <p:cNvSpPr txBox="1"/>
          <p:nvPr/>
        </p:nvSpPr>
        <p:spPr>
          <a:xfrm>
            <a:off x="35496" y="51470"/>
            <a:ext cx="3557479" cy="3000000"/>
          </a:xfrm>
          <a:prstGeom prst="rect">
            <a:avLst/>
          </a:prstGeom>
          <a:noFill/>
          <a:ln>
            <a:noFill/>
          </a:ln>
        </p:spPr>
        <p:txBody>
          <a:bodyPr lIns="91425" tIns="91425" rIns="91425" bIns="91425" anchor="ctr" anchorCtr="0">
            <a:noAutofit/>
          </a:bodyPr>
          <a:lstStyle/>
          <a:p>
            <a:pPr lvl="0">
              <a:spcBef>
                <a:spcPts val="0"/>
              </a:spcBef>
              <a:buNone/>
            </a:pPr>
            <a:r>
              <a:rPr lang="en" dirty="0"/>
              <a:t>Была выставлена живопись и графика 29 художников, в том числе Константина Звездочетова, Ильи Кабакова, Бориса Орлова, Ивана Чуйкова. Знаменитостей перемешали с малоизвестными художниками. Экспозиционный проект Олега Кулика.       Основная идея автора: авторство не важно, искусство чаще всего приходит из чужих рук.</a:t>
            </a:r>
          </a:p>
          <a:p>
            <a:pPr lvl="0">
              <a:spcBef>
                <a:spcPts val="0"/>
              </a:spcBef>
              <a:buNone/>
            </a:pPr>
            <a:endParaRPr dirty="0"/>
          </a:p>
          <a:p>
            <a:pPr lvl="0">
              <a:spcBef>
                <a:spcPts val="0"/>
              </a:spcBef>
              <a:buNone/>
            </a:pPr>
            <a:r>
              <a:rPr lang="ru-RU" dirty="0" smtClean="0">
                <a:solidFill>
                  <a:schemeClr val="dk1"/>
                </a:solidFill>
              </a:rPr>
              <a:t>Мария Плотникова</a:t>
            </a:r>
            <a:endParaRPr lang="en" dirty="0">
              <a:solidFill>
                <a:schemeClr val="dk1"/>
              </a:solidFill>
            </a:endParaRPr>
          </a:p>
          <a:p>
            <a:pPr lvl="0" rtl="0">
              <a:spcBef>
                <a:spcPts val="0"/>
              </a:spcBef>
              <a:buNone/>
            </a:pP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Shape 385" descr="&lt;div class=&quot;artist&quot;&gt;&lt;strong&gt;Олег Кулик&lt;/strong&gt;&lt;/div&gt;&lt;div class=&quot;title&quot;&gt;&lt;em&gt;&lt;em&gt;Big Milk&lt;/em&gt; из серии РУССКОЕ&lt;/em&gt;, 1999&lt;/div&gt;"/>
          <p:cNvPicPr preferRelativeResize="0"/>
          <p:nvPr/>
        </p:nvPicPr>
        <p:blipFill>
          <a:blip r:embed="rId3">
            <a:alphaModFix/>
          </a:blip>
          <a:stretch>
            <a:fillRect/>
          </a:stretch>
        </p:blipFill>
        <p:spPr>
          <a:xfrm>
            <a:off x="3298050" y="112287"/>
            <a:ext cx="5798124" cy="4197024"/>
          </a:xfrm>
          <a:prstGeom prst="rect">
            <a:avLst/>
          </a:prstGeom>
          <a:noFill/>
          <a:ln>
            <a:noFill/>
          </a:ln>
        </p:spPr>
      </p:pic>
      <p:sp>
        <p:nvSpPr>
          <p:cNvPr id="386" name="Shape 386"/>
          <p:cNvSpPr txBox="1"/>
          <p:nvPr/>
        </p:nvSpPr>
        <p:spPr>
          <a:xfrm>
            <a:off x="3298048" y="4608125"/>
            <a:ext cx="5798125" cy="484200"/>
          </a:xfrm>
          <a:prstGeom prst="rect">
            <a:avLst/>
          </a:prstGeom>
          <a:noFill/>
          <a:ln>
            <a:noFill/>
          </a:ln>
        </p:spPr>
        <p:txBody>
          <a:bodyPr lIns="91425" tIns="91425" rIns="91425" bIns="91425" anchor="ctr" anchorCtr="0">
            <a:noAutofit/>
          </a:bodyPr>
          <a:lstStyle/>
          <a:p>
            <a:pPr lvl="0" rtl="0">
              <a:spcBef>
                <a:spcPts val="0"/>
              </a:spcBef>
              <a:buNone/>
            </a:pPr>
            <a:endParaRPr sz="1200" dirty="0"/>
          </a:p>
          <a:p>
            <a:pPr lvl="0" rtl="0">
              <a:spcBef>
                <a:spcPts val="0"/>
              </a:spcBef>
              <a:buNone/>
            </a:pPr>
            <a:r>
              <a:rPr lang="ru-RU" sz="1200" dirty="0" smtClean="0"/>
              <a:t>Олег Кулик. </a:t>
            </a:r>
            <a:r>
              <a:rPr lang="en" sz="1200" dirty="0" smtClean="0"/>
              <a:t>Большое </a:t>
            </a:r>
            <a:r>
              <a:rPr lang="en" sz="1200" dirty="0"/>
              <a:t>молоко. Из серии </a:t>
            </a:r>
            <a:r>
              <a:rPr lang="ru-RU" sz="1200" dirty="0" smtClean="0"/>
              <a:t>«Русское».</a:t>
            </a:r>
            <a:r>
              <a:rPr lang="en" sz="1200" dirty="0" smtClean="0"/>
              <a:t> </a:t>
            </a:r>
            <a:r>
              <a:rPr lang="en" sz="1200" dirty="0"/>
              <a:t>1999</a:t>
            </a:r>
          </a:p>
        </p:txBody>
      </p:sp>
      <p:sp>
        <p:nvSpPr>
          <p:cNvPr id="387" name="Shape 387"/>
          <p:cNvSpPr txBox="1"/>
          <p:nvPr/>
        </p:nvSpPr>
        <p:spPr>
          <a:xfrm>
            <a:off x="43124" y="112287"/>
            <a:ext cx="3254925" cy="2819503"/>
          </a:xfrm>
          <a:prstGeom prst="rect">
            <a:avLst/>
          </a:prstGeom>
          <a:noFill/>
          <a:ln>
            <a:noFill/>
          </a:ln>
        </p:spPr>
        <p:txBody>
          <a:bodyPr lIns="91425" tIns="91425" rIns="91425" bIns="91425" anchor="ctr" anchorCtr="0">
            <a:noAutofit/>
          </a:bodyPr>
          <a:lstStyle/>
          <a:p>
            <a:pPr lvl="0">
              <a:spcBef>
                <a:spcPts val="0"/>
              </a:spcBef>
              <a:buNone/>
            </a:pPr>
            <a:r>
              <a:rPr lang="en" dirty="0"/>
              <a:t>Бывший радикал обуржуазился - и это прогресс, во всяком случае для нашей страны. В России искусство долго было больше чем искусством - гражданской позицией, подвигом, единственно возможной сферой личностной реализации. Теперь во взаимоотношениях с прекрасным мы достигли большей адекватности: искусство - это еще и ремесло, и очень дорогой товар.</a:t>
            </a:r>
          </a:p>
          <a:p>
            <a:pPr lvl="0">
              <a:spcBef>
                <a:spcPts val="0"/>
              </a:spcBef>
              <a:buNone/>
            </a:pPr>
            <a:endParaRPr dirty="0"/>
          </a:p>
          <a:p>
            <a:pPr lvl="0" rtl="0">
              <a:spcBef>
                <a:spcPts val="0"/>
              </a:spcBef>
              <a:buNone/>
            </a:pPr>
            <a:r>
              <a:rPr lang="en" dirty="0"/>
              <a:t>Журнал </a:t>
            </a:r>
            <a:r>
              <a:rPr lang="ru-RU" dirty="0" smtClean="0"/>
              <a:t>«</a:t>
            </a:r>
            <a:r>
              <a:rPr lang="en" dirty="0" smtClean="0"/>
              <a:t>Профиль</a:t>
            </a:r>
            <a:r>
              <a:rPr lang="ru-RU" dirty="0" smtClean="0"/>
              <a:t>»</a:t>
            </a:r>
            <a:endParaRPr lang="en"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Shape 392" descr="&lt;div class=&quot;artist&quot;&gt;&lt;b&gt;Олег Кулик&lt;/b&gt;&lt;/div&gt;&lt;div class=&quot;title&quot;&gt;&lt;em&gt;Красная площадь из серии РУССКОЕ&lt;/em&gt;, 1999&lt;/div&gt;"/>
          <p:cNvPicPr preferRelativeResize="0"/>
          <p:nvPr/>
        </p:nvPicPr>
        <p:blipFill>
          <a:blip r:embed="rId3">
            <a:alphaModFix/>
          </a:blip>
          <a:stretch>
            <a:fillRect/>
          </a:stretch>
        </p:blipFill>
        <p:spPr>
          <a:xfrm>
            <a:off x="3128280" y="33902"/>
            <a:ext cx="5986699" cy="3991125"/>
          </a:xfrm>
          <a:prstGeom prst="rect">
            <a:avLst/>
          </a:prstGeom>
          <a:noFill/>
          <a:ln>
            <a:noFill/>
          </a:ln>
        </p:spPr>
      </p:pic>
      <p:sp>
        <p:nvSpPr>
          <p:cNvPr id="393" name="Shape 393"/>
          <p:cNvSpPr txBox="1"/>
          <p:nvPr/>
        </p:nvSpPr>
        <p:spPr>
          <a:xfrm>
            <a:off x="3128280" y="4731990"/>
            <a:ext cx="4773745" cy="411510"/>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a:t>
            </a:r>
            <a:r>
              <a:rPr lang="en" sz="1200" dirty="0" smtClean="0"/>
              <a:t>Красная </a:t>
            </a:r>
            <a:r>
              <a:rPr lang="en" sz="1200" dirty="0"/>
              <a:t>площадь. Из серии </a:t>
            </a:r>
            <a:r>
              <a:rPr lang="ru-RU" sz="1200" dirty="0" smtClean="0"/>
              <a:t>«Русское».</a:t>
            </a:r>
            <a:r>
              <a:rPr lang="en" sz="1200" dirty="0" smtClean="0"/>
              <a:t> </a:t>
            </a:r>
            <a:r>
              <a:rPr lang="en" sz="1200" dirty="0"/>
              <a:t>1999</a:t>
            </a:r>
          </a:p>
        </p:txBody>
      </p:sp>
      <p:sp>
        <p:nvSpPr>
          <p:cNvPr id="394" name="Shape 394"/>
          <p:cNvSpPr txBox="1"/>
          <p:nvPr/>
        </p:nvSpPr>
        <p:spPr>
          <a:xfrm>
            <a:off x="0" y="33903"/>
            <a:ext cx="3049800" cy="3113911"/>
          </a:xfrm>
          <a:prstGeom prst="rect">
            <a:avLst/>
          </a:prstGeom>
          <a:noFill/>
          <a:ln>
            <a:noFill/>
          </a:ln>
        </p:spPr>
        <p:txBody>
          <a:bodyPr lIns="91425" tIns="91425" rIns="91425" bIns="91425" anchor="ctr" anchorCtr="0">
            <a:noAutofit/>
          </a:bodyPr>
          <a:lstStyle/>
          <a:p>
            <a:pPr lvl="0" rtl="0">
              <a:spcBef>
                <a:spcPts val="0"/>
              </a:spcBef>
              <a:buNone/>
            </a:pPr>
            <a:r>
              <a:rPr lang="en" dirty="0"/>
              <a:t>В искусстве Олега Кулика, какой бы изысканной ни была нынешняя подача, всегда остается нечто китчевое, </a:t>
            </a:r>
            <a:r>
              <a:rPr lang="ru-RU" dirty="0" smtClean="0"/>
              <a:t>«</a:t>
            </a:r>
            <a:r>
              <a:rPr lang="en" dirty="0" smtClean="0"/>
              <a:t>дикое</a:t>
            </a:r>
            <a:r>
              <a:rPr lang="ru-RU" dirty="0" smtClean="0"/>
              <a:t>»</a:t>
            </a:r>
            <a:r>
              <a:rPr lang="en" dirty="0" smtClean="0"/>
              <a:t>, </a:t>
            </a:r>
            <a:r>
              <a:rPr lang="en" dirty="0"/>
              <a:t>данное не умом, а </a:t>
            </a:r>
            <a:r>
              <a:rPr lang="ru-RU" dirty="0" smtClean="0"/>
              <a:t>«</a:t>
            </a:r>
            <a:r>
              <a:rPr lang="en" dirty="0" smtClean="0"/>
              <a:t>нюхом</a:t>
            </a:r>
            <a:r>
              <a:rPr lang="ru-RU" dirty="0" smtClean="0"/>
              <a:t>»</a:t>
            </a:r>
            <a:r>
              <a:rPr lang="en" dirty="0" smtClean="0"/>
              <a:t>. </a:t>
            </a:r>
            <a:r>
              <a:rPr lang="en" dirty="0"/>
              <a:t>Сегодня Олег Кулик говорит, что хочет наконец стать человеком. Но, как бы ни хотел он избавиться от </a:t>
            </a:r>
            <a:r>
              <a:rPr lang="ru-RU" dirty="0" smtClean="0"/>
              <a:t>«</a:t>
            </a:r>
            <a:r>
              <a:rPr lang="en" dirty="0" smtClean="0"/>
              <a:t>собаки</a:t>
            </a:r>
            <a:r>
              <a:rPr lang="ru-RU" dirty="0" smtClean="0"/>
              <a:t>»</a:t>
            </a:r>
            <a:r>
              <a:rPr lang="en" dirty="0" smtClean="0"/>
              <a:t>, </a:t>
            </a:r>
            <a:r>
              <a:rPr lang="en" dirty="0"/>
              <a:t>внутренняя зверюга по-прежнему жива и заставляет его нарушать законы хорошего вкуса.</a:t>
            </a:r>
          </a:p>
          <a:p>
            <a:pPr lvl="0" rtl="0">
              <a:spcBef>
                <a:spcPts val="0"/>
              </a:spcBef>
              <a:buNone/>
            </a:pPr>
            <a:endParaRPr dirty="0"/>
          </a:p>
          <a:p>
            <a:pPr lvl="0" rtl="0">
              <a:spcBef>
                <a:spcPts val="0"/>
              </a:spcBef>
              <a:buNone/>
            </a:pPr>
            <a:r>
              <a:rPr lang="ru-RU" dirty="0" smtClean="0"/>
              <a:t>Ирина Кулик</a:t>
            </a:r>
            <a:endParaRPr lang="en"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Shape 399"/>
          <p:cNvPicPr preferRelativeResize="0"/>
          <p:nvPr/>
        </p:nvPicPr>
        <p:blipFill>
          <a:blip r:embed="rId3">
            <a:alphaModFix/>
          </a:blip>
          <a:stretch>
            <a:fillRect/>
          </a:stretch>
        </p:blipFill>
        <p:spPr>
          <a:xfrm>
            <a:off x="1997525" y="140650"/>
            <a:ext cx="5404174" cy="3908950"/>
          </a:xfrm>
          <a:prstGeom prst="rect">
            <a:avLst/>
          </a:prstGeom>
          <a:noFill/>
          <a:ln>
            <a:noFill/>
          </a:ln>
        </p:spPr>
      </p:pic>
      <p:sp>
        <p:nvSpPr>
          <p:cNvPr id="400" name="Shape 400"/>
          <p:cNvSpPr txBox="1"/>
          <p:nvPr/>
        </p:nvSpPr>
        <p:spPr>
          <a:xfrm>
            <a:off x="1907705" y="4515965"/>
            <a:ext cx="5126096" cy="396909"/>
          </a:xfrm>
          <a:prstGeom prst="rect">
            <a:avLst/>
          </a:prstGeom>
          <a:noFill/>
          <a:ln>
            <a:noFill/>
          </a:ln>
        </p:spPr>
        <p:txBody>
          <a:bodyPr lIns="91425" tIns="91425" rIns="91425" bIns="91425" anchor="ctr" anchorCtr="0">
            <a:noAutofit/>
          </a:bodyPr>
          <a:lstStyle/>
          <a:p>
            <a:pPr lvl="0" rtl="0">
              <a:spcBef>
                <a:spcPts val="0"/>
              </a:spcBef>
              <a:buNone/>
            </a:pPr>
            <a:r>
              <a:rPr lang="en" sz="1200" dirty="0"/>
              <a:t>Олег Кулик. Дома. Из серии </a:t>
            </a:r>
            <a:r>
              <a:rPr lang="ru-RU" sz="1200" dirty="0" smtClean="0">
                <a:solidFill>
                  <a:schemeClr val="dk1"/>
                </a:solidFill>
              </a:rPr>
              <a:t>«Русское»</a:t>
            </a:r>
            <a:r>
              <a:rPr lang="en" sz="1200" dirty="0" smtClean="0"/>
              <a:t>. </a:t>
            </a:r>
            <a:endParaRPr lang="en" sz="12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Shape 405"/>
          <p:cNvPicPr preferRelativeResize="0"/>
          <p:nvPr/>
        </p:nvPicPr>
        <p:blipFill>
          <a:blip r:embed="rId3">
            <a:alphaModFix/>
          </a:blip>
          <a:stretch>
            <a:fillRect/>
          </a:stretch>
        </p:blipFill>
        <p:spPr>
          <a:xfrm>
            <a:off x="3382950" y="501249"/>
            <a:ext cx="5694149" cy="3814650"/>
          </a:xfrm>
          <a:prstGeom prst="rect">
            <a:avLst/>
          </a:prstGeom>
          <a:noFill/>
          <a:ln>
            <a:noFill/>
          </a:ln>
        </p:spPr>
      </p:pic>
      <p:sp>
        <p:nvSpPr>
          <p:cNvPr id="406" name="Shape 406"/>
          <p:cNvSpPr txBox="1"/>
          <p:nvPr/>
        </p:nvSpPr>
        <p:spPr>
          <a:xfrm>
            <a:off x="0" y="0"/>
            <a:ext cx="3207599" cy="4733400"/>
          </a:xfrm>
          <a:prstGeom prst="rect">
            <a:avLst/>
          </a:prstGeom>
          <a:noFill/>
          <a:ln>
            <a:noFill/>
          </a:ln>
        </p:spPr>
        <p:txBody>
          <a:bodyPr lIns="91425" tIns="91425" rIns="91425" bIns="91425" anchor="ctr" anchorCtr="0">
            <a:noAutofit/>
          </a:bodyPr>
          <a:lstStyle/>
          <a:p>
            <a:pPr lvl="0" rtl="0">
              <a:spcBef>
                <a:spcPts val="0"/>
              </a:spcBef>
              <a:buNone/>
            </a:pPr>
            <a:r>
              <a:rPr lang="en" dirty="0"/>
              <a:t>Вчера показали краснодарцам </a:t>
            </a:r>
            <a:r>
              <a:rPr lang="ru-RU" dirty="0" smtClean="0"/>
              <a:t>«</a:t>
            </a:r>
            <a:r>
              <a:rPr lang="en" dirty="0" smtClean="0"/>
              <a:t>Русское</a:t>
            </a:r>
            <a:r>
              <a:rPr lang="ru-RU" dirty="0" smtClean="0"/>
              <a:t>»</a:t>
            </a:r>
            <a:r>
              <a:rPr lang="en" dirty="0" smtClean="0"/>
              <a:t> </a:t>
            </a:r>
            <a:r>
              <a:rPr lang="en" dirty="0"/>
              <a:t>Олега Кулика. Вопреки мнению многих, всё прошло спокойно. Краснодарцы снова доказали, что современное искусство им интересно и они его не боятся. Люди с интересом рассматривали работы, читали описание выставки, фотографировали и фотографировались.</a:t>
            </a:r>
          </a:p>
          <a:p>
            <a:pPr lvl="0" rtl="0">
              <a:spcBef>
                <a:spcPts val="0"/>
              </a:spcBef>
              <a:buNone/>
            </a:pPr>
            <a:endParaRPr dirty="0"/>
          </a:p>
          <a:p>
            <a:pPr lvl="0">
              <a:spcBef>
                <a:spcPts val="0"/>
              </a:spcBef>
              <a:buNone/>
            </a:pPr>
            <a:r>
              <a:rPr lang="en" dirty="0"/>
              <a:t>Всего за время работы экспозиции ознакомиться с творчеством Кулика, по моим ощущениям, смогли более трёх тысяч краснодарцев.</a:t>
            </a:r>
          </a:p>
          <a:p>
            <a:pPr lvl="0">
              <a:spcBef>
                <a:spcPts val="0"/>
              </a:spcBef>
              <a:buNone/>
            </a:pPr>
            <a:endParaRPr dirty="0"/>
          </a:p>
          <a:p>
            <a:pPr lvl="0" rtl="0">
              <a:spcBef>
                <a:spcPts val="0"/>
              </a:spcBef>
              <a:buNone/>
            </a:pPr>
            <a:r>
              <a:rPr lang="en" dirty="0"/>
              <a:t>Краснодар, из ЖЖ</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Shape 411"/>
          <p:cNvPicPr preferRelativeResize="0"/>
          <p:nvPr/>
        </p:nvPicPr>
        <p:blipFill>
          <a:blip r:embed="rId3">
            <a:alphaModFix/>
          </a:blip>
          <a:stretch>
            <a:fillRect/>
          </a:stretch>
        </p:blipFill>
        <p:spPr>
          <a:xfrm>
            <a:off x="4492255" y="4"/>
            <a:ext cx="4651744" cy="5143499"/>
          </a:xfrm>
          <a:prstGeom prst="rect">
            <a:avLst/>
          </a:prstGeom>
          <a:noFill/>
          <a:ln>
            <a:noFill/>
          </a:ln>
        </p:spPr>
      </p:pic>
      <p:sp>
        <p:nvSpPr>
          <p:cNvPr id="412" name="Shape 412"/>
          <p:cNvSpPr txBox="1"/>
          <p:nvPr/>
        </p:nvSpPr>
        <p:spPr>
          <a:xfrm>
            <a:off x="0" y="4659982"/>
            <a:ext cx="4492175" cy="483368"/>
          </a:xfrm>
          <a:prstGeom prst="rect">
            <a:avLst/>
          </a:prstGeom>
          <a:noFill/>
          <a:ln>
            <a:noFill/>
          </a:ln>
        </p:spPr>
        <p:txBody>
          <a:bodyPr lIns="91425" tIns="91425" rIns="91425" bIns="91425" anchor="ctr" anchorCtr="0">
            <a:noAutofit/>
          </a:bodyPr>
          <a:lstStyle/>
          <a:p>
            <a:pPr lvl="0">
              <a:spcBef>
                <a:spcPts val="0"/>
              </a:spcBef>
              <a:buNone/>
            </a:pPr>
            <a:r>
              <a:rPr lang="ru-RU" sz="1200" dirty="0" smtClean="0">
                <a:solidFill>
                  <a:schemeClr val="dk1"/>
                </a:solidFill>
              </a:rPr>
              <a:t>Олег Кулик. </a:t>
            </a:r>
            <a:r>
              <a:rPr lang="en" sz="1200" dirty="0" smtClean="0">
                <a:solidFill>
                  <a:schemeClr val="dk1"/>
                </a:solidFill>
              </a:rPr>
              <a:t>Мертвые </a:t>
            </a:r>
            <a:r>
              <a:rPr lang="en" sz="1200" dirty="0">
                <a:solidFill>
                  <a:schemeClr val="dk1"/>
                </a:solidFill>
              </a:rPr>
              <a:t>обезьяны, или Memento mori. </a:t>
            </a:r>
            <a:r>
              <a:rPr lang="en" sz="1200" dirty="0" smtClean="0">
                <a:solidFill>
                  <a:schemeClr val="dk1"/>
                </a:solidFill>
              </a:rPr>
              <a:t>1998</a:t>
            </a:r>
            <a:r>
              <a:rPr lang="ru-RU" sz="1200" dirty="0" smtClean="0">
                <a:solidFill>
                  <a:schemeClr val="dk1"/>
                </a:solidFill>
              </a:rPr>
              <a:t>.</a:t>
            </a:r>
            <a:endParaRPr lang="en" sz="1200" dirty="0">
              <a:solidFill>
                <a:schemeClr val="dk1"/>
              </a:solidFill>
            </a:endParaRPr>
          </a:p>
          <a:p>
            <a:pPr lvl="0" rtl="0">
              <a:spcBef>
                <a:spcPts val="0"/>
              </a:spcBef>
              <a:buNone/>
            </a:pPr>
            <a:r>
              <a:rPr lang="en" sz="1200" dirty="0">
                <a:solidFill>
                  <a:schemeClr val="dk1"/>
                </a:solidFill>
              </a:rPr>
              <a:t>Серия из 12 черно-белых фотографий. 100х75 см </a:t>
            </a:r>
          </a:p>
        </p:txBody>
      </p:sp>
      <p:sp>
        <p:nvSpPr>
          <p:cNvPr id="413" name="Shape 413"/>
          <p:cNvSpPr txBox="1"/>
          <p:nvPr/>
        </p:nvSpPr>
        <p:spPr>
          <a:xfrm>
            <a:off x="-1" y="0"/>
            <a:ext cx="4492175" cy="3939902"/>
          </a:xfrm>
          <a:prstGeom prst="rect">
            <a:avLst/>
          </a:prstGeom>
          <a:noFill/>
          <a:ln>
            <a:noFill/>
          </a:ln>
        </p:spPr>
        <p:txBody>
          <a:bodyPr lIns="91425" tIns="91425" rIns="91425" bIns="91425" anchor="ctr" anchorCtr="0">
            <a:noAutofit/>
          </a:bodyPr>
          <a:lstStyle/>
          <a:p>
            <a:pPr lvl="0" rtl="0">
              <a:spcBef>
                <a:spcPts val="0"/>
              </a:spcBef>
              <a:buNone/>
            </a:pPr>
            <a:r>
              <a:rPr lang="en" dirty="0"/>
              <a:t>Собачий период волей-неволей привел меня в зоологический музей – это, кстати, самые популярные музеи в мире. И там я открыл фундаментальный закон отношений человека и окружающего мира: все убить и красиво инсталлировать. Я сделал фотографии этих обезьянок, чучел – как живых. Они смотрят как на паспортной фотографии. Кстати, я на паспортной фотографии, например, часто себе кажусь полумертвым. Фото обезьян призваны показывать </a:t>
            </a:r>
            <a:r>
              <a:rPr lang="ru-RU" dirty="0" smtClean="0"/>
              <a:t>«</a:t>
            </a:r>
            <a:r>
              <a:rPr lang="en" dirty="0" smtClean="0"/>
              <a:t>живые лица</a:t>
            </a:r>
            <a:r>
              <a:rPr lang="ru-RU" dirty="0" smtClean="0"/>
              <a:t>»</a:t>
            </a:r>
            <a:r>
              <a:rPr lang="en" dirty="0" smtClean="0"/>
              <a:t>, </a:t>
            </a:r>
            <a:r>
              <a:rPr lang="en" dirty="0"/>
              <a:t>они и выглядят живыми, притом что все видно – и нитки, и швы. Это и есть символ искусства. Многие творцы, если бы они осознали, что искусство противоположно и даже враждебно жизни, вообще перестали бы этим заниматься.</a:t>
            </a:r>
          </a:p>
          <a:p>
            <a:pPr lvl="0" rtl="0">
              <a:spcBef>
                <a:spcPts val="0"/>
              </a:spcBef>
              <a:buNone/>
            </a:pPr>
            <a:endParaRPr dirty="0"/>
          </a:p>
          <a:p>
            <a:pPr lvl="0" rtl="0">
              <a:spcBef>
                <a:spcPts val="0"/>
              </a:spcBef>
              <a:buNone/>
            </a:pPr>
            <a:r>
              <a:rPr lang="en" dirty="0"/>
              <a:t>Олег Кулик - Фаине Балаховской</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Shape 418"/>
          <p:cNvPicPr preferRelativeResize="0"/>
          <p:nvPr/>
        </p:nvPicPr>
        <p:blipFill>
          <a:blip r:embed="rId3">
            <a:alphaModFix/>
          </a:blip>
          <a:stretch>
            <a:fillRect/>
          </a:stretch>
        </p:blipFill>
        <p:spPr>
          <a:xfrm>
            <a:off x="3950001" y="0"/>
            <a:ext cx="5193997" cy="5143500"/>
          </a:xfrm>
          <a:prstGeom prst="rect">
            <a:avLst/>
          </a:prstGeom>
          <a:noFill/>
          <a:ln>
            <a:noFill/>
          </a:ln>
        </p:spPr>
      </p:pic>
      <p:sp>
        <p:nvSpPr>
          <p:cNvPr id="419" name="Shape 419"/>
          <p:cNvSpPr txBox="1"/>
          <p:nvPr/>
        </p:nvSpPr>
        <p:spPr>
          <a:xfrm>
            <a:off x="0" y="0"/>
            <a:ext cx="3950100" cy="3219822"/>
          </a:xfrm>
          <a:prstGeom prst="rect">
            <a:avLst/>
          </a:prstGeom>
          <a:noFill/>
          <a:ln>
            <a:noFill/>
          </a:ln>
        </p:spPr>
        <p:txBody>
          <a:bodyPr lIns="91425" tIns="91425" rIns="91425" bIns="91425" anchor="ctr" anchorCtr="0">
            <a:noAutofit/>
          </a:bodyPr>
          <a:lstStyle/>
          <a:p>
            <a:pPr lvl="0" rtl="0">
              <a:spcBef>
                <a:spcPts val="0"/>
              </a:spcBef>
              <a:buNone/>
            </a:pPr>
            <a:r>
              <a:rPr lang="en" dirty="0"/>
              <a:t>На первый взгляд кажется, что обезьянки с черно-белых фотографий Олега Кулика смотрят на людей с немым упреком и недоумением. Но потом приходит страшная мысль – они не смотрят. Это – мертвые обезьяны, и глаза у них стеклянные и пустые. От этого открытия чувство вины зрителя оказывается еще сильнее – невинных приматов (а слово это на латыни означает первые) в научных целях расчленили, выпотрошили и сделали из когда-то живых созданий чучела.</a:t>
            </a:r>
          </a:p>
          <a:p>
            <a:pPr lvl="0" rtl="0">
              <a:spcBef>
                <a:spcPts val="0"/>
              </a:spcBef>
              <a:buNone/>
            </a:pPr>
            <a:endParaRPr dirty="0"/>
          </a:p>
          <a:p>
            <a:pPr lvl="0" rtl="0">
              <a:spcBef>
                <a:spcPts val="0"/>
              </a:spcBef>
              <a:buNone/>
            </a:pPr>
            <a:r>
              <a:rPr lang="en" dirty="0"/>
              <a:t>Андрей Ковалев</a:t>
            </a:r>
          </a:p>
        </p:txBody>
      </p:sp>
      <p:sp>
        <p:nvSpPr>
          <p:cNvPr id="5" name="Shape 412"/>
          <p:cNvSpPr txBox="1"/>
          <p:nvPr/>
        </p:nvSpPr>
        <p:spPr>
          <a:xfrm>
            <a:off x="-36512" y="4587974"/>
            <a:ext cx="4176464" cy="555376"/>
          </a:xfrm>
          <a:prstGeom prst="rect">
            <a:avLst/>
          </a:prstGeom>
          <a:noFill/>
          <a:ln>
            <a:noFill/>
          </a:ln>
        </p:spPr>
        <p:txBody>
          <a:bodyPr lIns="91425" tIns="91425" rIns="91425" bIns="91425" anchor="ctr" anchorCtr="0">
            <a:noAutofit/>
          </a:bodyPr>
          <a:lstStyle/>
          <a:p>
            <a:pPr lvl="0">
              <a:spcBef>
                <a:spcPts val="0"/>
              </a:spcBef>
              <a:buNone/>
            </a:pPr>
            <a:r>
              <a:rPr lang="ru-RU" sz="1200" dirty="0" smtClean="0">
                <a:solidFill>
                  <a:schemeClr val="dk1"/>
                </a:solidFill>
              </a:rPr>
              <a:t>Олег Кулик. </a:t>
            </a:r>
            <a:r>
              <a:rPr lang="en" sz="1200" dirty="0" smtClean="0">
                <a:solidFill>
                  <a:schemeClr val="dk1"/>
                </a:solidFill>
              </a:rPr>
              <a:t>Мертвые </a:t>
            </a:r>
            <a:r>
              <a:rPr lang="en" sz="1200" dirty="0">
                <a:solidFill>
                  <a:schemeClr val="dk1"/>
                </a:solidFill>
              </a:rPr>
              <a:t>обезьяны, или Memento mori. </a:t>
            </a:r>
            <a:r>
              <a:rPr lang="en" sz="1200" dirty="0" smtClean="0">
                <a:solidFill>
                  <a:schemeClr val="dk1"/>
                </a:solidFill>
              </a:rPr>
              <a:t>1998</a:t>
            </a:r>
            <a:r>
              <a:rPr lang="ru-RU" sz="1200" dirty="0" smtClean="0">
                <a:solidFill>
                  <a:schemeClr val="dk1"/>
                </a:solidFill>
              </a:rPr>
              <a:t>. </a:t>
            </a:r>
            <a:r>
              <a:rPr lang="en" sz="1200" dirty="0" smtClean="0">
                <a:solidFill>
                  <a:schemeClr val="dk1"/>
                </a:solidFill>
              </a:rPr>
              <a:t>Серия </a:t>
            </a:r>
            <a:r>
              <a:rPr lang="en" sz="1200" dirty="0">
                <a:solidFill>
                  <a:schemeClr val="dk1"/>
                </a:solidFill>
              </a:rPr>
              <a:t>из 12 черно-белых фотографий. 100х75 см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Shape 425" descr="Tolstoy Hens_Tennisplayer.JPG"/>
          <p:cNvPicPr preferRelativeResize="0"/>
          <p:nvPr/>
        </p:nvPicPr>
        <p:blipFill rotWithShape="1">
          <a:blip r:embed="rId3">
            <a:alphaModFix/>
          </a:blip>
          <a:srcRect l="54828"/>
          <a:stretch/>
        </p:blipFill>
        <p:spPr>
          <a:xfrm>
            <a:off x="5545074" y="0"/>
            <a:ext cx="3522027" cy="5143500"/>
          </a:xfrm>
          <a:prstGeom prst="rect">
            <a:avLst/>
          </a:prstGeom>
          <a:noFill/>
          <a:ln>
            <a:noFill/>
          </a:ln>
        </p:spPr>
      </p:pic>
      <p:sp>
        <p:nvSpPr>
          <p:cNvPr id="426" name="Shape 426"/>
          <p:cNvSpPr txBox="1"/>
          <p:nvPr/>
        </p:nvSpPr>
        <p:spPr>
          <a:xfrm>
            <a:off x="35496" y="152400"/>
            <a:ext cx="5472607" cy="1987302"/>
          </a:xfrm>
          <a:prstGeom prst="rect">
            <a:avLst/>
          </a:prstGeom>
          <a:noFill/>
          <a:ln>
            <a:noFill/>
          </a:ln>
        </p:spPr>
        <p:txBody>
          <a:bodyPr lIns="91425" tIns="91425" rIns="91425" bIns="91425" anchor="ctr" anchorCtr="0">
            <a:noAutofit/>
          </a:bodyPr>
          <a:lstStyle/>
          <a:p>
            <a:pPr lvl="0" rtl="0">
              <a:spcBef>
                <a:spcPts val="0"/>
              </a:spcBef>
              <a:buNone/>
            </a:pPr>
            <a:r>
              <a:rPr lang="en" dirty="0"/>
              <a:t>Теннисистка зависла в прыжке и выглядит устрашающим распятием, много раз повторенным витринными стеклами. Актриса повешена в магическом пространстве. </a:t>
            </a:r>
            <a:r>
              <a:rPr lang="en" dirty="0" smtClean="0"/>
              <a:t>Космонавт </a:t>
            </a:r>
            <a:r>
              <a:rPr lang="en" dirty="0"/>
              <a:t>похож на приветливый эмбрион, запутавшийся в пуповине смысла. Только Мадонна неуклюже, одной ногой, но стоит на земле. Залог ее заземленности, видимо, неприятное на вид дитя, что ползает под ногами.</a:t>
            </a:r>
          </a:p>
          <a:p>
            <a:pPr lvl="0" rtl="0">
              <a:spcBef>
                <a:spcPts val="0"/>
              </a:spcBef>
              <a:buNone/>
            </a:pPr>
            <a:endParaRPr dirty="0"/>
          </a:p>
          <a:p>
            <a:pPr lvl="0" rtl="0">
              <a:spcBef>
                <a:spcPts val="0"/>
              </a:spcBef>
              <a:buNone/>
            </a:pPr>
            <a:r>
              <a:rPr lang="en" dirty="0"/>
              <a:t>Мила Бредихина</a:t>
            </a:r>
          </a:p>
        </p:txBody>
      </p:sp>
      <p:sp>
        <p:nvSpPr>
          <p:cNvPr id="427" name="Shape 427"/>
          <p:cNvSpPr txBox="1"/>
          <p:nvPr/>
        </p:nvSpPr>
        <p:spPr>
          <a:xfrm>
            <a:off x="0" y="4155926"/>
            <a:ext cx="5545075" cy="1054498"/>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a:t>
            </a:r>
            <a:r>
              <a:rPr lang="en" sz="1200" dirty="0" smtClean="0"/>
              <a:t>Теннисистка</a:t>
            </a:r>
            <a:r>
              <a:rPr lang="en" sz="1200" dirty="0"/>
              <a:t>. </a:t>
            </a:r>
            <a:r>
              <a:rPr lang="en" sz="1200" dirty="0" smtClean="0"/>
              <a:t>2002</a:t>
            </a:r>
            <a:r>
              <a:rPr lang="ru-RU" sz="1200" dirty="0" smtClean="0"/>
              <a:t>. </a:t>
            </a:r>
            <a:r>
              <a:rPr lang="en" sz="1200" dirty="0" smtClean="0"/>
              <a:t>Воск</a:t>
            </a:r>
            <a:r>
              <a:rPr lang="en" sz="1200" dirty="0"/>
              <a:t>, «таксидермические» швы, натуральные волосы, костюм, </a:t>
            </a:r>
            <a:r>
              <a:rPr lang="en" sz="1200" dirty="0" smtClean="0"/>
              <a:t>обувь</a:t>
            </a:r>
            <a:r>
              <a:rPr lang="ru-RU" sz="1200" dirty="0" smtClean="0"/>
              <a:t>,</a:t>
            </a:r>
            <a:r>
              <a:rPr lang="en" sz="1200" dirty="0" smtClean="0"/>
              <a:t> </a:t>
            </a:r>
            <a:r>
              <a:rPr lang="en" sz="1200" dirty="0"/>
              <a:t>стеклянный бокс. </a:t>
            </a:r>
            <a:r>
              <a:rPr lang="en" sz="1200" dirty="0" smtClean="0"/>
              <a:t>250</a:t>
            </a:r>
            <a:r>
              <a:rPr lang="ru-RU" sz="1200" dirty="0" smtClean="0"/>
              <a:t> </a:t>
            </a:r>
            <a:r>
              <a:rPr lang="en" sz="1200" dirty="0" smtClean="0"/>
              <a:t>х</a:t>
            </a:r>
            <a:r>
              <a:rPr lang="ru-RU" sz="1200" dirty="0" smtClean="0"/>
              <a:t> </a:t>
            </a:r>
            <a:r>
              <a:rPr lang="en" sz="1200" dirty="0" smtClean="0"/>
              <a:t>200</a:t>
            </a:r>
            <a:r>
              <a:rPr lang="ru-RU" sz="1200" dirty="0" smtClean="0"/>
              <a:t> </a:t>
            </a:r>
            <a:r>
              <a:rPr lang="en" sz="1200" dirty="0" smtClean="0"/>
              <a:t>х</a:t>
            </a:r>
            <a:r>
              <a:rPr lang="ru-RU" sz="1200" dirty="0" smtClean="0"/>
              <a:t> </a:t>
            </a:r>
            <a:r>
              <a:rPr lang="en" sz="1200" dirty="0" smtClean="0"/>
              <a:t>200 см.</a:t>
            </a:r>
            <a:r>
              <a:rPr lang="ru-RU" sz="1200" dirty="0" smtClean="0"/>
              <a:t> </a:t>
            </a:r>
            <a:r>
              <a:rPr lang="ru-RU" sz="1200" dirty="0"/>
              <a:t>Собрание Екатерины и Владимира Семенихиных. Предоставлено Фондом культуры «Екатерина»</a:t>
            </a:r>
            <a:endParaRPr lang="en" sz="12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p:nvPr/>
        </p:nvSpPr>
        <p:spPr>
          <a:xfrm>
            <a:off x="48850" y="3112949"/>
            <a:ext cx="3155350" cy="1474463"/>
          </a:xfrm>
          <a:prstGeom prst="rect">
            <a:avLst/>
          </a:prstGeom>
          <a:noFill/>
          <a:ln>
            <a:noFill/>
          </a:ln>
        </p:spPr>
        <p:txBody>
          <a:bodyPr lIns="91425" tIns="91425" rIns="91425" bIns="91425" anchor="ctr" anchorCtr="0">
            <a:noAutofit/>
          </a:bodyPr>
          <a:lstStyle/>
          <a:p>
            <a:pPr lvl="0">
              <a:spcBef>
                <a:spcPts val="0"/>
              </a:spcBef>
              <a:buNone/>
            </a:pPr>
            <a:r>
              <a:rPr lang="en" dirty="0"/>
              <a:t>Кулик в метафорической форме подверг музейному увековечиванию некий образ из целого пантеона </a:t>
            </a:r>
            <a:r>
              <a:rPr lang="ru-RU" dirty="0" smtClean="0"/>
              <a:t>«</a:t>
            </a:r>
            <a:r>
              <a:rPr lang="en" dirty="0" smtClean="0"/>
              <a:t>звезд</a:t>
            </a:r>
            <a:r>
              <a:rPr lang="ru-RU" dirty="0" smtClean="0"/>
              <a:t>»</a:t>
            </a:r>
            <a:r>
              <a:rPr lang="en" dirty="0" smtClean="0"/>
              <a:t> </a:t>
            </a:r>
            <a:r>
              <a:rPr lang="en" dirty="0"/>
              <a:t>массовой культуры.</a:t>
            </a:r>
          </a:p>
          <a:p>
            <a:pPr lvl="0">
              <a:spcBef>
                <a:spcPts val="0"/>
              </a:spcBef>
              <a:buNone/>
            </a:pPr>
            <a:endParaRPr dirty="0"/>
          </a:p>
          <a:p>
            <a:pPr lvl="0" rtl="0">
              <a:spcBef>
                <a:spcPts val="0"/>
              </a:spcBef>
              <a:buNone/>
            </a:pPr>
            <a:r>
              <a:rPr lang="en" dirty="0"/>
              <a:t>Lenta.ru</a:t>
            </a:r>
          </a:p>
        </p:txBody>
      </p:sp>
      <p:pic>
        <p:nvPicPr>
          <p:cNvPr id="433" name="Shape 433"/>
          <p:cNvPicPr preferRelativeResize="0"/>
          <p:nvPr/>
        </p:nvPicPr>
        <p:blipFill>
          <a:blip r:embed="rId3">
            <a:alphaModFix/>
          </a:blip>
          <a:stretch>
            <a:fillRect/>
          </a:stretch>
        </p:blipFill>
        <p:spPr>
          <a:xfrm>
            <a:off x="179512" y="123478"/>
            <a:ext cx="2706074" cy="2706074"/>
          </a:xfrm>
          <a:prstGeom prst="rect">
            <a:avLst/>
          </a:prstGeom>
          <a:noFill/>
          <a:ln>
            <a:noFill/>
          </a:ln>
        </p:spPr>
      </p:pic>
      <p:pic>
        <p:nvPicPr>
          <p:cNvPr id="434" name="Shape 434"/>
          <p:cNvPicPr preferRelativeResize="0"/>
          <p:nvPr/>
        </p:nvPicPr>
        <p:blipFill>
          <a:blip r:embed="rId4">
            <a:alphaModFix/>
          </a:blip>
          <a:stretch>
            <a:fillRect/>
          </a:stretch>
        </p:blipFill>
        <p:spPr>
          <a:xfrm>
            <a:off x="3131840" y="123478"/>
            <a:ext cx="5946201" cy="445965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p:nvPr/>
        </p:nvSpPr>
        <p:spPr>
          <a:xfrm>
            <a:off x="-1" y="0"/>
            <a:ext cx="5620701" cy="2715766"/>
          </a:xfrm>
          <a:prstGeom prst="rect">
            <a:avLst/>
          </a:prstGeom>
          <a:noFill/>
          <a:ln>
            <a:noFill/>
          </a:ln>
        </p:spPr>
        <p:txBody>
          <a:bodyPr lIns="91425" tIns="91425" rIns="91425" bIns="91425" anchor="ctr" anchorCtr="0">
            <a:noAutofit/>
          </a:bodyPr>
          <a:lstStyle/>
          <a:p>
            <a:pPr lvl="0">
              <a:spcBef>
                <a:spcPts val="0"/>
              </a:spcBef>
              <a:buNone/>
            </a:pPr>
            <a:r>
              <a:rPr lang="en" dirty="0"/>
              <a:t>Вечная Женственность манит всех. В том числе и Кулика. Человека, прилюдно голышом опускавшегося на четвереньки, чтобы изменить вежливый, но равнодушный этикет в отношении публики к Художнику вообще. Теперь Кулик занят тем, что снимает поп-звезд с поп-небосклона и вовлекает их в другую среду, специально принятую публикой для того, чтобы хранить там культурные ценности, – музейную. Вечную Женственность, исполосованную швами и выставленную на обозрение, Кулик обрекает на вечное страдание. Он вообще жесток (ударение на «ё»).</a:t>
            </a:r>
          </a:p>
          <a:p>
            <a:pPr lvl="0">
              <a:spcBef>
                <a:spcPts val="0"/>
              </a:spcBef>
              <a:buNone/>
            </a:pPr>
            <a:endParaRPr dirty="0"/>
          </a:p>
          <a:p>
            <a:pPr lvl="0" rtl="0">
              <a:spcBef>
                <a:spcPts val="0"/>
              </a:spcBef>
              <a:buNone/>
            </a:pPr>
            <a:r>
              <a:rPr lang="en" dirty="0"/>
              <a:t>Константин Агунович</a:t>
            </a:r>
          </a:p>
        </p:txBody>
      </p:sp>
      <p:pic>
        <p:nvPicPr>
          <p:cNvPr id="440" name="Shape 440"/>
          <p:cNvPicPr preferRelativeResize="0"/>
          <p:nvPr/>
        </p:nvPicPr>
        <p:blipFill>
          <a:blip r:embed="rId3">
            <a:alphaModFix/>
          </a:blip>
          <a:stretch>
            <a:fillRect/>
          </a:stretch>
        </p:blipFill>
        <p:spPr>
          <a:xfrm>
            <a:off x="5620701" y="-39125"/>
            <a:ext cx="3523297" cy="5143500"/>
          </a:xfrm>
          <a:prstGeom prst="rect">
            <a:avLst/>
          </a:prstGeom>
          <a:noFill/>
          <a:ln>
            <a:noFill/>
          </a:ln>
        </p:spPr>
      </p:pic>
      <p:sp>
        <p:nvSpPr>
          <p:cNvPr id="5" name="Shape 427"/>
          <p:cNvSpPr txBox="1"/>
          <p:nvPr/>
        </p:nvSpPr>
        <p:spPr>
          <a:xfrm>
            <a:off x="0" y="4155926"/>
            <a:ext cx="5545075" cy="1054498"/>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a:t>
            </a:r>
            <a:r>
              <a:rPr lang="en" sz="1200" dirty="0" smtClean="0"/>
              <a:t>Теннисистка</a:t>
            </a:r>
            <a:r>
              <a:rPr lang="en" sz="1200" dirty="0"/>
              <a:t>. </a:t>
            </a:r>
            <a:r>
              <a:rPr lang="en" sz="1200" dirty="0" smtClean="0"/>
              <a:t>2002</a:t>
            </a:r>
            <a:r>
              <a:rPr lang="ru-RU" sz="1200" dirty="0" smtClean="0"/>
              <a:t>. </a:t>
            </a:r>
            <a:r>
              <a:rPr lang="en" sz="1200" dirty="0" smtClean="0"/>
              <a:t>Воск</a:t>
            </a:r>
            <a:r>
              <a:rPr lang="en" sz="1200" dirty="0"/>
              <a:t>, «таксидермические» швы, натуральные волосы, костюм, </a:t>
            </a:r>
            <a:r>
              <a:rPr lang="en" sz="1200" dirty="0" smtClean="0"/>
              <a:t>обувь</a:t>
            </a:r>
            <a:r>
              <a:rPr lang="ru-RU" sz="1200" dirty="0" smtClean="0"/>
              <a:t>,</a:t>
            </a:r>
            <a:r>
              <a:rPr lang="en" sz="1200" dirty="0" smtClean="0"/>
              <a:t> </a:t>
            </a:r>
            <a:r>
              <a:rPr lang="en" sz="1200" dirty="0"/>
              <a:t>стеклянный бокс. </a:t>
            </a:r>
            <a:r>
              <a:rPr lang="en" sz="1200" dirty="0" smtClean="0"/>
              <a:t>250</a:t>
            </a:r>
            <a:r>
              <a:rPr lang="ru-RU" sz="1200" dirty="0" smtClean="0"/>
              <a:t> </a:t>
            </a:r>
            <a:r>
              <a:rPr lang="en" sz="1200" dirty="0" smtClean="0"/>
              <a:t>х</a:t>
            </a:r>
            <a:r>
              <a:rPr lang="ru-RU" sz="1200" dirty="0" smtClean="0"/>
              <a:t> </a:t>
            </a:r>
            <a:r>
              <a:rPr lang="en" sz="1200" dirty="0" smtClean="0"/>
              <a:t>200</a:t>
            </a:r>
            <a:r>
              <a:rPr lang="ru-RU" sz="1200" dirty="0" smtClean="0"/>
              <a:t> </a:t>
            </a:r>
            <a:r>
              <a:rPr lang="en" sz="1200" dirty="0" smtClean="0"/>
              <a:t>х</a:t>
            </a:r>
            <a:r>
              <a:rPr lang="ru-RU" sz="1200" dirty="0" smtClean="0"/>
              <a:t> </a:t>
            </a:r>
            <a:r>
              <a:rPr lang="en" sz="1200" dirty="0" smtClean="0"/>
              <a:t>200 см.</a:t>
            </a:r>
            <a:r>
              <a:rPr lang="ru-RU" sz="1200" dirty="0" smtClean="0"/>
              <a:t> </a:t>
            </a:r>
            <a:r>
              <a:rPr lang="ru-RU" sz="1200" dirty="0"/>
              <a:t>Собрание Екатерины и Владимира Семенихиных. Предоставлено Фондом культуры «Екатерина»</a:t>
            </a:r>
            <a:endParaRPr lang="en" sz="12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p:nvPr/>
        </p:nvSpPr>
        <p:spPr>
          <a:xfrm>
            <a:off x="0" y="0"/>
            <a:ext cx="5292080" cy="2715766"/>
          </a:xfrm>
          <a:prstGeom prst="rect">
            <a:avLst/>
          </a:prstGeom>
          <a:noFill/>
          <a:ln>
            <a:noFill/>
          </a:ln>
        </p:spPr>
        <p:txBody>
          <a:bodyPr lIns="91425" tIns="91425" rIns="91425" bIns="91425" anchor="ctr" anchorCtr="0">
            <a:noAutofit/>
          </a:bodyPr>
          <a:lstStyle/>
          <a:p>
            <a:pPr lvl="0">
              <a:spcBef>
                <a:spcPts val="0"/>
              </a:spcBef>
              <a:buNone/>
            </a:pPr>
            <a:r>
              <a:rPr lang="en" dirty="0"/>
              <a:t>Я решил в этот зоологический музей вернуть недостающую фигуру человека. Ведь человек- не биологическое существо, а то, чем он мечтает быть. И главная мечта – быть спортсменкой, красавицей, комсомолкой. Эта теннисистка с таксидермическими швами- собирательный образ. Она сделана в характерной позе, как чучела обезьянок в музее, и помещена в витрину. Ее внешность максимально передает бытование этого существа в естественных условиях: сексуальность, агрессивность, чувственность и при этом полную мертвечину, внутреннюю пустоту.</a:t>
            </a:r>
          </a:p>
          <a:p>
            <a:pPr lvl="0">
              <a:spcBef>
                <a:spcPts val="0"/>
              </a:spcBef>
              <a:buNone/>
            </a:pPr>
            <a:endParaRPr dirty="0"/>
          </a:p>
          <a:p>
            <a:pPr lvl="0" rtl="0">
              <a:spcBef>
                <a:spcPts val="0"/>
              </a:spcBef>
              <a:buNone/>
            </a:pPr>
            <a:r>
              <a:rPr lang="en" dirty="0"/>
              <a:t>Олег Кулик - Фаине Балаховской</a:t>
            </a:r>
          </a:p>
        </p:txBody>
      </p:sp>
      <p:pic>
        <p:nvPicPr>
          <p:cNvPr id="447" name="Shape 447"/>
          <p:cNvPicPr preferRelativeResize="0"/>
          <p:nvPr/>
        </p:nvPicPr>
        <p:blipFill>
          <a:blip r:embed="rId3">
            <a:alphaModFix/>
          </a:blip>
          <a:stretch>
            <a:fillRect/>
          </a:stretch>
        </p:blipFill>
        <p:spPr>
          <a:xfrm>
            <a:off x="5370552" y="0"/>
            <a:ext cx="3767212" cy="5143500"/>
          </a:xfrm>
          <a:prstGeom prst="rect">
            <a:avLst/>
          </a:prstGeom>
          <a:noFill/>
          <a:ln>
            <a:noFill/>
          </a:ln>
        </p:spPr>
      </p:pic>
      <p:sp>
        <p:nvSpPr>
          <p:cNvPr id="5" name="Shape 427"/>
          <p:cNvSpPr txBox="1"/>
          <p:nvPr/>
        </p:nvSpPr>
        <p:spPr>
          <a:xfrm>
            <a:off x="1" y="4155926"/>
            <a:ext cx="5370552" cy="987574"/>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a:t>
            </a:r>
            <a:r>
              <a:rPr lang="en" sz="1200" dirty="0" smtClean="0"/>
              <a:t>Теннисистка</a:t>
            </a:r>
            <a:r>
              <a:rPr lang="en" sz="1200" dirty="0"/>
              <a:t>. </a:t>
            </a:r>
            <a:r>
              <a:rPr lang="en" sz="1200" dirty="0" smtClean="0"/>
              <a:t>2002</a:t>
            </a:r>
            <a:r>
              <a:rPr lang="ru-RU" sz="1200" dirty="0" smtClean="0"/>
              <a:t>. </a:t>
            </a:r>
            <a:r>
              <a:rPr lang="en" sz="1200" dirty="0" smtClean="0"/>
              <a:t>Воск</a:t>
            </a:r>
            <a:r>
              <a:rPr lang="en" sz="1200" dirty="0"/>
              <a:t>, «таксидермические» швы, натуральные волосы, костюм, </a:t>
            </a:r>
            <a:r>
              <a:rPr lang="en" sz="1200" dirty="0" smtClean="0"/>
              <a:t>обувь</a:t>
            </a:r>
            <a:r>
              <a:rPr lang="ru-RU" sz="1200" dirty="0" smtClean="0"/>
              <a:t>,</a:t>
            </a:r>
            <a:r>
              <a:rPr lang="en" sz="1200" dirty="0" smtClean="0"/>
              <a:t> </a:t>
            </a:r>
            <a:r>
              <a:rPr lang="en" sz="1200" dirty="0"/>
              <a:t>стеклянный бокс. </a:t>
            </a:r>
            <a:r>
              <a:rPr lang="en" sz="1200" dirty="0" smtClean="0"/>
              <a:t>250</a:t>
            </a:r>
            <a:r>
              <a:rPr lang="ru-RU" sz="1200" dirty="0" smtClean="0"/>
              <a:t> </a:t>
            </a:r>
            <a:r>
              <a:rPr lang="en" sz="1200" dirty="0" smtClean="0"/>
              <a:t>х</a:t>
            </a:r>
            <a:r>
              <a:rPr lang="ru-RU" sz="1200" dirty="0" smtClean="0"/>
              <a:t> </a:t>
            </a:r>
            <a:r>
              <a:rPr lang="en" sz="1200" dirty="0" smtClean="0"/>
              <a:t>200</a:t>
            </a:r>
            <a:r>
              <a:rPr lang="ru-RU" sz="1200" dirty="0" smtClean="0"/>
              <a:t> </a:t>
            </a:r>
            <a:r>
              <a:rPr lang="en" sz="1200" dirty="0" smtClean="0"/>
              <a:t>х</a:t>
            </a:r>
            <a:r>
              <a:rPr lang="ru-RU" sz="1200" dirty="0" smtClean="0"/>
              <a:t> </a:t>
            </a:r>
            <a:r>
              <a:rPr lang="en" sz="1200" dirty="0" smtClean="0"/>
              <a:t>200 см.</a:t>
            </a:r>
            <a:r>
              <a:rPr lang="ru-RU" sz="1200" dirty="0" smtClean="0"/>
              <a:t> </a:t>
            </a:r>
            <a:r>
              <a:rPr lang="ru-RU" sz="1200" dirty="0"/>
              <a:t>Собрание Екатерины и Владимира Семенихиных. Предоставлено Фондом культуры «Екатерина»</a:t>
            </a:r>
            <a:endParaRPr lang="en"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p:nvPr/>
        </p:nvSpPr>
        <p:spPr>
          <a:xfrm>
            <a:off x="0" y="0"/>
            <a:ext cx="4449600" cy="3579862"/>
          </a:xfrm>
          <a:prstGeom prst="rect">
            <a:avLst/>
          </a:prstGeom>
          <a:noFill/>
          <a:ln>
            <a:noFill/>
          </a:ln>
        </p:spPr>
        <p:txBody>
          <a:bodyPr lIns="91425" tIns="91425" rIns="91425" bIns="91425" anchor="ctr" anchorCtr="0">
            <a:noAutofit/>
          </a:bodyPr>
          <a:lstStyle/>
          <a:p>
            <a:pPr lvl="0">
              <a:spcBef>
                <a:spcPts val="0"/>
              </a:spcBef>
              <a:buNone/>
            </a:pPr>
            <a:r>
              <a:rPr lang="en" dirty="0"/>
              <a:t>Сначала предполагалось, что картины будут держать студенты или просто друзья галереи. Но охотников стоять, вытянув руки, не нашли, и Олег Кулик позвал на помощь войска. На каждое произведение приходилось по два солдата, но даже сменяясь, они не могли держать ровно, и Кулик время от времени окрикал: </a:t>
            </a:r>
            <a:r>
              <a:rPr lang="ru-RU" dirty="0" smtClean="0"/>
              <a:t>«</a:t>
            </a:r>
            <a:r>
              <a:rPr lang="en" dirty="0" smtClean="0"/>
              <a:t>Держи </a:t>
            </a:r>
            <a:r>
              <a:rPr lang="en" dirty="0"/>
              <a:t>ровнее</a:t>
            </a:r>
            <a:r>
              <a:rPr lang="en" dirty="0" smtClean="0"/>
              <a:t>!</a:t>
            </a:r>
            <a:r>
              <a:rPr lang="ru-RU" dirty="0" smtClean="0"/>
              <a:t>»</a:t>
            </a:r>
            <a:r>
              <a:rPr lang="en" dirty="0" smtClean="0"/>
              <a:t> </a:t>
            </a:r>
            <a:r>
              <a:rPr lang="en" dirty="0"/>
              <a:t>Было душно и пахло казармой. В отверстиях мелькали физиономии любознательных солдат, которые иногда непринужденно переговаривались. </a:t>
            </a:r>
          </a:p>
          <a:p>
            <a:pPr lvl="0">
              <a:spcBef>
                <a:spcPts val="0"/>
              </a:spcBef>
              <a:buNone/>
            </a:pPr>
            <a:endParaRPr dirty="0"/>
          </a:p>
          <a:p>
            <a:pPr lvl="0" rtl="0">
              <a:spcBef>
                <a:spcPts val="0"/>
              </a:spcBef>
              <a:buNone/>
            </a:pPr>
            <a:r>
              <a:rPr lang="en" dirty="0"/>
              <a:t>Приятный диссонанс вносила только одна пара чисто вымытых женских рук — наравне с солдатами отработали две поклонницы галереи</a:t>
            </a:r>
            <a:r>
              <a:rPr lang="en" dirty="0" smtClean="0"/>
              <a:t>.</a:t>
            </a:r>
            <a:endParaRPr lang="ru-RU" dirty="0" smtClean="0"/>
          </a:p>
          <a:p>
            <a:pPr lvl="0" rtl="0">
              <a:spcBef>
                <a:spcPts val="0"/>
              </a:spcBef>
              <a:buNone/>
            </a:pPr>
            <a:r>
              <a:rPr lang="en" dirty="0" smtClean="0"/>
              <a:t> </a:t>
            </a:r>
            <a:endParaRPr lang="ru-RU" dirty="0" smtClean="0"/>
          </a:p>
          <a:p>
            <a:pPr lvl="0" rtl="0">
              <a:spcBef>
                <a:spcPts val="0"/>
              </a:spcBef>
              <a:buNone/>
            </a:pPr>
            <a:r>
              <a:rPr lang="ru-RU" dirty="0" smtClean="0"/>
              <a:t>Мария Плотникова</a:t>
            </a:r>
            <a:endParaRPr lang="en" dirty="0"/>
          </a:p>
        </p:txBody>
      </p:sp>
      <p:pic>
        <p:nvPicPr>
          <p:cNvPr id="88" name="Shape 88" descr="apology.JPG"/>
          <p:cNvPicPr preferRelativeResize="0"/>
          <p:nvPr/>
        </p:nvPicPr>
        <p:blipFill rotWithShape="1">
          <a:blip r:embed="rId3">
            <a:alphaModFix/>
          </a:blip>
          <a:srcRect l="49197"/>
          <a:stretch/>
        </p:blipFill>
        <p:spPr>
          <a:xfrm>
            <a:off x="4437188" y="195486"/>
            <a:ext cx="4645350" cy="32548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p:nvPr/>
        </p:nvSpPr>
        <p:spPr>
          <a:xfrm>
            <a:off x="0" y="121075"/>
            <a:ext cx="5148064" cy="2666699"/>
          </a:xfrm>
          <a:prstGeom prst="rect">
            <a:avLst/>
          </a:prstGeom>
          <a:noFill/>
          <a:ln>
            <a:noFill/>
          </a:ln>
        </p:spPr>
        <p:txBody>
          <a:bodyPr lIns="91425" tIns="91425" rIns="91425" bIns="91425" anchor="ctr" anchorCtr="0">
            <a:noAutofit/>
          </a:bodyPr>
          <a:lstStyle/>
          <a:p>
            <a:pPr lvl="0" rtl="0">
              <a:spcBef>
                <a:spcPts val="0"/>
              </a:spcBef>
              <a:buNone/>
            </a:pPr>
            <a:r>
              <a:rPr lang="en" dirty="0"/>
              <a:t> Отличие в том, что у Тюссо выставляют как бы вечно живых людей, а я — мертвых. Тюссо показала бы вам Курникову, а я вам показываю чучело некоей теннисистки. Это принципиальное отличие. Конечно, можно спросить, а чем живой от мертвого отличается в случае восковой фигуры? В общем-то, ничем. Но я показываю музей отношения к человеку, отношений, которые складываются в обществе. Это миф, а не живой человек. Живого человека как бы нет, остается персона, которую можно называть как угодно — хоть Пупникова, хоть Турникова, хоть Моника Селеш. </a:t>
            </a:r>
          </a:p>
          <a:p>
            <a:pPr lvl="0">
              <a:spcBef>
                <a:spcPts val="0"/>
              </a:spcBef>
              <a:buNone/>
            </a:pPr>
            <a:endParaRPr dirty="0"/>
          </a:p>
          <a:p>
            <a:pPr lvl="0" rtl="0">
              <a:spcBef>
                <a:spcPts val="0"/>
              </a:spcBef>
              <a:buNone/>
            </a:pPr>
            <a:r>
              <a:rPr lang="en" dirty="0"/>
              <a:t>КоммерсантЪ</a:t>
            </a:r>
          </a:p>
        </p:txBody>
      </p:sp>
      <p:pic>
        <p:nvPicPr>
          <p:cNvPr id="455" name="Shape 455"/>
          <p:cNvPicPr preferRelativeResize="0"/>
          <p:nvPr/>
        </p:nvPicPr>
        <p:blipFill>
          <a:blip r:embed="rId3">
            <a:alphaModFix/>
          </a:blip>
          <a:stretch>
            <a:fillRect/>
          </a:stretch>
        </p:blipFill>
        <p:spPr>
          <a:xfrm>
            <a:off x="5148064" y="51470"/>
            <a:ext cx="3949693" cy="4936098"/>
          </a:xfrm>
          <a:prstGeom prst="rect">
            <a:avLst/>
          </a:prstGeom>
          <a:noFill/>
          <a:ln>
            <a:noFill/>
          </a:ln>
        </p:spPr>
      </p:pic>
      <p:sp>
        <p:nvSpPr>
          <p:cNvPr id="5" name="Shape 427"/>
          <p:cNvSpPr txBox="1"/>
          <p:nvPr/>
        </p:nvSpPr>
        <p:spPr>
          <a:xfrm>
            <a:off x="0" y="4011910"/>
            <a:ext cx="5148063" cy="1198514"/>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a:t>
            </a:r>
            <a:r>
              <a:rPr lang="en" sz="1200" dirty="0" smtClean="0"/>
              <a:t>Теннисистка</a:t>
            </a:r>
            <a:r>
              <a:rPr lang="en" sz="1200" dirty="0"/>
              <a:t>. </a:t>
            </a:r>
            <a:r>
              <a:rPr lang="en" sz="1200" dirty="0" smtClean="0"/>
              <a:t>2002</a:t>
            </a:r>
            <a:r>
              <a:rPr lang="ru-RU" sz="1200" dirty="0" smtClean="0"/>
              <a:t>. </a:t>
            </a:r>
            <a:r>
              <a:rPr lang="en" sz="1200" dirty="0" smtClean="0"/>
              <a:t>Воск</a:t>
            </a:r>
            <a:r>
              <a:rPr lang="en" sz="1200" dirty="0"/>
              <a:t>, «таксидермические» швы, натуральные волосы, костюм, </a:t>
            </a:r>
            <a:r>
              <a:rPr lang="en" sz="1200" dirty="0" smtClean="0"/>
              <a:t>обувь</a:t>
            </a:r>
            <a:r>
              <a:rPr lang="ru-RU" sz="1200" dirty="0" smtClean="0"/>
              <a:t>,</a:t>
            </a:r>
            <a:r>
              <a:rPr lang="en" sz="1200" dirty="0" smtClean="0"/>
              <a:t> </a:t>
            </a:r>
            <a:r>
              <a:rPr lang="en" sz="1200" dirty="0"/>
              <a:t>стеклянный бокс. </a:t>
            </a:r>
            <a:r>
              <a:rPr lang="en" sz="1200" dirty="0" smtClean="0"/>
              <a:t>250</a:t>
            </a:r>
            <a:r>
              <a:rPr lang="ru-RU" sz="1200" dirty="0" smtClean="0"/>
              <a:t> </a:t>
            </a:r>
            <a:r>
              <a:rPr lang="en" sz="1200" dirty="0" smtClean="0"/>
              <a:t>х</a:t>
            </a:r>
            <a:r>
              <a:rPr lang="ru-RU" sz="1200" dirty="0" smtClean="0"/>
              <a:t> </a:t>
            </a:r>
            <a:r>
              <a:rPr lang="en" sz="1200" dirty="0" smtClean="0"/>
              <a:t>200</a:t>
            </a:r>
            <a:r>
              <a:rPr lang="ru-RU" sz="1200" dirty="0" smtClean="0"/>
              <a:t> </a:t>
            </a:r>
            <a:r>
              <a:rPr lang="en" sz="1200" dirty="0" smtClean="0"/>
              <a:t>х</a:t>
            </a:r>
            <a:r>
              <a:rPr lang="ru-RU" sz="1200" dirty="0" smtClean="0"/>
              <a:t> </a:t>
            </a:r>
            <a:r>
              <a:rPr lang="en" sz="1200" dirty="0" smtClean="0"/>
              <a:t>200 см.</a:t>
            </a:r>
            <a:r>
              <a:rPr lang="ru-RU" sz="1200" dirty="0" smtClean="0"/>
              <a:t> </a:t>
            </a:r>
            <a:r>
              <a:rPr lang="ru-RU" sz="1200" dirty="0"/>
              <a:t>Собрание Екатерины и Владимира Семенихиных. Предоставлено Фондом культуры «Екатерина»</a:t>
            </a:r>
            <a:endParaRPr lang="en" sz="12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p:nvPr/>
        </p:nvSpPr>
        <p:spPr>
          <a:xfrm>
            <a:off x="35496" y="51470"/>
            <a:ext cx="5112567" cy="2016224"/>
          </a:xfrm>
          <a:prstGeom prst="rect">
            <a:avLst/>
          </a:prstGeom>
          <a:noFill/>
          <a:ln>
            <a:noFill/>
          </a:ln>
        </p:spPr>
        <p:txBody>
          <a:bodyPr lIns="91425" tIns="91425" rIns="91425" bIns="91425" anchor="ctr" anchorCtr="0">
            <a:noAutofit/>
          </a:bodyPr>
          <a:lstStyle/>
          <a:p>
            <a:pPr lvl="0">
              <a:spcBef>
                <a:spcPts val="0"/>
              </a:spcBef>
              <a:buNone/>
            </a:pPr>
            <a:r>
              <a:rPr lang="ru-RU" dirty="0" smtClean="0"/>
              <a:t>«</a:t>
            </a:r>
            <a:r>
              <a:rPr lang="en" dirty="0" smtClean="0"/>
              <a:t>Теннисистку</a:t>
            </a:r>
            <a:r>
              <a:rPr lang="ru-RU" dirty="0" smtClean="0"/>
              <a:t>»</a:t>
            </a:r>
            <a:r>
              <a:rPr lang="en" dirty="0" smtClean="0"/>
              <a:t> </a:t>
            </a:r>
            <a:r>
              <a:rPr lang="en" dirty="0"/>
              <a:t>я лепил с одной моей знакомой, которая похожа на ту, чьим именем ее в итоге назвали. Это украинская девушка, занимается в институте физкультуры. Я даже удивился, когда ее сравнили с Курниковой. Да, может, для кого-то она похожа на Курникову, для кого-то – на Дементьеву, Шарапову или на Уильямс. Для меня это собирательный образ женщины. </a:t>
            </a:r>
          </a:p>
          <a:p>
            <a:pPr lvl="0">
              <a:spcBef>
                <a:spcPts val="0"/>
              </a:spcBef>
              <a:buNone/>
            </a:pPr>
            <a:endParaRPr dirty="0"/>
          </a:p>
          <a:p>
            <a:pPr lvl="0" rtl="0">
              <a:spcBef>
                <a:spcPts val="0"/>
              </a:spcBef>
              <a:buNone/>
            </a:pPr>
            <a:r>
              <a:rPr lang="en" dirty="0"/>
              <a:t>Олег Кулик</a:t>
            </a:r>
          </a:p>
        </p:txBody>
      </p:sp>
      <p:pic>
        <p:nvPicPr>
          <p:cNvPr id="462" name="Shape 462"/>
          <p:cNvPicPr preferRelativeResize="0"/>
          <p:nvPr/>
        </p:nvPicPr>
        <p:blipFill>
          <a:blip r:embed="rId3">
            <a:alphaModFix/>
          </a:blip>
          <a:stretch>
            <a:fillRect/>
          </a:stretch>
        </p:blipFill>
        <p:spPr>
          <a:xfrm>
            <a:off x="5004049" y="52875"/>
            <a:ext cx="4072466" cy="4463091"/>
          </a:xfrm>
          <a:prstGeom prst="rect">
            <a:avLst/>
          </a:prstGeom>
          <a:noFill/>
          <a:ln>
            <a:noFill/>
          </a:ln>
        </p:spPr>
      </p:pic>
      <p:sp>
        <p:nvSpPr>
          <p:cNvPr id="5" name="Shape 427"/>
          <p:cNvSpPr txBox="1"/>
          <p:nvPr/>
        </p:nvSpPr>
        <p:spPr>
          <a:xfrm>
            <a:off x="1" y="4011910"/>
            <a:ext cx="5076056" cy="1198514"/>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a:t>
            </a:r>
            <a:r>
              <a:rPr lang="en" sz="1200" dirty="0" smtClean="0"/>
              <a:t>Теннисистка</a:t>
            </a:r>
            <a:r>
              <a:rPr lang="en" sz="1200" dirty="0"/>
              <a:t>. </a:t>
            </a:r>
            <a:r>
              <a:rPr lang="en" sz="1200" dirty="0" smtClean="0"/>
              <a:t>2002</a:t>
            </a:r>
            <a:r>
              <a:rPr lang="ru-RU" sz="1200" dirty="0" smtClean="0"/>
              <a:t>. </a:t>
            </a:r>
            <a:r>
              <a:rPr lang="en" sz="1200" dirty="0" smtClean="0"/>
              <a:t>Воск</a:t>
            </a:r>
            <a:r>
              <a:rPr lang="en" sz="1200" dirty="0"/>
              <a:t>, «таксидермические» швы, натуральные волосы, костюм, </a:t>
            </a:r>
            <a:r>
              <a:rPr lang="en" sz="1200" dirty="0" smtClean="0"/>
              <a:t>обувь</a:t>
            </a:r>
            <a:r>
              <a:rPr lang="ru-RU" sz="1200" dirty="0" smtClean="0"/>
              <a:t>,</a:t>
            </a:r>
            <a:r>
              <a:rPr lang="en" sz="1200" dirty="0" smtClean="0"/>
              <a:t> </a:t>
            </a:r>
            <a:r>
              <a:rPr lang="en" sz="1200" dirty="0"/>
              <a:t>стеклянный бокс. </a:t>
            </a:r>
            <a:r>
              <a:rPr lang="en" sz="1200" dirty="0" smtClean="0"/>
              <a:t>250</a:t>
            </a:r>
            <a:r>
              <a:rPr lang="ru-RU" sz="1200" dirty="0" smtClean="0"/>
              <a:t> </a:t>
            </a:r>
            <a:r>
              <a:rPr lang="en" sz="1200" dirty="0" smtClean="0"/>
              <a:t>х</a:t>
            </a:r>
            <a:r>
              <a:rPr lang="ru-RU" sz="1200" dirty="0" smtClean="0"/>
              <a:t> </a:t>
            </a:r>
            <a:r>
              <a:rPr lang="en" sz="1200" dirty="0" smtClean="0"/>
              <a:t>200</a:t>
            </a:r>
            <a:r>
              <a:rPr lang="ru-RU" sz="1200" dirty="0" smtClean="0"/>
              <a:t> </a:t>
            </a:r>
            <a:r>
              <a:rPr lang="en" sz="1200" dirty="0" smtClean="0"/>
              <a:t>х</a:t>
            </a:r>
            <a:r>
              <a:rPr lang="ru-RU" sz="1200" dirty="0" smtClean="0"/>
              <a:t> </a:t>
            </a:r>
            <a:r>
              <a:rPr lang="en" sz="1200" dirty="0" smtClean="0"/>
              <a:t>200 см.</a:t>
            </a:r>
            <a:r>
              <a:rPr lang="ru-RU" sz="1200" dirty="0" smtClean="0"/>
              <a:t> </a:t>
            </a:r>
            <a:r>
              <a:rPr lang="ru-RU" sz="1200" dirty="0"/>
              <a:t>Собрание Екатерины и Владимира Семенихиных. Предоставлено Фондом культуры «Екатерина»</a:t>
            </a:r>
            <a:endParaRPr lang="en" sz="12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p:nvPr/>
        </p:nvSpPr>
        <p:spPr>
          <a:xfrm>
            <a:off x="65850" y="51470"/>
            <a:ext cx="3604200" cy="3024336"/>
          </a:xfrm>
          <a:prstGeom prst="rect">
            <a:avLst/>
          </a:prstGeom>
          <a:noFill/>
          <a:ln>
            <a:noFill/>
          </a:ln>
        </p:spPr>
        <p:txBody>
          <a:bodyPr lIns="91425" tIns="91425" rIns="91425" bIns="91425" anchor="ctr" anchorCtr="0">
            <a:noAutofit/>
          </a:bodyPr>
          <a:lstStyle/>
          <a:p>
            <a:pPr lvl="0">
              <a:spcBef>
                <a:spcPts val="0"/>
              </a:spcBef>
              <a:buNone/>
            </a:pPr>
            <a:r>
              <a:rPr lang="en" dirty="0"/>
              <a:t>Олег Кулик </a:t>
            </a:r>
            <a:r>
              <a:rPr lang="en" dirty="0" smtClean="0"/>
              <a:t>- </a:t>
            </a:r>
            <a:r>
              <a:rPr lang="en" dirty="0"/>
              <a:t>русский художник, живущий традицией, и потому, несмотря на общее заблуждение, стыдлив. Граней не переходит, трупы не потрошит. Он ограничивается имитацией, демонстрацией таксидермии. Декоративные швы на руках, ногах, животе и шее только обозначают последнюю грань исследования, последнюю степень изученности и настоящую художественную утонченность.</a:t>
            </a:r>
          </a:p>
          <a:p>
            <a:pPr lvl="0">
              <a:spcBef>
                <a:spcPts val="0"/>
              </a:spcBef>
              <a:buNone/>
            </a:pPr>
            <a:endParaRPr dirty="0"/>
          </a:p>
          <a:p>
            <a:pPr lvl="0" rtl="0">
              <a:spcBef>
                <a:spcPts val="0"/>
              </a:spcBef>
              <a:buNone/>
            </a:pPr>
            <a:r>
              <a:rPr lang="en" dirty="0"/>
              <a:t>Фаина Балаховская</a:t>
            </a:r>
          </a:p>
        </p:txBody>
      </p:sp>
      <p:pic>
        <p:nvPicPr>
          <p:cNvPr id="469" name="Shape 469"/>
          <p:cNvPicPr preferRelativeResize="0"/>
          <p:nvPr/>
        </p:nvPicPr>
        <p:blipFill>
          <a:blip r:embed="rId3">
            <a:alphaModFix/>
          </a:blip>
          <a:stretch>
            <a:fillRect/>
          </a:stretch>
        </p:blipFill>
        <p:spPr>
          <a:xfrm>
            <a:off x="3670049" y="0"/>
            <a:ext cx="5473949" cy="4397801"/>
          </a:xfrm>
          <a:prstGeom prst="rect">
            <a:avLst/>
          </a:prstGeom>
          <a:noFill/>
          <a:ln>
            <a:noFill/>
          </a:ln>
        </p:spPr>
      </p:pic>
      <p:sp>
        <p:nvSpPr>
          <p:cNvPr id="5" name="Shape 427"/>
          <p:cNvSpPr txBox="1"/>
          <p:nvPr/>
        </p:nvSpPr>
        <p:spPr>
          <a:xfrm>
            <a:off x="3670050" y="4443958"/>
            <a:ext cx="5473948" cy="648072"/>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a:t>
            </a:r>
            <a:r>
              <a:rPr lang="en" sz="1200" dirty="0" smtClean="0"/>
              <a:t>Теннисистка</a:t>
            </a:r>
            <a:r>
              <a:rPr lang="en" sz="1200" dirty="0"/>
              <a:t>. </a:t>
            </a:r>
            <a:r>
              <a:rPr lang="en" sz="1200" dirty="0" smtClean="0"/>
              <a:t>2002</a:t>
            </a:r>
            <a:r>
              <a:rPr lang="ru-RU" sz="1200" dirty="0" smtClean="0"/>
              <a:t>. </a:t>
            </a:r>
            <a:r>
              <a:rPr lang="ru-RU" sz="1200" dirty="0" smtClean="0"/>
              <a:t>Собрание </a:t>
            </a:r>
            <a:r>
              <a:rPr lang="ru-RU" sz="1200" dirty="0"/>
              <a:t>Екатерины и Владимира Семенихиных. Предоставлено Фондом культуры «Екатерина»</a:t>
            </a:r>
            <a:endParaRPr lang="en" sz="12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p:nvPr/>
        </p:nvSpPr>
        <p:spPr>
          <a:xfrm>
            <a:off x="-36512" y="0"/>
            <a:ext cx="5112568" cy="2211710"/>
          </a:xfrm>
          <a:prstGeom prst="rect">
            <a:avLst/>
          </a:prstGeom>
          <a:noFill/>
          <a:ln>
            <a:noFill/>
          </a:ln>
        </p:spPr>
        <p:txBody>
          <a:bodyPr lIns="91425" tIns="91425" rIns="91425" bIns="91425" anchor="ctr" anchorCtr="0">
            <a:noAutofit/>
          </a:bodyPr>
          <a:lstStyle/>
          <a:p>
            <a:pPr lvl="0">
              <a:spcBef>
                <a:spcPts val="0"/>
              </a:spcBef>
              <a:buNone/>
            </a:pPr>
            <a:r>
              <a:rPr lang="en" dirty="0" smtClean="0"/>
              <a:t>Посмотрите </a:t>
            </a:r>
            <a:r>
              <a:rPr lang="en" dirty="0"/>
              <a:t>на теннисистку, и вы увидите шрамы. Они говорят: она – жертва культуры. Женщина является этаким культурно-препарированным существом, роль и место которого определял мужчина. Одновременно она является существом агрессивным и сексуальным. То есть, ее природа двойственна. Это подчеркивает поза атаки, поза нападения</a:t>
            </a:r>
            <a:r>
              <a:rPr lang="en" dirty="0" smtClean="0"/>
              <a:t>.</a:t>
            </a:r>
            <a:endParaRPr lang="en" dirty="0"/>
          </a:p>
          <a:p>
            <a:pPr lvl="0">
              <a:spcBef>
                <a:spcPts val="0"/>
              </a:spcBef>
              <a:buNone/>
            </a:pPr>
            <a:endParaRPr dirty="0"/>
          </a:p>
          <a:p>
            <a:pPr lvl="0" rtl="0">
              <a:spcBef>
                <a:spcPts val="0"/>
              </a:spcBef>
              <a:buNone/>
            </a:pPr>
            <a:r>
              <a:rPr lang="en" dirty="0"/>
              <a:t>Олег Кулик</a:t>
            </a:r>
          </a:p>
        </p:txBody>
      </p:sp>
      <p:pic>
        <p:nvPicPr>
          <p:cNvPr id="476" name="Shape 476"/>
          <p:cNvPicPr preferRelativeResize="0"/>
          <p:nvPr/>
        </p:nvPicPr>
        <p:blipFill>
          <a:blip r:embed="rId3">
            <a:alphaModFix/>
          </a:blip>
          <a:stretch>
            <a:fillRect/>
          </a:stretch>
        </p:blipFill>
        <p:spPr>
          <a:xfrm>
            <a:off x="5076056" y="123478"/>
            <a:ext cx="3890792" cy="4923600"/>
          </a:xfrm>
          <a:prstGeom prst="rect">
            <a:avLst/>
          </a:prstGeom>
          <a:noFill/>
          <a:ln>
            <a:noFill/>
          </a:ln>
        </p:spPr>
      </p:pic>
      <p:sp>
        <p:nvSpPr>
          <p:cNvPr id="5" name="Shape 427"/>
          <p:cNvSpPr txBox="1"/>
          <p:nvPr/>
        </p:nvSpPr>
        <p:spPr>
          <a:xfrm>
            <a:off x="1" y="4155926"/>
            <a:ext cx="5076056" cy="1054498"/>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a:t>
            </a:r>
            <a:r>
              <a:rPr lang="en" sz="1200" dirty="0" smtClean="0"/>
              <a:t>Теннисистка</a:t>
            </a:r>
            <a:r>
              <a:rPr lang="en" sz="1200" dirty="0"/>
              <a:t>. </a:t>
            </a:r>
            <a:r>
              <a:rPr lang="en" sz="1200" dirty="0" smtClean="0"/>
              <a:t>2002</a:t>
            </a:r>
            <a:r>
              <a:rPr lang="ru-RU" sz="1200" dirty="0" smtClean="0"/>
              <a:t>. </a:t>
            </a:r>
            <a:r>
              <a:rPr lang="en" sz="1200" dirty="0" smtClean="0"/>
              <a:t>Воск</a:t>
            </a:r>
            <a:r>
              <a:rPr lang="en" sz="1200" dirty="0"/>
              <a:t>, «таксидермические» швы, натуральные волосы, костюм, </a:t>
            </a:r>
            <a:r>
              <a:rPr lang="en" sz="1200" dirty="0" smtClean="0"/>
              <a:t>обувь</a:t>
            </a:r>
            <a:r>
              <a:rPr lang="ru-RU" sz="1200" dirty="0" smtClean="0"/>
              <a:t>,</a:t>
            </a:r>
            <a:r>
              <a:rPr lang="en" sz="1200" dirty="0" smtClean="0"/>
              <a:t> </a:t>
            </a:r>
            <a:r>
              <a:rPr lang="en" sz="1200" dirty="0"/>
              <a:t>стеклянный бокс. </a:t>
            </a:r>
            <a:r>
              <a:rPr lang="en" sz="1200" dirty="0" smtClean="0"/>
              <a:t>250</a:t>
            </a:r>
            <a:r>
              <a:rPr lang="ru-RU" sz="1200" dirty="0" smtClean="0"/>
              <a:t> </a:t>
            </a:r>
            <a:r>
              <a:rPr lang="en" sz="1200" dirty="0" smtClean="0"/>
              <a:t>х</a:t>
            </a:r>
            <a:r>
              <a:rPr lang="ru-RU" sz="1200" dirty="0" smtClean="0"/>
              <a:t> </a:t>
            </a:r>
            <a:r>
              <a:rPr lang="en" sz="1200" dirty="0" smtClean="0"/>
              <a:t>200</a:t>
            </a:r>
            <a:r>
              <a:rPr lang="ru-RU" sz="1200" dirty="0" smtClean="0"/>
              <a:t> </a:t>
            </a:r>
            <a:r>
              <a:rPr lang="en" sz="1200" dirty="0" smtClean="0"/>
              <a:t>х</a:t>
            </a:r>
            <a:r>
              <a:rPr lang="ru-RU" sz="1200" dirty="0" smtClean="0"/>
              <a:t> </a:t>
            </a:r>
            <a:r>
              <a:rPr lang="en" sz="1200" dirty="0" smtClean="0"/>
              <a:t>200 см.</a:t>
            </a:r>
            <a:r>
              <a:rPr lang="ru-RU" sz="1200" dirty="0" smtClean="0"/>
              <a:t> </a:t>
            </a:r>
            <a:r>
              <a:rPr lang="ru-RU" sz="1200" dirty="0"/>
              <a:t>Собрание Екатерины и Владимира Семенихиных. Предоставлено Фондом культуры «Екатерина»</a:t>
            </a:r>
            <a:endParaRPr lang="en" sz="12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Shape 481" descr="Tolstoy Hens_Tennisplayer.JPG"/>
          <p:cNvPicPr preferRelativeResize="0"/>
          <p:nvPr/>
        </p:nvPicPr>
        <p:blipFill rotWithShape="1">
          <a:blip r:embed="rId3">
            <a:alphaModFix/>
          </a:blip>
          <a:srcRect r="52070"/>
          <a:stretch/>
        </p:blipFill>
        <p:spPr>
          <a:xfrm>
            <a:off x="5357898" y="0"/>
            <a:ext cx="3737175" cy="5143500"/>
          </a:xfrm>
          <a:prstGeom prst="rect">
            <a:avLst/>
          </a:prstGeom>
          <a:noFill/>
          <a:ln>
            <a:noFill/>
          </a:ln>
        </p:spPr>
      </p:pic>
      <p:sp>
        <p:nvSpPr>
          <p:cNvPr id="482" name="Shape 482"/>
          <p:cNvSpPr txBox="1"/>
          <p:nvPr/>
        </p:nvSpPr>
        <p:spPr>
          <a:xfrm>
            <a:off x="35496" y="4515965"/>
            <a:ext cx="5282104" cy="586709"/>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a:t>
            </a:r>
            <a:r>
              <a:rPr lang="en" sz="1200" dirty="0" smtClean="0"/>
              <a:t>Толстой </a:t>
            </a:r>
            <a:r>
              <a:rPr lang="en" sz="1200" dirty="0"/>
              <a:t>и </a:t>
            </a:r>
            <a:r>
              <a:rPr lang="en" sz="1200" dirty="0" smtClean="0"/>
              <a:t>куры</a:t>
            </a:r>
            <a:r>
              <a:rPr lang="en" sz="1200" dirty="0"/>
              <a:t>. 2004</a:t>
            </a:r>
          </a:p>
          <a:p>
            <a:pPr lvl="0" rtl="0">
              <a:spcBef>
                <a:spcPts val="0"/>
              </a:spcBef>
              <a:buNone/>
            </a:pPr>
            <a:r>
              <a:rPr lang="en" sz="1200" dirty="0"/>
              <a:t>Воск, ткань, витрина (дерево, стекло), куры </a:t>
            </a:r>
            <a:r>
              <a:rPr lang="ru-RU" sz="1200" dirty="0" smtClean="0"/>
              <a:t>«</a:t>
            </a:r>
            <a:r>
              <a:rPr lang="en" sz="1200" dirty="0" smtClean="0"/>
              <a:t>гуано</a:t>
            </a:r>
            <a:r>
              <a:rPr lang="ru-RU" sz="1200" dirty="0" smtClean="0"/>
              <a:t>»</a:t>
            </a:r>
            <a:r>
              <a:rPr lang="en" sz="1200" dirty="0" smtClean="0"/>
              <a:t>, </a:t>
            </a:r>
            <a:r>
              <a:rPr lang="en" sz="1200" dirty="0"/>
              <a:t>масло. </a:t>
            </a:r>
            <a:r>
              <a:rPr lang="en" sz="1200" dirty="0" smtClean="0"/>
              <a:t>270</a:t>
            </a:r>
            <a:r>
              <a:rPr lang="ru-RU" sz="1200" dirty="0" smtClean="0"/>
              <a:t> </a:t>
            </a:r>
            <a:r>
              <a:rPr lang="en" sz="1200" dirty="0" smtClean="0"/>
              <a:t>х</a:t>
            </a:r>
            <a:r>
              <a:rPr lang="ru-RU" sz="1200" dirty="0" smtClean="0"/>
              <a:t> </a:t>
            </a:r>
            <a:r>
              <a:rPr lang="en" sz="1200" dirty="0" smtClean="0"/>
              <a:t>200</a:t>
            </a:r>
            <a:r>
              <a:rPr lang="ru-RU" sz="1200" dirty="0" smtClean="0"/>
              <a:t> </a:t>
            </a:r>
            <a:r>
              <a:rPr lang="en" sz="1200" dirty="0" smtClean="0"/>
              <a:t>х</a:t>
            </a:r>
            <a:r>
              <a:rPr lang="ru-RU" sz="1200" dirty="0" smtClean="0"/>
              <a:t> </a:t>
            </a:r>
            <a:r>
              <a:rPr lang="en" sz="1200" dirty="0" smtClean="0"/>
              <a:t>150 </a:t>
            </a:r>
            <a:r>
              <a:rPr lang="ru-RU" sz="1200" dirty="0" smtClean="0"/>
              <a:t>см</a:t>
            </a:r>
            <a:endParaRPr lang="en" sz="12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p:nvPr/>
        </p:nvSpPr>
        <p:spPr>
          <a:xfrm>
            <a:off x="35496" y="4371949"/>
            <a:ext cx="5421454" cy="684175"/>
          </a:xfrm>
          <a:prstGeom prst="rect">
            <a:avLst/>
          </a:prstGeom>
          <a:noFill/>
          <a:ln>
            <a:noFill/>
          </a:ln>
        </p:spPr>
        <p:txBody>
          <a:bodyPr lIns="91425" tIns="91425" rIns="91425" bIns="91425" anchor="ctr" anchorCtr="0">
            <a:noAutofit/>
          </a:bodyPr>
          <a:lstStyle/>
          <a:p>
            <a:pPr lvl="0" rtl="0">
              <a:spcBef>
                <a:spcPts val="0"/>
              </a:spcBef>
              <a:buNone/>
            </a:pPr>
            <a:r>
              <a:rPr lang="en" sz="1200" dirty="0"/>
              <a:t>Олег Кулик. </a:t>
            </a:r>
            <a:r>
              <a:rPr lang="en" sz="1200" dirty="0" smtClean="0"/>
              <a:t>Толстой </a:t>
            </a:r>
            <a:r>
              <a:rPr lang="en" sz="1200" dirty="0"/>
              <a:t>и </a:t>
            </a:r>
            <a:r>
              <a:rPr lang="en" sz="1200" dirty="0" smtClean="0"/>
              <a:t>куры </a:t>
            </a:r>
            <a:r>
              <a:rPr lang="en" sz="1200" dirty="0"/>
              <a:t>(вторая версия). </a:t>
            </a:r>
            <a:r>
              <a:rPr lang="ru-RU" sz="1200" dirty="0" smtClean="0"/>
              <a:t>2005. </a:t>
            </a:r>
            <a:r>
              <a:rPr lang="en" sz="1200" dirty="0" smtClean="0"/>
              <a:t>Выставка </a:t>
            </a:r>
            <a:r>
              <a:rPr lang="en" sz="1200" dirty="0"/>
              <a:t>«Starz», Первая Московская биеннале современного </a:t>
            </a:r>
            <a:r>
              <a:rPr lang="en" sz="1200" dirty="0" smtClean="0"/>
              <a:t>искусства</a:t>
            </a:r>
            <a:endParaRPr lang="en" sz="1200" dirty="0"/>
          </a:p>
        </p:txBody>
      </p:sp>
      <p:sp>
        <p:nvSpPr>
          <p:cNvPr id="488" name="Shape 488"/>
          <p:cNvSpPr txBox="1"/>
          <p:nvPr/>
        </p:nvSpPr>
        <p:spPr>
          <a:xfrm>
            <a:off x="0" y="-1"/>
            <a:ext cx="5508104" cy="3027815"/>
          </a:xfrm>
          <a:prstGeom prst="rect">
            <a:avLst/>
          </a:prstGeom>
          <a:noFill/>
          <a:ln>
            <a:noFill/>
          </a:ln>
        </p:spPr>
        <p:txBody>
          <a:bodyPr lIns="91425" tIns="91425" rIns="91425" bIns="91425" anchor="ctr" anchorCtr="0">
            <a:noAutofit/>
          </a:bodyPr>
          <a:lstStyle/>
          <a:p>
            <a:pPr lvl="0">
              <a:spcBef>
                <a:spcPts val="0"/>
              </a:spcBef>
              <a:buNone/>
            </a:pPr>
            <a:r>
              <a:rPr lang="en" dirty="0"/>
              <a:t>В духе того, как это делается сегодня отдельными почитателями Иосифа Сталина, хранящими в домашних музеях-инсталляциях «мощи» вождя в виде гигантского каменного уха, оставшегося от разрушенного монумента, я создал алтарь Толстого якобы совершенно «наивно» (следуя толстовскому учению о приоритете естественности над культурой). И потому место «высокого» отведено природному элементу, курам, в то время как культура в лице самого писателя помещена рангом ниже. Если воспользоваться схемой двух уровней, предложенной относительно барокко Жилем Делезом, то видно, что здесь у меня происходит аберрация этой машинерии.</a:t>
            </a:r>
          </a:p>
          <a:p>
            <a:pPr lvl="0">
              <a:spcBef>
                <a:spcPts val="0"/>
              </a:spcBef>
              <a:buNone/>
            </a:pPr>
            <a:endParaRPr dirty="0"/>
          </a:p>
          <a:p>
            <a:pPr lvl="0" rtl="0">
              <a:spcBef>
                <a:spcPts val="0"/>
              </a:spcBef>
              <a:buNone/>
            </a:pPr>
            <a:r>
              <a:rPr lang="en" dirty="0"/>
              <a:t>Олег Кулик</a:t>
            </a:r>
          </a:p>
        </p:txBody>
      </p:sp>
      <p:pic>
        <p:nvPicPr>
          <p:cNvPr id="489" name="Shape 489"/>
          <p:cNvPicPr preferRelativeResize="0"/>
          <p:nvPr/>
        </p:nvPicPr>
        <p:blipFill>
          <a:blip r:embed="rId3">
            <a:alphaModFix/>
          </a:blip>
          <a:stretch>
            <a:fillRect/>
          </a:stretch>
        </p:blipFill>
        <p:spPr>
          <a:xfrm>
            <a:off x="5292080" y="51470"/>
            <a:ext cx="3780808" cy="489654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Shape 494"/>
          <p:cNvSpPr txBox="1"/>
          <p:nvPr/>
        </p:nvSpPr>
        <p:spPr>
          <a:xfrm>
            <a:off x="0" y="0"/>
            <a:ext cx="5148064" cy="3363838"/>
          </a:xfrm>
          <a:prstGeom prst="rect">
            <a:avLst/>
          </a:prstGeom>
          <a:noFill/>
          <a:ln>
            <a:noFill/>
          </a:ln>
        </p:spPr>
        <p:txBody>
          <a:bodyPr lIns="91425" tIns="91425" rIns="91425" bIns="91425" anchor="ctr" anchorCtr="0">
            <a:noAutofit/>
          </a:bodyPr>
          <a:lstStyle/>
          <a:p>
            <a:pPr lvl="0" rtl="0">
              <a:spcBef>
                <a:spcPts val="0"/>
              </a:spcBef>
              <a:buNone/>
            </a:pPr>
            <a:r>
              <a:rPr lang="en" dirty="0"/>
              <a:t>Деривативные силы этой материи все так же бесконечны, как и процесс жизнедеятельности куриного сообщества, ибо в точном соответствии с жизнедеятельностью домашней птицы процесс этот абсолютно имперсонален, синкретичен, иррационален и самоценен, то есть действует ради самого действия.</a:t>
            </a:r>
          </a:p>
          <a:p>
            <a:pPr lvl="0">
              <a:spcBef>
                <a:spcPts val="0"/>
              </a:spcBef>
              <a:buNone/>
            </a:pPr>
            <a:r>
              <a:rPr lang="en" dirty="0"/>
              <a:t>Инсталляция «Лев Толстой и куры» – абсолютно органичная, равная себе, работа – без внутренней усмешки, тайной горечи или двусмысленности. Скорее, ее следовало бы рассматривать в качестве модели или учебного пособия по аналогии со схемой самогонного аппарата.</a:t>
            </a:r>
          </a:p>
          <a:p>
            <a:pPr lvl="0">
              <a:spcBef>
                <a:spcPts val="0"/>
              </a:spcBef>
              <a:buNone/>
            </a:pPr>
            <a:endParaRPr dirty="0"/>
          </a:p>
          <a:p>
            <a:pPr lvl="0" rtl="0">
              <a:spcBef>
                <a:spcPts val="0"/>
              </a:spcBef>
              <a:buNone/>
            </a:pPr>
            <a:r>
              <a:rPr lang="en" dirty="0"/>
              <a:t>Олег Кулик</a:t>
            </a:r>
          </a:p>
        </p:txBody>
      </p:sp>
      <p:pic>
        <p:nvPicPr>
          <p:cNvPr id="495" name="Shape 495"/>
          <p:cNvPicPr preferRelativeResize="0"/>
          <p:nvPr/>
        </p:nvPicPr>
        <p:blipFill>
          <a:blip r:embed="rId3">
            <a:alphaModFix/>
          </a:blip>
          <a:stretch>
            <a:fillRect/>
          </a:stretch>
        </p:blipFill>
        <p:spPr>
          <a:xfrm>
            <a:off x="5237299" y="180600"/>
            <a:ext cx="3586723" cy="478229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p:nvPr/>
        </p:nvSpPr>
        <p:spPr>
          <a:xfrm>
            <a:off x="0" y="58825"/>
            <a:ext cx="4211960" cy="3088989"/>
          </a:xfrm>
          <a:prstGeom prst="rect">
            <a:avLst/>
          </a:prstGeom>
          <a:noFill/>
          <a:ln>
            <a:noFill/>
          </a:ln>
        </p:spPr>
        <p:txBody>
          <a:bodyPr lIns="91425" tIns="91425" rIns="91425" bIns="91425" anchor="ctr" anchorCtr="0">
            <a:noAutofit/>
          </a:bodyPr>
          <a:lstStyle/>
          <a:p>
            <a:pPr lvl="0" rtl="0">
              <a:spcBef>
                <a:spcPts val="0"/>
              </a:spcBef>
              <a:buNone/>
            </a:pPr>
            <a:r>
              <a:rPr lang="en" dirty="0"/>
              <a:t>Теннисистка зависла в прыжке и выглядит устрашающим распятием, много раз повторенным витринными стеклами. Актриса повешена в магическом пространстве, — писала тогда об этих работах жена Кулика. Космонавт похож на приветливый эмбрион, запутавшийся в пуповине смысла. Только Мадонна неуклюже, одной ногой, но стоит на земле. Залог ее заземленности, видимо, неприятное на вид дитя, что ползает под ногами.</a:t>
            </a:r>
          </a:p>
          <a:p>
            <a:pPr lvl="0" rtl="0">
              <a:spcBef>
                <a:spcPts val="0"/>
              </a:spcBef>
              <a:buNone/>
            </a:pPr>
            <a:endParaRPr dirty="0"/>
          </a:p>
          <a:p>
            <a:pPr lvl="0" rtl="0">
              <a:spcBef>
                <a:spcPts val="0"/>
              </a:spcBef>
              <a:buNone/>
            </a:pPr>
            <a:r>
              <a:rPr lang="en" dirty="0"/>
              <a:t>Мила Бредихина</a:t>
            </a:r>
          </a:p>
        </p:txBody>
      </p:sp>
      <p:pic>
        <p:nvPicPr>
          <p:cNvPr id="501" name="Shape 501"/>
          <p:cNvPicPr preferRelativeResize="0"/>
          <p:nvPr/>
        </p:nvPicPr>
        <p:blipFill>
          <a:blip r:embed="rId3">
            <a:alphaModFix/>
          </a:blip>
          <a:stretch>
            <a:fillRect/>
          </a:stretch>
        </p:blipFill>
        <p:spPr>
          <a:xfrm>
            <a:off x="4572000" y="127154"/>
            <a:ext cx="4431246" cy="3092667"/>
          </a:xfrm>
          <a:prstGeom prst="rect">
            <a:avLst/>
          </a:prstGeom>
          <a:noFill/>
          <a:ln>
            <a:noFill/>
          </a:ln>
        </p:spPr>
      </p:pic>
      <p:sp>
        <p:nvSpPr>
          <p:cNvPr id="503" name="Shape 503"/>
          <p:cNvSpPr txBox="1"/>
          <p:nvPr/>
        </p:nvSpPr>
        <p:spPr>
          <a:xfrm>
            <a:off x="3131840" y="4155926"/>
            <a:ext cx="5871406" cy="864096"/>
          </a:xfrm>
          <a:prstGeom prst="rect">
            <a:avLst/>
          </a:prstGeom>
          <a:noFill/>
          <a:ln>
            <a:noFill/>
          </a:ln>
        </p:spPr>
        <p:txBody>
          <a:bodyPr lIns="91425" tIns="91425" rIns="91425" bIns="91425" anchor="t" anchorCtr="0">
            <a:noAutofit/>
          </a:bodyPr>
          <a:lstStyle/>
          <a:p>
            <a:pPr marL="1371600" lvl="0"/>
            <a:r>
              <a:rPr lang="ru-RU" sz="1200" dirty="0"/>
              <a:t>Олег Кулик. Космонавт. 2003. </a:t>
            </a:r>
            <a:r>
              <a:rPr lang="en" sz="1200" dirty="0">
                <a:solidFill>
                  <a:schemeClr val="dk1"/>
                </a:solidFill>
              </a:rPr>
              <a:t>Воск, «таксидермические» швы, </a:t>
            </a:r>
            <a:r>
              <a:rPr lang="en" sz="1200" dirty="0" smtClean="0">
                <a:solidFill>
                  <a:schemeClr val="dk1"/>
                </a:solidFill>
              </a:rPr>
              <a:t>скафандр</a:t>
            </a:r>
            <a:r>
              <a:rPr lang="ru-RU" sz="1200" dirty="0" smtClean="0">
                <a:solidFill>
                  <a:schemeClr val="dk1"/>
                </a:solidFill>
              </a:rPr>
              <a:t>,</a:t>
            </a:r>
            <a:r>
              <a:rPr lang="en" sz="1200" dirty="0" smtClean="0">
                <a:solidFill>
                  <a:schemeClr val="dk1"/>
                </a:solidFill>
              </a:rPr>
              <a:t> </a:t>
            </a:r>
            <a:r>
              <a:rPr lang="en" sz="1200" dirty="0">
                <a:solidFill>
                  <a:schemeClr val="dk1"/>
                </a:solidFill>
              </a:rPr>
              <a:t>шланг. 140х70х75 </a:t>
            </a:r>
            <a:r>
              <a:rPr lang="en" sz="1200" dirty="0" smtClean="0">
                <a:solidFill>
                  <a:schemeClr val="dk1"/>
                </a:solidFill>
              </a:rPr>
              <a:t>см</a:t>
            </a:r>
            <a:r>
              <a:rPr lang="ru-RU" sz="1200" dirty="0" smtClean="0">
                <a:solidFill>
                  <a:schemeClr val="dk1"/>
                </a:solidFill>
              </a:rPr>
              <a:t>.</a:t>
            </a:r>
            <a:r>
              <a:rPr lang="en" sz="1200" dirty="0" smtClean="0">
                <a:solidFill>
                  <a:schemeClr val="dk1"/>
                </a:solidFill>
              </a:rPr>
              <a:t> </a:t>
            </a:r>
            <a:r>
              <a:rPr lang="ru-RU" sz="1200" dirty="0" smtClean="0"/>
              <a:t>Собрание </a:t>
            </a:r>
            <a:r>
              <a:rPr lang="ru-RU" sz="1200" dirty="0"/>
              <a:t>Екатерины и Владимира Семенихиных. Предоставлено Фондом культуры «Екатерина</a:t>
            </a:r>
            <a:r>
              <a:rPr lang="ru-RU" sz="1200" dirty="0" smtClean="0"/>
              <a:t>»</a:t>
            </a:r>
            <a:endParaRPr lang="en" sz="1200" dirty="0">
              <a:solidFill>
                <a:schemeClr val="dk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502"/>
          <p:cNvPicPr preferRelativeResize="0"/>
          <p:nvPr/>
        </p:nvPicPr>
        <p:blipFill>
          <a:blip r:embed="rId2">
            <a:alphaModFix/>
          </a:blip>
          <a:stretch>
            <a:fillRect/>
          </a:stretch>
        </p:blipFill>
        <p:spPr>
          <a:xfrm>
            <a:off x="5220073" y="123478"/>
            <a:ext cx="3619076" cy="4704262"/>
          </a:xfrm>
          <a:prstGeom prst="rect">
            <a:avLst/>
          </a:prstGeom>
          <a:noFill/>
          <a:ln>
            <a:noFill/>
          </a:ln>
        </p:spPr>
      </p:pic>
      <p:sp>
        <p:nvSpPr>
          <p:cNvPr id="3" name="Shape 506"/>
          <p:cNvSpPr txBox="1"/>
          <p:nvPr/>
        </p:nvSpPr>
        <p:spPr>
          <a:xfrm>
            <a:off x="179512" y="4162005"/>
            <a:ext cx="4722816" cy="665735"/>
          </a:xfrm>
          <a:prstGeom prst="rect">
            <a:avLst/>
          </a:prstGeom>
          <a:noFill/>
          <a:ln>
            <a:noFill/>
          </a:ln>
        </p:spPr>
        <p:txBody>
          <a:bodyPr lIns="91425" tIns="91425" rIns="91425" bIns="91425" anchor="t" anchorCtr="0">
            <a:noAutofit/>
          </a:bodyPr>
          <a:lstStyle/>
          <a:p>
            <a:pPr lvl="0">
              <a:spcBef>
                <a:spcPts val="0"/>
              </a:spcBef>
              <a:buNone/>
            </a:pPr>
            <a:r>
              <a:rPr lang="ru-RU" sz="1200" dirty="0" smtClean="0">
                <a:solidFill>
                  <a:schemeClr val="dk1"/>
                </a:solidFill>
              </a:rPr>
              <a:t>Олег Кулик. </a:t>
            </a:r>
            <a:r>
              <a:rPr lang="en" sz="1200" dirty="0" smtClean="0">
                <a:solidFill>
                  <a:schemeClr val="dk1"/>
                </a:solidFill>
              </a:rPr>
              <a:t>Актриса</a:t>
            </a:r>
            <a:r>
              <a:rPr lang="en" sz="1200" dirty="0">
                <a:solidFill>
                  <a:schemeClr val="dk1"/>
                </a:solidFill>
              </a:rPr>
              <a:t>. 2003 </a:t>
            </a:r>
          </a:p>
          <a:p>
            <a:pPr lvl="0">
              <a:spcBef>
                <a:spcPts val="0"/>
              </a:spcBef>
              <a:buClr>
                <a:schemeClr val="dk1"/>
              </a:buClr>
              <a:buFont typeface="Arial"/>
              <a:buNone/>
            </a:pPr>
            <a:r>
              <a:rPr lang="en" sz="1200" dirty="0">
                <a:solidFill>
                  <a:schemeClr val="dk1"/>
                </a:solidFill>
              </a:rPr>
              <a:t>Воск, «таксидермические» швы, платье, </a:t>
            </a:r>
            <a:r>
              <a:rPr lang="en" sz="1200" dirty="0" smtClean="0">
                <a:solidFill>
                  <a:schemeClr val="dk1"/>
                </a:solidFill>
              </a:rPr>
              <a:t>туфли</a:t>
            </a:r>
            <a:r>
              <a:rPr lang="ru-RU" sz="1200" dirty="0" smtClean="0">
                <a:solidFill>
                  <a:schemeClr val="dk1"/>
                </a:solidFill>
              </a:rPr>
              <a:t>,</a:t>
            </a:r>
            <a:r>
              <a:rPr lang="en" sz="1200" dirty="0" smtClean="0">
                <a:solidFill>
                  <a:schemeClr val="dk1"/>
                </a:solidFill>
              </a:rPr>
              <a:t> </a:t>
            </a:r>
            <a:r>
              <a:rPr lang="en" sz="1200" dirty="0">
                <a:solidFill>
                  <a:schemeClr val="dk1"/>
                </a:solidFill>
              </a:rPr>
              <a:t>стеклянный бокс. </a:t>
            </a:r>
            <a:r>
              <a:rPr lang="en" sz="1200" dirty="0" smtClean="0">
                <a:solidFill>
                  <a:schemeClr val="dk1"/>
                </a:solidFill>
              </a:rPr>
              <a:t>250</a:t>
            </a:r>
            <a:r>
              <a:rPr lang="ru-RU" sz="1200" dirty="0" smtClean="0">
                <a:solidFill>
                  <a:schemeClr val="dk1"/>
                </a:solidFill>
              </a:rPr>
              <a:t> </a:t>
            </a:r>
            <a:r>
              <a:rPr lang="en" sz="1200" dirty="0" smtClean="0">
                <a:solidFill>
                  <a:schemeClr val="dk1"/>
                </a:solidFill>
              </a:rPr>
              <a:t>х</a:t>
            </a:r>
            <a:r>
              <a:rPr lang="ru-RU" sz="1200" dirty="0" smtClean="0">
                <a:solidFill>
                  <a:schemeClr val="dk1"/>
                </a:solidFill>
              </a:rPr>
              <a:t> </a:t>
            </a:r>
            <a:r>
              <a:rPr lang="en" sz="1200" dirty="0" smtClean="0">
                <a:solidFill>
                  <a:schemeClr val="dk1"/>
                </a:solidFill>
              </a:rPr>
              <a:t>200</a:t>
            </a:r>
            <a:r>
              <a:rPr lang="ru-RU" sz="1200" dirty="0" smtClean="0">
                <a:solidFill>
                  <a:schemeClr val="dk1"/>
                </a:solidFill>
              </a:rPr>
              <a:t> </a:t>
            </a:r>
            <a:r>
              <a:rPr lang="en" sz="1200" dirty="0" smtClean="0">
                <a:solidFill>
                  <a:schemeClr val="dk1"/>
                </a:solidFill>
              </a:rPr>
              <a:t>х</a:t>
            </a:r>
            <a:r>
              <a:rPr lang="ru-RU" sz="1200" dirty="0" smtClean="0">
                <a:solidFill>
                  <a:schemeClr val="dk1"/>
                </a:solidFill>
              </a:rPr>
              <a:t> </a:t>
            </a:r>
            <a:r>
              <a:rPr lang="en" sz="1200" dirty="0" smtClean="0">
                <a:solidFill>
                  <a:schemeClr val="dk1"/>
                </a:solidFill>
              </a:rPr>
              <a:t>200</a:t>
            </a:r>
            <a:r>
              <a:rPr lang="ru-RU" sz="1200" dirty="0" smtClean="0">
                <a:solidFill>
                  <a:schemeClr val="dk1"/>
                </a:solidFill>
              </a:rPr>
              <a:t> см</a:t>
            </a:r>
            <a:r>
              <a:rPr lang="en" sz="1200" dirty="0" smtClean="0">
                <a:solidFill>
                  <a:schemeClr val="dk1"/>
                </a:solidFill>
              </a:rPr>
              <a:t> </a:t>
            </a:r>
            <a:endParaRPr lang="en" sz="1200" dirty="0">
              <a:solidFill>
                <a:schemeClr val="dk1"/>
              </a:solidFill>
            </a:endParaRPr>
          </a:p>
          <a:p>
            <a:pPr lvl="0">
              <a:spcBef>
                <a:spcPts val="0"/>
              </a:spcBef>
              <a:buClr>
                <a:schemeClr val="dk1"/>
              </a:buClr>
              <a:buFont typeface="Arial"/>
              <a:buNone/>
            </a:pPr>
            <a:r>
              <a:rPr lang="en" dirty="0">
                <a:solidFill>
                  <a:schemeClr val="dk1"/>
                </a:solidFill>
              </a:rPr>
              <a:t> </a:t>
            </a:r>
          </a:p>
          <a:p>
            <a:pPr lvl="0">
              <a:spcBef>
                <a:spcPts val="0"/>
              </a:spcBef>
              <a:buNone/>
            </a:pPr>
            <a:endParaRPr dirty="0"/>
          </a:p>
        </p:txBody>
      </p:sp>
    </p:spTree>
    <p:extLst>
      <p:ext uri="{BB962C8B-B14F-4D97-AF65-F5344CB8AC3E}">
        <p14:creationId xmlns:p14="http://schemas.microsoft.com/office/powerpoint/2010/main" val="40985529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p:nvPr/>
        </p:nvSpPr>
        <p:spPr>
          <a:xfrm>
            <a:off x="3554513" y="4515966"/>
            <a:ext cx="5530737" cy="491484"/>
          </a:xfrm>
          <a:prstGeom prst="rect">
            <a:avLst/>
          </a:prstGeom>
          <a:noFill/>
          <a:ln>
            <a:noFill/>
          </a:ln>
        </p:spPr>
        <p:txBody>
          <a:bodyPr lIns="91425" tIns="91425" rIns="91425" bIns="91425" anchor="ctr" anchorCtr="0">
            <a:noAutofit/>
          </a:bodyPr>
          <a:lstStyle/>
          <a:p>
            <a:r>
              <a:rPr lang="ru-RU" sz="1200" dirty="0" smtClean="0"/>
              <a:t>Олег </a:t>
            </a:r>
            <a:r>
              <a:rPr lang="en" sz="1200" dirty="0" smtClean="0"/>
              <a:t>Кулик </a:t>
            </a:r>
            <a:r>
              <a:rPr lang="en" sz="1200" dirty="0"/>
              <a:t>заканчивает скульптуру </a:t>
            </a:r>
            <a:r>
              <a:rPr lang="ru-RU" sz="1200" dirty="0" smtClean="0"/>
              <a:t>Петра </a:t>
            </a:r>
            <a:r>
              <a:rPr lang="en" sz="1200" dirty="0" smtClean="0"/>
              <a:t>Павленского</a:t>
            </a:r>
            <a:endParaRPr lang="en" sz="1200" dirty="0"/>
          </a:p>
          <a:p>
            <a:pPr lvl="0" rtl="0">
              <a:spcBef>
                <a:spcPts val="0"/>
              </a:spcBef>
              <a:buNone/>
            </a:pPr>
            <a:r>
              <a:rPr lang="ru-RU" sz="1200" dirty="0" smtClean="0"/>
              <a:t>Ф</a:t>
            </a:r>
            <a:r>
              <a:rPr lang="en" sz="1200" dirty="0" smtClean="0"/>
              <a:t>ото</a:t>
            </a:r>
            <a:r>
              <a:rPr lang="en" sz="1200" dirty="0"/>
              <a:t>: Ксения </a:t>
            </a:r>
            <a:r>
              <a:rPr lang="en" sz="1200" dirty="0" smtClean="0"/>
              <a:t>Коробейникова </a:t>
            </a:r>
            <a:endParaRPr lang="en" sz="1200" dirty="0"/>
          </a:p>
        </p:txBody>
      </p:sp>
      <p:pic>
        <p:nvPicPr>
          <p:cNvPr id="512" name="Shape 512"/>
          <p:cNvPicPr preferRelativeResize="0"/>
          <p:nvPr/>
        </p:nvPicPr>
        <p:blipFill>
          <a:blip r:embed="rId3">
            <a:alphaModFix/>
          </a:blip>
          <a:stretch>
            <a:fillRect/>
          </a:stretch>
        </p:blipFill>
        <p:spPr>
          <a:xfrm>
            <a:off x="3554513" y="37501"/>
            <a:ext cx="5555199" cy="4163475"/>
          </a:xfrm>
          <a:prstGeom prst="rect">
            <a:avLst/>
          </a:prstGeom>
          <a:noFill/>
          <a:ln>
            <a:noFill/>
          </a:ln>
        </p:spPr>
      </p:pic>
      <p:sp>
        <p:nvSpPr>
          <p:cNvPr id="513" name="Shape 513"/>
          <p:cNvSpPr txBox="1"/>
          <p:nvPr/>
        </p:nvSpPr>
        <p:spPr>
          <a:xfrm>
            <a:off x="39125" y="37501"/>
            <a:ext cx="3515388" cy="2822281"/>
          </a:xfrm>
          <a:prstGeom prst="rect">
            <a:avLst/>
          </a:prstGeom>
          <a:noFill/>
          <a:ln>
            <a:noFill/>
          </a:ln>
        </p:spPr>
        <p:txBody>
          <a:bodyPr lIns="91425" tIns="91425" rIns="91425" bIns="91425" anchor="ctr" anchorCtr="0">
            <a:noAutofit/>
          </a:bodyPr>
          <a:lstStyle/>
          <a:p>
            <a:pPr lvl="0" rtl="0">
              <a:spcBef>
                <a:spcPts val="0"/>
              </a:spcBef>
              <a:buNone/>
            </a:pPr>
            <a:r>
              <a:rPr lang="en" dirty="0"/>
              <a:t>А как, вы думаете, получились такие кадры? То есть вы до сих пор не понимаете, что эти кадры – самое главное, что было? Пришел хулиган, а какой-то чувак так классно снял двери, канистру, свет и все. Это серьезнейшая работа. Человек пять лет учился в академии Репина монументальной живописи, и вот его монументальная картина.</a:t>
            </a:r>
          </a:p>
          <a:p>
            <a:pPr lvl="0" rtl="0">
              <a:spcBef>
                <a:spcPts val="0"/>
              </a:spcBef>
              <a:buNone/>
            </a:pPr>
            <a:endParaRPr dirty="0"/>
          </a:p>
          <a:p>
            <a:pPr lvl="0" rtl="0">
              <a:spcBef>
                <a:spcPts val="0"/>
              </a:spcBef>
              <a:buNone/>
            </a:pPr>
            <a:r>
              <a:rPr lang="en" dirty="0"/>
              <a:t>Олег Кулик о Петре Павленском</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p:nvPr/>
        </p:nvSpPr>
        <p:spPr>
          <a:xfrm>
            <a:off x="0" y="0"/>
            <a:ext cx="3956950" cy="5095200"/>
          </a:xfrm>
          <a:prstGeom prst="rect">
            <a:avLst/>
          </a:prstGeom>
          <a:noFill/>
          <a:ln>
            <a:noFill/>
          </a:ln>
        </p:spPr>
        <p:txBody>
          <a:bodyPr lIns="91425" tIns="91425" rIns="91425" bIns="91425" anchor="ctr" anchorCtr="0">
            <a:noAutofit/>
          </a:bodyPr>
          <a:lstStyle/>
          <a:p>
            <a:pPr lvl="0" rtl="0">
              <a:spcBef>
                <a:spcPts val="0"/>
              </a:spcBef>
              <a:buNone/>
            </a:pPr>
            <a:r>
              <a:rPr lang="en" dirty="0"/>
              <a:t>Новый смысл/смыслы опустошенный знак обретает от соседства с любым другим знаком.</a:t>
            </a:r>
          </a:p>
          <a:p>
            <a:pPr lvl="0" rtl="0">
              <a:spcBef>
                <a:spcPts val="0"/>
              </a:spcBef>
              <a:buNone/>
            </a:pPr>
            <a:r>
              <a:rPr lang="en" dirty="0"/>
              <a:t>Принцип дополнительности объектов по отношению друг к другу в </a:t>
            </a:r>
            <a:r>
              <a:rPr lang="ru-RU" dirty="0" smtClean="0"/>
              <a:t>«</a:t>
            </a:r>
            <a:r>
              <a:rPr lang="en" dirty="0" smtClean="0"/>
              <a:t>Гамбургском проекте</a:t>
            </a:r>
            <a:r>
              <a:rPr lang="ru-RU" dirty="0" smtClean="0"/>
              <a:t>»</a:t>
            </a:r>
            <a:r>
              <a:rPr lang="en" dirty="0" smtClean="0"/>
              <a:t> </a:t>
            </a:r>
            <a:r>
              <a:rPr lang="en" dirty="0"/>
              <a:t>зафиксировал эзотеричные процедуры в </a:t>
            </a:r>
            <a:r>
              <a:rPr lang="ru-RU" dirty="0" smtClean="0"/>
              <a:t>«</a:t>
            </a:r>
            <a:r>
              <a:rPr lang="en" dirty="0" smtClean="0"/>
              <a:t>ризомном</a:t>
            </a:r>
            <a:r>
              <a:rPr lang="ru-RU" dirty="0" smtClean="0"/>
              <a:t>»</a:t>
            </a:r>
            <a:r>
              <a:rPr lang="en" dirty="0" smtClean="0"/>
              <a:t> </a:t>
            </a:r>
            <a:r>
              <a:rPr lang="en" dirty="0"/>
              <a:t>наращивании и взаимодействии новых смыслов. Проект оказался недооценен в Москве, возможно, на фоне шоу-проектов Кулика.</a:t>
            </a:r>
          </a:p>
          <a:p>
            <a:pPr lvl="0" rtl="0">
              <a:spcBef>
                <a:spcPts val="0"/>
              </a:spcBef>
              <a:buNone/>
            </a:pPr>
            <a:r>
              <a:rPr lang="en" dirty="0"/>
              <a:t>Кураторские проекты Кулика начала девяностых, </a:t>
            </a:r>
            <a:r>
              <a:rPr lang="ru-RU" dirty="0" smtClean="0"/>
              <a:t>«</a:t>
            </a:r>
            <a:r>
              <a:rPr lang="en" dirty="0" smtClean="0"/>
              <a:t>нуворишские</a:t>
            </a:r>
            <a:r>
              <a:rPr lang="ru-RU" dirty="0" smtClean="0"/>
              <a:t>»</a:t>
            </a:r>
            <a:r>
              <a:rPr lang="en" dirty="0" smtClean="0"/>
              <a:t> </a:t>
            </a:r>
            <a:r>
              <a:rPr lang="en" dirty="0"/>
              <a:t>и </a:t>
            </a:r>
            <a:r>
              <a:rPr lang="ru-RU" dirty="0" smtClean="0"/>
              <a:t>«</a:t>
            </a:r>
            <a:r>
              <a:rPr lang="en" dirty="0" smtClean="0"/>
              <a:t>моветонные</a:t>
            </a:r>
            <a:r>
              <a:rPr lang="ru-RU" dirty="0" smtClean="0"/>
              <a:t>»</a:t>
            </a:r>
            <a:r>
              <a:rPr lang="en" dirty="0" smtClean="0"/>
              <a:t> </a:t>
            </a:r>
            <a:r>
              <a:rPr lang="en" dirty="0"/>
              <a:t>с точки зрения независимой московской критики, продемонстрировали на самом деле зреющее повсеместно бестрепетное отношение к границам двух и более </a:t>
            </a:r>
            <a:r>
              <a:rPr lang="ru-RU" dirty="0" smtClean="0"/>
              <a:t>«</a:t>
            </a:r>
            <a:r>
              <a:rPr lang="en" dirty="0" smtClean="0"/>
              <a:t>независимых</a:t>
            </a:r>
            <a:r>
              <a:rPr lang="ru-RU" dirty="0" smtClean="0"/>
              <a:t>»</a:t>
            </a:r>
            <a:r>
              <a:rPr lang="en" dirty="0" smtClean="0"/>
              <a:t> </a:t>
            </a:r>
            <a:r>
              <a:rPr lang="en" dirty="0"/>
              <a:t>смыслов. Просто в </a:t>
            </a:r>
            <a:r>
              <a:rPr lang="ru-RU" dirty="0" smtClean="0"/>
              <a:t>«</a:t>
            </a:r>
            <a:r>
              <a:rPr lang="en" dirty="0" smtClean="0"/>
              <a:t>Риджине</a:t>
            </a:r>
            <a:r>
              <a:rPr lang="ru-RU" dirty="0" smtClean="0"/>
              <a:t>»</a:t>
            </a:r>
            <a:r>
              <a:rPr lang="en" dirty="0" smtClean="0"/>
              <a:t> </a:t>
            </a:r>
            <a:r>
              <a:rPr lang="en" dirty="0"/>
              <a:t>эта бестрепетность дала более экзотичные плоды, чем в лондонском Building One или в московском ЦСИ времен </a:t>
            </a:r>
            <a:r>
              <a:rPr lang="ru-RU" dirty="0" smtClean="0"/>
              <a:t>«</a:t>
            </a:r>
            <a:r>
              <a:rPr lang="en" dirty="0" smtClean="0"/>
              <a:t>Гамбургского проекта</a:t>
            </a:r>
            <a:r>
              <a:rPr lang="ru-RU" dirty="0" smtClean="0"/>
              <a:t>»</a:t>
            </a:r>
            <a:r>
              <a:rPr lang="en" dirty="0" smtClean="0"/>
              <a:t>.</a:t>
            </a:r>
            <a:endParaRPr lang="en" dirty="0"/>
          </a:p>
          <a:p>
            <a:pPr lvl="0">
              <a:spcBef>
                <a:spcPts val="0"/>
              </a:spcBef>
              <a:buNone/>
            </a:pPr>
            <a:endParaRPr dirty="0"/>
          </a:p>
          <a:p>
            <a:pPr lvl="0" rtl="0">
              <a:spcBef>
                <a:spcPts val="0"/>
              </a:spcBef>
              <a:buNone/>
            </a:pPr>
            <a:r>
              <a:rPr lang="en" dirty="0"/>
              <a:t>Людмила Бредихина</a:t>
            </a:r>
          </a:p>
        </p:txBody>
      </p:sp>
      <p:pic>
        <p:nvPicPr>
          <p:cNvPr id="94" name="Shape 94"/>
          <p:cNvPicPr preferRelativeResize="0"/>
          <p:nvPr/>
        </p:nvPicPr>
        <p:blipFill>
          <a:blip r:embed="rId3">
            <a:alphaModFix/>
          </a:blip>
          <a:stretch>
            <a:fillRect/>
          </a:stretch>
        </p:blipFill>
        <p:spPr>
          <a:xfrm>
            <a:off x="3956950" y="202273"/>
            <a:ext cx="5041372" cy="4064875"/>
          </a:xfrm>
          <a:prstGeom prst="rect">
            <a:avLst/>
          </a:prstGeom>
          <a:noFill/>
          <a:ln>
            <a:noFill/>
          </a:ln>
        </p:spPr>
      </p:pic>
      <p:sp>
        <p:nvSpPr>
          <p:cNvPr id="95" name="Shape 95"/>
          <p:cNvSpPr txBox="1"/>
          <p:nvPr/>
        </p:nvSpPr>
        <p:spPr>
          <a:xfrm>
            <a:off x="3956950" y="4267150"/>
            <a:ext cx="5041372" cy="752872"/>
          </a:xfrm>
          <a:prstGeom prst="rect">
            <a:avLst/>
          </a:prstGeom>
          <a:noFill/>
          <a:ln>
            <a:noFill/>
          </a:ln>
        </p:spPr>
        <p:txBody>
          <a:bodyPr lIns="91425" tIns="91425" rIns="91425" bIns="91425" anchor="t" anchorCtr="0">
            <a:noAutofit/>
          </a:bodyPr>
          <a:lstStyle/>
          <a:p>
            <a:pPr lvl="0">
              <a:spcBef>
                <a:spcPts val="0"/>
              </a:spcBef>
              <a:buNone/>
            </a:pPr>
            <a:r>
              <a:rPr lang="en" sz="1200" dirty="0" smtClean="0">
                <a:solidFill>
                  <a:schemeClr val="dk1"/>
                </a:solidFill>
              </a:rPr>
              <a:t>Окрестности </a:t>
            </a:r>
            <a:r>
              <a:rPr lang="en" sz="1200" dirty="0">
                <a:solidFill>
                  <a:schemeClr val="dk1"/>
                </a:solidFill>
              </a:rPr>
              <a:t>галереи «Риджина-Арт». </a:t>
            </a:r>
            <a:r>
              <a:rPr lang="ru-RU" sz="1200" dirty="0" smtClean="0">
                <a:solidFill>
                  <a:schemeClr val="dk1"/>
                </a:solidFill>
              </a:rPr>
              <a:t>1991. </a:t>
            </a:r>
            <a:r>
              <a:rPr lang="en" sz="1200" dirty="0" smtClean="0">
                <a:solidFill>
                  <a:schemeClr val="dk1"/>
                </a:solidFill>
              </a:rPr>
              <a:t>Выставка </a:t>
            </a:r>
            <a:r>
              <a:rPr lang="en" sz="1200" dirty="0">
                <a:solidFill>
                  <a:schemeClr val="dk1"/>
                </a:solidFill>
              </a:rPr>
              <a:t>Андрея </a:t>
            </a:r>
          </a:p>
          <a:p>
            <a:pPr lvl="0">
              <a:spcBef>
                <a:spcPts val="0"/>
              </a:spcBef>
              <a:buNone/>
            </a:pPr>
            <a:r>
              <a:rPr lang="en" sz="1200" dirty="0" smtClean="0">
                <a:solidFill>
                  <a:schemeClr val="dk1"/>
                </a:solidFill>
              </a:rPr>
              <a:t>Монастырского</a:t>
            </a:r>
            <a:r>
              <a:rPr lang="en" sz="1200" dirty="0">
                <a:solidFill>
                  <a:schemeClr val="dk1"/>
                </a:solidFill>
              </a:rPr>
              <a:t>. </a:t>
            </a:r>
            <a:r>
              <a:rPr lang="en" sz="1200" dirty="0" smtClean="0">
                <a:solidFill>
                  <a:schemeClr val="dk1"/>
                </a:solidFill>
              </a:rPr>
              <a:t>Галерея </a:t>
            </a:r>
            <a:r>
              <a:rPr lang="en" sz="1200" dirty="0">
                <a:solidFill>
                  <a:schemeClr val="dk1"/>
                </a:solidFill>
              </a:rPr>
              <a:t>«Риджина», </a:t>
            </a:r>
            <a:r>
              <a:rPr lang="en" sz="1200" dirty="0" smtClean="0">
                <a:solidFill>
                  <a:schemeClr val="dk1"/>
                </a:solidFill>
              </a:rPr>
              <a:t>Москва</a:t>
            </a:r>
            <a:endParaRPr lang="en" sz="1200" dirty="0">
              <a:solidFill>
                <a:schemeClr val="dk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Shape 518"/>
          <p:cNvPicPr preferRelativeResize="0"/>
          <p:nvPr/>
        </p:nvPicPr>
        <p:blipFill>
          <a:blip r:embed="rId3">
            <a:alphaModFix/>
          </a:blip>
          <a:stretch>
            <a:fillRect/>
          </a:stretch>
        </p:blipFill>
        <p:spPr>
          <a:xfrm>
            <a:off x="2943925" y="0"/>
            <a:ext cx="6108599" cy="4743149"/>
          </a:xfrm>
          <a:prstGeom prst="rect">
            <a:avLst/>
          </a:prstGeom>
          <a:noFill/>
          <a:ln>
            <a:noFill/>
          </a:ln>
        </p:spPr>
      </p:pic>
      <p:sp>
        <p:nvSpPr>
          <p:cNvPr id="519" name="Shape 519"/>
          <p:cNvSpPr txBox="1"/>
          <p:nvPr/>
        </p:nvSpPr>
        <p:spPr>
          <a:xfrm>
            <a:off x="56001" y="3435882"/>
            <a:ext cx="2894700" cy="1307267"/>
          </a:xfrm>
          <a:prstGeom prst="rect">
            <a:avLst/>
          </a:prstGeom>
          <a:noFill/>
          <a:ln>
            <a:noFill/>
          </a:ln>
        </p:spPr>
        <p:txBody>
          <a:bodyPr lIns="91425" tIns="91425" rIns="91425" bIns="91425" anchor="ctr" anchorCtr="0">
            <a:noAutofit/>
          </a:bodyPr>
          <a:lstStyle/>
          <a:p>
            <a:pPr lvl="0">
              <a:spcBef>
                <a:spcPts val="0"/>
              </a:spcBef>
              <a:buNone/>
            </a:pPr>
            <a:r>
              <a:rPr lang="en" sz="1200" dirty="0"/>
              <a:t>Yinka Shonibare. Willy Loman: The Rise and Fall (Avaricious and Prodigal). </a:t>
            </a:r>
            <a:r>
              <a:rPr lang="en" sz="1200" dirty="0" smtClean="0"/>
              <a:t>2009)</a:t>
            </a:r>
            <a:endParaRPr lang="en" sz="1200" dirty="0"/>
          </a:p>
          <a:p>
            <a:pPr lvl="0">
              <a:spcBef>
                <a:spcPts val="0"/>
              </a:spcBef>
              <a:buNone/>
            </a:pPr>
            <a:endParaRPr sz="1200" dirty="0"/>
          </a:p>
          <a:p>
            <a:pPr lvl="0" rtl="0">
              <a:spcBef>
                <a:spcPts val="0"/>
              </a:spcBef>
              <a:buNone/>
            </a:pPr>
            <a:r>
              <a:rPr lang="en" sz="1200" dirty="0"/>
              <a:t>Йинка Шонибаре. Современный английский художник нигерийского происхождения. Родился в 1962 году.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p:nvPr/>
        </p:nvSpPr>
        <p:spPr>
          <a:xfrm>
            <a:off x="3689651" y="4741750"/>
            <a:ext cx="5427624" cy="382200"/>
          </a:xfrm>
          <a:prstGeom prst="rect">
            <a:avLst/>
          </a:prstGeom>
          <a:noFill/>
          <a:ln>
            <a:noFill/>
          </a:ln>
        </p:spPr>
        <p:txBody>
          <a:bodyPr lIns="91425" tIns="91425" rIns="91425" bIns="91425" anchor="ctr" anchorCtr="0">
            <a:noAutofit/>
          </a:bodyPr>
          <a:lstStyle/>
          <a:p>
            <a:pPr lvl="0" rtl="0">
              <a:spcBef>
                <a:spcPts val="0"/>
              </a:spcBef>
              <a:buNone/>
            </a:pPr>
            <a:r>
              <a:rPr lang="en" sz="1200" dirty="0"/>
              <a:t>Мессия / Гендель (в оркестровке Моцарта). Постановка, сценография и костюмы. Театр Шатле, Париж. 2011</a:t>
            </a:r>
          </a:p>
          <a:p>
            <a:pPr lvl="0" rtl="0">
              <a:spcBef>
                <a:spcPts val="0"/>
              </a:spcBef>
              <a:buNone/>
            </a:pPr>
            <a:endParaRPr sz="1200" dirty="0">
              <a:solidFill>
                <a:schemeClr val="dk1"/>
              </a:solidFill>
              <a:latin typeface="Times New Roman"/>
              <a:ea typeface="Times New Roman"/>
              <a:cs typeface="Times New Roman"/>
              <a:sym typeface="Times New Roman"/>
            </a:endParaRPr>
          </a:p>
        </p:txBody>
      </p:sp>
      <p:pic>
        <p:nvPicPr>
          <p:cNvPr id="525" name="Shape 525" descr="messie109.jpg"/>
          <p:cNvPicPr preferRelativeResize="0"/>
          <p:nvPr/>
        </p:nvPicPr>
        <p:blipFill>
          <a:blip r:embed="rId3">
            <a:alphaModFix/>
          </a:blip>
          <a:stretch>
            <a:fillRect/>
          </a:stretch>
        </p:blipFill>
        <p:spPr>
          <a:xfrm>
            <a:off x="3689651" y="51470"/>
            <a:ext cx="5427624" cy="3471775"/>
          </a:xfrm>
          <a:prstGeom prst="rect">
            <a:avLst/>
          </a:prstGeom>
          <a:noFill/>
          <a:ln>
            <a:noFill/>
          </a:ln>
        </p:spPr>
      </p:pic>
      <p:sp>
        <p:nvSpPr>
          <p:cNvPr id="526" name="Shape 526"/>
          <p:cNvSpPr txBox="1"/>
          <p:nvPr/>
        </p:nvSpPr>
        <p:spPr>
          <a:xfrm>
            <a:off x="68449" y="51470"/>
            <a:ext cx="3621201" cy="2736304"/>
          </a:xfrm>
          <a:prstGeom prst="rect">
            <a:avLst/>
          </a:prstGeom>
          <a:noFill/>
          <a:ln>
            <a:noFill/>
          </a:ln>
        </p:spPr>
        <p:txBody>
          <a:bodyPr lIns="91425" tIns="91425" rIns="91425" bIns="91425" anchor="ctr" anchorCtr="0">
            <a:noAutofit/>
          </a:bodyPr>
          <a:lstStyle/>
          <a:p>
            <a:pPr lvl="0" rtl="0">
              <a:spcBef>
                <a:spcPts val="0"/>
              </a:spcBef>
              <a:buNone/>
            </a:pPr>
            <a:r>
              <a:rPr lang="en" dirty="0"/>
              <a:t>Если в «Вечерне» мы были движимы мессианскими иллюзиями (мол, воскрешаем древнюю литургию и возвращаем ее миру), то над «Мессией» мы работали с гораздо более скромными амбициями. Вот тут мы уже делали нечто куда более напоминающее стандартную театральную постановку – хотя бы даже потому, что действие у нас происходило только на сцене, а зрительный зал мы не задействовали, как в «Вечерне».</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p:nvPr/>
        </p:nvSpPr>
        <p:spPr>
          <a:xfrm>
            <a:off x="0" y="51470"/>
            <a:ext cx="5940152" cy="2088232"/>
          </a:xfrm>
          <a:prstGeom prst="rect">
            <a:avLst/>
          </a:prstGeom>
          <a:noFill/>
          <a:ln>
            <a:noFill/>
          </a:ln>
        </p:spPr>
        <p:txBody>
          <a:bodyPr lIns="91425" tIns="91425" rIns="91425" bIns="91425" anchor="ctr" anchorCtr="0">
            <a:noAutofit/>
          </a:bodyPr>
          <a:lstStyle/>
          <a:p>
            <a:pPr lvl="0" rtl="0">
              <a:spcBef>
                <a:spcPts val="0"/>
              </a:spcBef>
              <a:buNone/>
            </a:pPr>
            <a:r>
              <a:rPr lang="en" dirty="0" smtClean="0"/>
              <a:t>Я </a:t>
            </a:r>
            <a:r>
              <a:rPr lang="en" dirty="0"/>
              <a:t>предложил Гергиеву очень ясную идею спектакля: религия – это насилие. И церковь, и религия нужны для того, чтобы насилие осуществлялось законно, чтобы оно не распространялось на все общество. Священное отнюдь не означает чего-то хорошего и возвышенного – это ложь для дураков. </a:t>
            </a:r>
          </a:p>
          <a:p>
            <a:pPr lvl="0" rtl="0">
              <a:spcBef>
                <a:spcPts val="0"/>
              </a:spcBef>
              <a:buNone/>
            </a:pPr>
            <a:r>
              <a:rPr lang="en" dirty="0"/>
              <a:t>Великая тайна заключается в том, что священное работает с самым ужасным, с самым страшным. В центре всякой религии – насилие, жертвоприношение, убийство.</a:t>
            </a:r>
          </a:p>
        </p:txBody>
      </p:sp>
      <p:pic>
        <p:nvPicPr>
          <p:cNvPr id="532" name="Shape 532"/>
          <p:cNvPicPr preferRelativeResize="0"/>
          <p:nvPr/>
        </p:nvPicPr>
        <p:blipFill>
          <a:blip r:embed="rId3">
            <a:alphaModFix/>
          </a:blip>
          <a:stretch>
            <a:fillRect/>
          </a:stretch>
        </p:blipFill>
        <p:spPr>
          <a:xfrm>
            <a:off x="5998458" y="0"/>
            <a:ext cx="3083291" cy="5143500"/>
          </a:xfrm>
          <a:prstGeom prst="rect">
            <a:avLst/>
          </a:prstGeom>
          <a:noFill/>
          <a:ln>
            <a:noFill/>
          </a:ln>
        </p:spPr>
      </p:pic>
      <p:sp>
        <p:nvSpPr>
          <p:cNvPr id="5" name="Shape 524"/>
          <p:cNvSpPr txBox="1"/>
          <p:nvPr/>
        </p:nvSpPr>
        <p:spPr>
          <a:xfrm>
            <a:off x="512528" y="4731990"/>
            <a:ext cx="5427624" cy="382200"/>
          </a:xfrm>
          <a:prstGeom prst="rect">
            <a:avLst/>
          </a:prstGeom>
          <a:noFill/>
          <a:ln>
            <a:noFill/>
          </a:ln>
        </p:spPr>
        <p:txBody>
          <a:bodyPr lIns="91425" tIns="91425" rIns="91425" bIns="91425" anchor="ctr" anchorCtr="0">
            <a:noAutofit/>
          </a:bodyPr>
          <a:lstStyle/>
          <a:p>
            <a:pPr lvl="0" rtl="0">
              <a:spcBef>
                <a:spcPts val="0"/>
              </a:spcBef>
              <a:buNone/>
            </a:pPr>
            <a:r>
              <a:rPr lang="en" sz="1200" dirty="0"/>
              <a:t>Мессия / Гендель (в оркестровке Моцарта). Постановка, сценография и костюмы. Театр Шатле, Париж. 2011</a:t>
            </a:r>
          </a:p>
          <a:p>
            <a:pPr lvl="0" rtl="0">
              <a:spcBef>
                <a:spcPts val="0"/>
              </a:spcBef>
              <a:buNone/>
            </a:pPr>
            <a:endParaRPr sz="12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p:nvPr/>
        </p:nvSpPr>
        <p:spPr>
          <a:xfrm>
            <a:off x="0" y="51470"/>
            <a:ext cx="3923928" cy="1440160"/>
          </a:xfrm>
          <a:prstGeom prst="rect">
            <a:avLst/>
          </a:prstGeom>
          <a:noFill/>
          <a:ln>
            <a:noFill/>
          </a:ln>
        </p:spPr>
        <p:txBody>
          <a:bodyPr lIns="91425" tIns="91425" rIns="91425" bIns="91425" anchor="ctr" anchorCtr="0">
            <a:noAutofit/>
          </a:bodyPr>
          <a:lstStyle/>
          <a:p>
            <a:pPr lvl="0" rtl="0">
              <a:spcBef>
                <a:spcPts val="0"/>
              </a:spcBef>
              <a:buNone/>
            </a:pPr>
            <a:r>
              <a:rPr lang="en" dirty="0"/>
              <a:t>Мне вообще хочется рассказать этот сюжет максимально правдиво, максимально жестко. Чтобы «Мессия» выглядел историей конкретного бомжары с Курского вокзала. Христос ведь пришел из Галилеи, а это тогда была жопа всего иудейского мира. </a:t>
            </a:r>
          </a:p>
        </p:txBody>
      </p:sp>
      <p:sp>
        <p:nvSpPr>
          <p:cNvPr id="539" name="Shape 539"/>
          <p:cNvSpPr txBox="1"/>
          <p:nvPr/>
        </p:nvSpPr>
        <p:spPr>
          <a:xfrm>
            <a:off x="4007870" y="4359550"/>
            <a:ext cx="5028625" cy="764400"/>
          </a:xfrm>
          <a:prstGeom prst="rect">
            <a:avLst/>
          </a:prstGeom>
          <a:noFill/>
          <a:ln>
            <a:noFill/>
          </a:ln>
        </p:spPr>
        <p:txBody>
          <a:bodyPr lIns="91425" tIns="91425" rIns="91425" bIns="91425" anchor="ctr" anchorCtr="0">
            <a:noAutofit/>
          </a:bodyPr>
          <a:lstStyle/>
          <a:p>
            <a:pPr lvl="0" rtl="0">
              <a:spcBef>
                <a:spcPts val="0"/>
              </a:spcBef>
              <a:buNone/>
            </a:pPr>
            <a:r>
              <a:rPr lang="en" sz="1200" dirty="0"/>
              <a:t>Мессия / Гендель. Эскиз к неосуществленной постановке в Мариинском театре, Санкт-Петербург. 2011</a:t>
            </a:r>
          </a:p>
          <a:p>
            <a:pPr lvl="0" rtl="0">
              <a:spcBef>
                <a:spcPts val="0"/>
              </a:spcBef>
              <a:buNone/>
            </a:pPr>
            <a:endParaRPr sz="1200" dirty="0">
              <a:solidFill>
                <a:schemeClr val="dk1"/>
              </a:solidFill>
              <a:latin typeface="Times New Roman"/>
              <a:ea typeface="Times New Roman"/>
              <a:cs typeface="Times New Roman"/>
              <a:sym typeface="Times New Roman"/>
            </a:endParaRPr>
          </a:p>
        </p:txBody>
      </p:sp>
      <p:pic>
        <p:nvPicPr>
          <p:cNvPr id="540" name="Shape 540"/>
          <p:cNvPicPr preferRelativeResize="0"/>
          <p:nvPr/>
        </p:nvPicPr>
        <p:blipFill>
          <a:blip r:embed="rId3">
            <a:alphaModFix/>
          </a:blip>
          <a:stretch>
            <a:fillRect/>
          </a:stretch>
        </p:blipFill>
        <p:spPr>
          <a:xfrm>
            <a:off x="4007871" y="51470"/>
            <a:ext cx="5100273" cy="373387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p:nvPr/>
        </p:nvSpPr>
        <p:spPr>
          <a:xfrm>
            <a:off x="0" y="0"/>
            <a:ext cx="3856524" cy="3147814"/>
          </a:xfrm>
          <a:prstGeom prst="rect">
            <a:avLst/>
          </a:prstGeom>
          <a:noFill/>
          <a:ln>
            <a:noFill/>
          </a:ln>
        </p:spPr>
        <p:txBody>
          <a:bodyPr lIns="91425" tIns="91425" rIns="91425" bIns="91425" anchor="ctr" anchorCtr="0">
            <a:noAutofit/>
          </a:bodyPr>
          <a:lstStyle/>
          <a:p>
            <a:pPr lvl="0">
              <a:spcBef>
                <a:spcPts val="0"/>
              </a:spcBef>
              <a:buNone/>
            </a:pPr>
            <a:r>
              <a:rPr lang="en" dirty="0"/>
              <a:t>Очень важно, чтобы это был конкретный и реальный человек, важно его физическое присутствие. Иногда гораздо важнее понимать, что любой человек может достичь такого состояния. Мессия был из плоти и крови, его боль должна реально передаваться и ощущаться. Это точка перверсии - абстрактного начала и довольно абстрактного конца. В начале спектакля была просто лазерная решетка, а в конце - красивейший витраж, но в центре - живой чувствующий человек. Простой, как любой человек. </a:t>
            </a:r>
          </a:p>
          <a:p>
            <a:pPr lvl="0" rtl="0">
              <a:spcBef>
                <a:spcPts val="0"/>
              </a:spcBef>
              <a:buNone/>
            </a:pPr>
            <a:endParaRPr dirty="0"/>
          </a:p>
        </p:txBody>
      </p:sp>
      <p:sp>
        <p:nvSpPr>
          <p:cNvPr id="546" name="Shape 546"/>
          <p:cNvSpPr txBox="1"/>
          <p:nvPr/>
        </p:nvSpPr>
        <p:spPr>
          <a:xfrm>
            <a:off x="3812100" y="4359550"/>
            <a:ext cx="5331600" cy="764400"/>
          </a:xfrm>
          <a:prstGeom prst="rect">
            <a:avLst/>
          </a:prstGeom>
          <a:noFill/>
          <a:ln>
            <a:noFill/>
          </a:ln>
        </p:spPr>
        <p:txBody>
          <a:bodyPr lIns="91425" tIns="91425" rIns="91425" bIns="91425" anchor="ctr" anchorCtr="0">
            <a:noAutofit/>
          </a:bodyPr>
          <a:lstStyle/>
          <a:p>
            <a:pPr lvl="0">
              <a:spcBef>
                <a:spcPts val="0"/>
              </a:spcBef>
              <a:buClr>
                <a:schemeClr val="dk1"/>
              </a:buClr>
              <a:buFont typeface="Arial"/>
              <a:buNone/>
            </a:pPr>
            <a:r>
              <a:rPr lang="en" sz="1200" dirty="0"/>
              <a:t>Мессия / Гендель. Эскиз к неосуществленной постановке в        Мариинском театре, Санкт-Петербург. 2011</a:t>
            </a:r>
          </a:p>
          <a:p>
            <a:pPr lvl="0" algn="ctr" rtl="0">
              <a:spcBef>
                <a:spcPts val="0"/>
              </a:spcBef>
              <a:buNone/>
            </a:pPr>
            <a:endParaRPr sz="1200" dirty="0"/>
          </a:p>
        </p:txBody>
      </p:sp>
      <p:pic>
        <p:nvPicPr>
          <p:cNvPr id="547" name="Shape 547"/>
          <p:cNvPicPr preferRelativeResize="0"/>
          <p:nvPr/>
        </p:nvPicPr>
        <p:blipFill>
          <a:blip r:embed="rId3">
            <a:alphaModFix/>
          </a:blip>
          <a:stretch>
            <a:fillRect/>
          </a:stretch>
        </p:blipFill>
        <p:spPr>
          <a:xfrm>
            <a:off x="3856524" y="51470"/>
            <a:ext cx="5242752" cy="294905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p:nvPr/>
        </p:nvSpPr>
        <p:spPr>
          <a:xfrm>
            <a:off x="35496" y="0"/>
            <a:ext cx="5616624" cy="2571750"/>
          </a:xfrm>
          <a:prstGeom prst="rect">
            <a:avLst/>
          </a:prstGeom>
          <a:noFill/>
          <a:ln>
            <a:noFill/>
          </a:ln>
        </p:spPr>
        <p:txBody>
          <a:bodyPr lIns="91425" tIns="91425" rIns="91425" bIns="91425" anchor="ctr" anchorCtr="0">
            <a:noAutofit/>
          </a:bodyPr>
          <a:lstStyle/>
          <a:p>
            <a:pPr lvl="0" rtl="0">
              <a:spcBef>
                <a:spcPts val="0"/>
              </a:spcBef>
              <a:buNone/>
            </a:pPr>
            <a:r>
              <a:rPr lang="en" dirty="0"/>
              <a:t>Мало ли кто придет: активисты, гомосексуалисты, феминисты, космонавты... Я уверен: когда вещь сделана качественно, с любовью, она ни у кого не вызовет протеста, хотя может вызвать разные толкования. Я могу ошибаться, но я никого не хочу оскорбить. Я вообще пуст — я самый пустой человек на свете. Я люблю красоту, люблю обрамления, я не лезу каждой девушке под юбку, даже если мне нравится, как они одеты. Какие ко мне претензии? Я не переспал ни с одним животным, но я фотографируюсь со всеми. Я изображаю, но я не являюсь этим. За что меня бить? </a:t>
            </a:r>
          </a:p>
          <a:p>
            <a:pPr lvl="0" rtl="0">
              <a:spcBef>
                <a:spcPts val="0"/>
              </a:spcBef>
              <a:buNone/>
            </a:pPr>
            <a:endParaRPr dirty="0"/>
          </a:p>
        </p:txBody>
      </p:sp>
      <p:pic>
        <p:nvPicPr>
          <p:cNvPr id="553" name="Shape 553"/>
          <p:cNvPicPr preferRelativeResize="0"/>
          <p:nvPr/>
        </p:nvPicPr>
        <p:blipFill>
          <a:blip r:embed="rId3">
            <a:alphaModFix/>
          </a:blip>
          <a:stretch>
            <a:fillRect/>
          </a:stretch>
        </p:blipFill>
        <p:spPr>
          <a:xfrm>
            <a:off x="5715000" y="0"/>
            <a:ext cx="3429000" cy="5143500"/>
          </a:xfrm>
          <a:prstGeom prst="rect">
            <a:avLst/>
          </a:prstGeom>
          <a:noFill/>
          <a:ln>
            <a:noFill/>
          </a:ln>
        </p:spPr>
      </p:pic>
      <p:sp>
        <p:nvSpPr>
          <p:cNvPr id="554" name="Shape 554"/>
          <p:cNvSpPr txBox="1"/>
          <p:nvPr/>
        </p:nvSpPr>
        <p:spPr>
          <a:xfrm>
            <a:off x="35496" y="4443958"/>
            <a:ext cx="5404304" cy="642192"/>
          </a:xfrm>
          <a:prstGeom prst="rect">
            <a:avLst/>
          </a:prstGeom>
          <a:noFill/>
          <a:ln>
            <a:noFill/>
          </a:ln>
        </p:spPr>
        <p:txBody>
          <a:bodyPr lIns="91425" tIns="91425" rIns="91425" bIns="91425" anchor="t" anchorCtr="0">
            <a:noAutofit/>
          </a:bodyPr>
          <a:lstStyle/>
          <a:p>
            <a:pPr lvl="0">
              <a:spcBef>
                <a:spcPts val="0"/>
              </a:spcBef>
              <a:buClr>
                <a:schemeClr val="dk1"/>
              </a:buClr>
              <a:buFont typeface="Arial"/>
              <a:buNone/>
            </a:pPr>
            <a:endParaRPr dirty="0">
              <a:solidFill>
                <a:schemeClr val="dk1"/>
              </a:solidFill>
            </a:endParaRPr>
          </a:p>
          <a:p>
            <a:pPr lvl="0">
              <a:spcBef>
                <a:spcPts val="0"/>
              </a:spcBef>
              <a:buNone/>
            </a:pPr>
            <a:r>
              <a:rPr lang="ru-RU" sz="1200" dirty="0" smtClean="0">
                <a:solidFill>
                  <a:schemeClr val="dk1"/>
                </a:solidFill>
              </a:rPr>
              <a:t>Олег Кулик. </a:t>
            </a:r>
            <a:r>
              <a:rPr lang="en" sz="1200" dirty="0" smtClean="0">
                <a:solidFill>
                  <a:schemeClr val="dk1"/>
                </a:solidFill>
              </a:rPr>
              <a:t>Мадонна</a:t>
            </a:r>
            <a:r>
              <a:rPr lang="en" sz="1200" dirty="0">
                <a:solidFill>
                  <a:schemeClr val="dk1"/>
                </a:solidFill>
              </a:rPr>
              <a:t>. 2013 </a:t>
            </a:r>
          </a:p>
          <a:p>
            <a:pPr lvl="0">
              <a:spcBef>
                <a:spcPts val="0"/>
              </a:spcBef>
              <a:buClr>
                <a:schemeClr val="dk1"/>
              </a:buClr>
              <a:buFont typeface="Arial"/>
              <a:buNone/>
            </a:pPr>
            <a:r>
              <a:rPr lang="en" sz="1200" dirty="0">
                <a:solidFill>
                  <a:schemeClr val="dk1"/>
                </a:solidFill>
              </a:rPr>
              <a:t>Металл, полимерная глина, пластмасса. 320х240х45 см</a:t>
            </a:r>
          </a:p>
          <a:p>
            <a:pPr lvl="0" algn="r">
              <a:spcBef>
                <a:spcPts val="0"/>
              </a:spcBef>
              <a:buNone/>
            </a:pPr>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Shape 559"/>
          <p:cNvSpPr txBox="1"/>
          <p:nvPr/>
        </p:nvSpPr>
        <p:spPr>
          <a:xfrm>
            <a:off x="0" y="0"/>
            <a:ext cx="5715000" cy="2211710"/>
          </a:xfrm>
          <a:prstGeom prst="rect">
            <a:avLst/>
          </a:prstGeom>
          <a:noFill/>
          <a:ln>
            <a:noFill/>
          </a:ln>
        </p:spPr>
        <p:txBody>
          <a:bodyPr lIns="91425" tIns="91425" rIns="91425" bIns="91425" anchor="ctr" anchorCtr="0">
            <a:noAutofit/>
          </a:bodyPr>
          <a:lstStyle/>
          <a:p>
            <a:pPr lvl="0" rtl="0">
              <a:spcBef>
                <a:spcPts val="0"/>
              </a:spcBef>
              <a:buNone/>
            </a:pPr>
            <a:r>
              <a:rPr lang="en" dirty="0"/>
              <a:t>Какой еще активист? Это человек в огне! Это человек, размазанный своими страстями о стену. «Мадонна» и «Бомбист» — это парные работы: на первой сакральное в обрамлении профанного, на второй — профанное, кощунственное в обрамлении сакрального, тысячи лампадок или, если хотите, сосцов, вечной женственности. Мы мечемся между протестом и обожествлением, у нас всегда — либо на колени, либо по морде. </a:t>
            </a:r>
          </a:p>
          <a:p>
            <a:pPr lvl="0" rtl="0">
              <a:spcBef>
                <a:spcPts val="0"/>
              </a:spcBef>
              <a:buNone/>
            </a:pPr>
            <a:endParaRPr dirty="0"/>
          </a:p>
        </p:txBody>
      </p:sp>
      <p:sp>
        <p:nvSpPr>
          <p:cNvPr id="560" name="Shape 560"/>
          <p:cNvSpPr txBox="1"/>
          <p:nvPr/>
        </p:nvSpPr>
        <p:spPr>
          <a:xfrm>
            <a:off x="3687375" y="4497600"/>
            <a:ext cx="7764900" cy="9060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561" name="Shape 561"/>
          <p:cNvSpPr txBox="1"/>
          <p:nvPr/>
        </p:nvSpPr>
        <p:spPr>
          <a:xfrm>
            <a:off x="2794450" y="4587973"/>
            <a:ext cx="5896500" cy="732951"/>
          </a:xfrm>
          <a:prstGeom prst="rect">
            <a:avLst/>
          </a:prstGeom>
          <a:noFill/>
          <a:ln>
            <a:noFill/>
          </a:ln>
        </p:spPr>
        <p:txBody>
          <a:bodyPr lIns="91425" tIns="91425" rIns="91425" bIns="91425" anchor="t" anchorCtr="0">
            <a:noAutofit/>
          </a:bodyPr>
          <a:lstStyle/>
          <a:p>
            <a:pPr lvl="0">
              <a:spcBef>
                <a:spcPts val="0"/>
              </a:spcBef>
              <a:buNone/>
            </a:pPr>
            <a:r>
              <a:rPr lang="ru-RU" sz="1200" dirty="0" smtClean="0">
                <a:solidFill>
                  <a:schemeClr val="dk1"/>
                </a:solidFill>
              </a:rPr>
              <a:t>Олег Кулик. </a:t>
            </a:r>
            <a:r>
              <a:rPr lang="en" sz="1200" dirty="0" smtClean="0">
                <a:solidFill>
                  <a:schemeClr val="dk1"/>
                </a:solidFill>
              </a:rPr>
              <a:t>Бомбист</a:t>
            </a:r>
            <a:r>
              <a:rPr lang="en" sz="1200" dirty="0">
                <a:solidFill>
                  <a:schemeClr val="dk1"/>
                </a:solidFill>
              </a:rPr>
              <a:t>. 2013</a:t>
            </a:r>
          </a:p>
          <a:p>
            <a:pPr lvl="0">
              <a:spcBef>
                <a:spcPts val="0"/>
              </a:spcBef>
              <a:buClr>
                <a:schemeClr val="dk1"/>
              </a:buClr>
              <a:buFont typeface="Arial"/>
              <a:buNone/>
            </a:pPr>
            <a:r>
              <a:rPr lang="en" sz="1200" dirty="0">
                <a:solidFill>
                  <a:schemeClr val="dk1"/>
                </a:solidFill>
              </a:rPr>
              <a:t>Металл, стекло. 314х250х215 см</a:t>
            </a:r>
          </a:p>
          <a:p>
            <a:pPr lvl="0">
              <a:spcBef>
                <a:spcPts val="0"/>
              </a:spcBef>
              <a:buNone/>
            </a:pPr>
            <a:endParaRPr dirty="0"/>
          </a:p>
        </p:txBody>
      </p:sp>
      <p:pic>
        <p:nvPicPr>
          <p:cNvPr id="562" name="Shape 562"/>
          <p:cNvPicPr preferRelativeResize="0"/>
          <p:nvPr/>
        </p:nvPicPr>
        <p:blipFill>
          <a:blip r:embed="rId3">
            <a:alphaModFix/>
          </a:blip>
          <a:stretch>
            <a:fillRect/>
          </a:stretch>
        </p:blipFill>
        <p:spPr>
          <a:xfrm>
            <a:off x="5715000" y="0"/>
            <a:ext cx="3429000" cy="51435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Shape 567" descr="&lt;p&gt;&lt;strong&gt;Олег Кулик&lt;/strong&gt;&lt;/p&gt;"/>
          <p:cNvPicPr preferRelativeResize="0"/>
          <p:nvPr/>
        </p:nvPicPr>
        <p:blipFill>
          <a:blip r:embed="rId3">
            <a:alphaModFix/>
          </a:blip>
          <a:stretch>
            <a:fillRect/>
          </a:stretch>
        </p:blipFill>
        <p:spPr>
          <a:xfrm>
            <a:off x="3305525" y="143125"/>
            <a:ext cx="5838474" cy="4026550"/>
          </a:xfrm>
          <a:prstGeom prst="rect">
            <a:avLst/>
          </a:prstGeom>
          <a:noFill/>
          <a:ln>
            <a:noFill/>
          </a:ln>
        </p:spPr>
      </p:pic>
      <p:sp>
        <p:nvSpPr>
          <p:cNvPr id="568" name="Shape 568"/>
          <p:cNvSpPr txBox="1"/>
          <p:nvPr/>
        </p:nvSpPr>
        <p:spPr>
          <a:xfrm>
            <a:off x="3305524" y="4659982"/>
            <a:ext cx="5838475" cy="521818"/>
          </a:xfrm>
          <a:prstGeom prst="rect">
            <a:avLst/>
          </a:prstGeom>
          <a:noFill/>
          <a:ln>
            <a:noFill/>
          </a:ln>
        </p:spPr>
        <p:txBody>
          <a:bodyPr lIns="91425" tIns="91425" rIns="91425" bIns="91425" anchor="ctr" anchorCtr="0">
            <a:noAutofit/>
          </a:bodyPr>
          <a:lstStyle/>
          <a:p>
            <a:pPr lvl="0">
              <a:spcBef>
                <a:spcPts val="0"/>
              </a:spcBef>
              <a:buNone/>
            </a:pPr>
            <a:r>
              <a:rPr lang="ru-RU" sz="1200" dirty="0" smtClean="0">
                <a:solidFill>
                  <a:schemeClr val="dk1"/>
                </a:solidFill>
              </a:rPr>
              <a:t>Олег Кулик. </a:t>
            </a:r>
            <a:r>
              <a:rPr lang="en" sz="1200" dirty="0" smtClean="0">
                <a:solidFill>
                  <a:schemeClr val="dk1"/>
                </a:solidFill>
              </a:rPr>
              <a:t>Купол.</a:t>
            </a:r>
            <a:r>
              <a:rPr lang="ru-RU" sz="1200" dirty="0" smtClean="0">
                <a:solidFill>
                  <a:schemeClr val="dk1"/>
                </a:solidFill>
              </a:rPr>
              <a:t> </a:t>
            </a:r>
            <a:r>
              <a:rPr lang="en" sz="1200" dirty="0" smtClean="0">
                <a:solidFill>
                  <a:schemeClr val="dk1"/>
                </a:solidFill>
              </a:rPr>
              <a:t>2013</a:t>
            </a:r>
            <a:r>
              <a:rPr lang="ru-RU" sz="1200" dirty="0" smtClean="0">
                <a:solidFill>
                  <a:schemeClr val="dk1"/>
                </a:solidFill>
              </a:rPr>
              <a:t>. </a:t>
            </a:r>
            <a:r>
              <a:rPr lang="en" sz="1200" dirty="0" smtClean="0">
                <a:solidFill>
                  <a:schemeClr val="dk1"/>
                </a:solidFill>
              </a:rPr>
              <a:t>Металл</a:t>
            </a:r>
            <a:r>
              <a:rPr lang="en" sz="1200" dirty="0">
                <a:solidFill>
                  <a:schemeClr val="dk1"/>
                </a:solidFill>
              </a:rPr>
              <a:t>, оргстекло, неоновая лампа. 456х289х75 </a:t>
            </a:r>
            <a:r>
              <a:rPr lang="en" sz="1200" dirty="0" smtClean="0">
                <a:solidFill>
                  <a:schemeClr val="dk1"/>
                </a:solidFill>
              </a:rPr>
              <a:t>см</a:t>
            </a:r>
            <a:r>
              <a:rPr lang="ru-RU" sz="1200" dirty="0" smtClean="0">
                <a:solidFill>
                  <a:schemeClr val="dk1"/>
                </a:solidFill>
              </a:rPr>
              <a:t>. </a:t>
            </a:r>
            <a:r>
              <a:rPr lang="en" sz="1200" dirty="0" smtClean="0"/>
              <a:t>Галерея </a:t>
            </a:r>
            <a:r>
              <a:rPr lang="en" sz="1200" dirty="0"/>
              <a:t>“Риджина</a:t>
            </a:r>
            <a:r>
              <a:rPr lang="en" sz="1200" dirty="0" smtClean="0"/>
              <a:t>”</a:t>
            </a:r>
            <a:endParaRPr lang="en" sz="1200" dirty="0"/>
          </a:p>
        </p:txBody>
      </p:sp>
      <p:sp>
        <p:nvSpPr>
          <p:cNvPr id="569" name="Shape 569"/>
          <p:cNvSpPr txBox="1"/>
          <p:nvPr/>
        </p:nvSpPr>
        <p:spPr>
          <a:xfrm>
            <a:off x="0" y="-19175"/>
            <a:ext cx="3361275" cy="3455021"/>
          </a:xfrm>
          <a:prstGeom prst="rect">
            <a:avLst/>
          </a:prstGeom>
          <a:noFill/>
          <a:ln>
            <a:noFill/>
          </a:ln>
        </p:spPr>
        <p:txBody>
          <a:bodyPr lIns="91425" tIns="91425" rIns="91425" bIns="91425" anchor="ctr" anchorCtr="0">
            <a:noAutofit/>
          </a:bodyPr>
          <a:lstStyle/>
          <a:p>
            <a:pPr lvl="0">
              <a:spcBef>
                <a:spcPts val="0"/>
              </a:spcBef>
              <a:buNone/>
            </a:pPr>
            <a:r>
              <a:rPr lang="en" dirty="0" smtClean="0"/>
              <a:t>«</a:t>
            </a:r>
            <a:r>
              <a:rPr lang="en" dirty="0"/>
              <a:t>Купол» — это точная копия геометрии каппадокийского катакомбного храма II века. </a:t>
            </a:r>
          </a:p>
          <a:p>
            <a:pPr lvl="0" rtl="0">
              <a:spcBef>
                <a:spcPts val="0"/>
              </a:spcBef>
              <a:buNone/>
            </a:pPr>
            <a:r>
              <a:rPr lang="en" dirty="0"/>
              <a:t>В центре купола — зияющая пустота. Вокруг — квадрат как символ земли, ромб как символ преображения и круг как символ неба. Люди там триста лет молились, это все наполнено смыслом. Были дух, вера, энтузиазм, но теперь это просто геометрия, не сакральная, а дизайнерская работа. Вот что осталось от христианства — потрясающий дизайн. Может, и был дух, но где он теперь — никто не знает.</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Shape 574"/>
          <p:cNvPicPr preferRelativeResize="0"/>
          <p:nvPr/>
        </p:nvPicPr>
        <p:blipFill>
          <a:blip r:embed="rId3">
            <a:alphaModFix/>
          </a:blip>
          <a:stretch>
            <a:fillRect/>
          </a:stretch>
        </p:blipFill>
        <p:spPr>
          <a:xfrm>
            <a:off x="3131839" y="51470"/>
            <a:ext cx="5994949" cy="3989974"/>
          </a:xfrm>
          <a:prstGeom prst="rect">
            <a:avLst/>
          </a:prstGeom>
          <a:noFill/>
          <a:ln>
            <a:noFill/>
          </a:ln>
        </p:spPr>
      </p:pic>
      <p:sp>
        <p:nvSpPr>
          <p:cNvPr id="575" name="Shape 575"/>
          <p:cNvSpPr txBox="1"/>
          <p:nvPr/>
        </p:nvSpPr>
        <p:spPr>
          <a:xfrm>
            <a:off x="-36512" y="69284"/>
            <a:ext cx="3131840" cy="2070418"/>
          </a:xfrm>
          <a:prstGeom prst="rect">
            <a:avLst/>
          </a:prstGeom>
          <a:noFill/>
          <a:ln>
            <a:noFill/>
          </a:ln>
        </p:spPr>
        <p:txBody>
          <a:bodyPr lIns="91425" tIns="91425" rIns="91425" bIns="91425" anchor="ctr" anchorCtr="0">
            <a:noAutofit/>
          </a:bodyPr>
          <a:lstStyle/>
          <a:p>
            <a:pPr lvl="0" rtl="0">
              <a:spcBef>
                <a:spcPts val="0"/>
              </a:spcBef>
              <a:buNone/>
            </a:pPr>
            <a:r>
              <a:rPr lang="en" dirty="0"/>
              <a:t>Для «Мадонны» я сделал почти 600 вариантов танцующих фигурок: девочки в юбочках, в масках... рисовал и лепил ручки, ножки... Потом бац — появились эти треугольник и шарик. При чем тут Pussy Riot? Чистый Малевич, супрематические крестьянки сошли с холста и пустились в пляс. </a:t>
            </a:r>
          </a:p>
          <a:p>
            <a:pPr lvl="0" rtl="0">
              <a:spcBef>
                <a:spcPts val="0"/>
              </a:spcBef>
              <a:buNone/>
            </a:pPr>
            <a:endParaRPr dirty="0"/>
          </a:p>
        </p:txBody>
      </p:sp>
      <p:sp>
        <p:nvSpPr>
          <p:cNvPr id="5" name="Shape 561"/>
          <p:cNvSpPr txBox="1"/>
          <p:nvPr/>
        </p:nvSpPr>
        <p:spPr>
          <a:xfrm>
            <a:off x="3128302" y="4731990"/>
            <a:ext cx="5896500" cy="372911"/>
          </a:xfrm>
          <a:prstGeom prst="rect">
            <a:avLst/>
          </a:prstGeom>
          <a:noFill/>
          <a:ln>
            <a:noFill/>
          </a:ln>
        </p:spPr>
        <p:txBody>
          <a:bodyPr lIns="91425" tIns="91425" rIns="91425" bIns="91425" anchor="t" anchorCtr="0">
            <a:noAutofit/>
          </a:bodyPr>
          <a:lstStyle/>
          <a:p>
            <a:pPr lvl="0">
              <a:spcBef>
                <a:spcPts val="0"/>
              </a:spcBef>
              <a:buNone/>
            </a:pPr>
            <a:r>
              <a:rPr lang="ru-RU" sz="1200" dirty="0" smtClean="0">
                <a:solidFill>
                  <a:schemeClr val="dk1"/>
                </a:solidFill>
              </a:rPr>
              <a:t>Олег Кулик. </a:t>
            </a:r>
            <a:r>
              <a:rPr lang="en" sz="1200" dirty="0" smtClean="0">
                <a:solidFill>
                  <a:schemeClr val="dk1"/>
                </a:solidFill>
              </a:rPr>
              <a:t>Бомбист</a:t>
            </a:r>
            <a:r>
              <a:rPr lang="en" sz="1200" dirty="0">
                <a:solidFill>
                  <a:schemeClr val="dk1"/>
                </a:solidFill>
              </a:rPr>
              <a:t>. </a:t>
            </a:r>
            <a:r>
              <a:rPr lang="en" sz="1200" dirty="0" smtClean="0">
                <a:solidFill>
                  <a:schemeClr val="dk1"/>
                </a:solidFill>
              </a:rPr>
              <a:t>2013</a:t>
            </a:r>
            <a:r>
              <a:rPr lang="ru-RU" sz="1200" dirty="0" smtClean="0">
                <a:solidFill>
                  <a:schemeClr val="dk1"/>
                </a:solidFill>
              </a:rPr>
              <a:t>. </a:t>
            </a:r>
            <a:r>
              <a:rPr lang="en" sz="1200" dirty="0" smtClean="0">
                <a:solidFill>
                  <a:schemeClr val="dk1"/>
                </a:solidFill>
              </a:rPr>
              <a:t>Металл</a:t>
            </a:r>
            <a:r>
              <a:rPr lang="en" sz="1200" dirty="0">
                <a:solidFill>
                  <a:schemeClr val="dk1"/>
                </a:solidFill>
              </a:rPr>
              <a:t>, стекло. 314х250х215 см</a:t>
            </a:r>
          </a:p>
          <a:p>
            <a:pPr lvl="0">
              <a:spcBef>
                <a:spcPts val="0"/>
              </a:spcBef>
              <a:buNone/>
            </a:pPr>
            <a:endParaRP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Shape 581"/>
          <p:cNvSpPr txBox="1"/>
          <p:nvPr/>
        </p:nvSpPr>
        <p:spPr>
          <a:xfrm>
            <a:off x="107504" y="4587973"/>
            <a:ext cx="4342371" cy="555451"/>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a:t>
            </a:r>
            <a:r>
              <a:rPr lang="en" sz="1200" dirty="0" smtClean="0"/>
              <a:t>Мадонна</a:t>
            </a:r>
            <a:r>
              <a:rPr lang="en" sz="1200" dirty="0"/>
              <a:t>. 2013. </a:t>
            </a:r>
          </a:p>
          <a:p>
            <a:pPr lvl="0" rtl="0">
              <a:spcBef>
                <a:spcPts val="0"/>
              </a:spcBef>
              <a:buNone/>
            </a:pPr>
            <a:r>
              <a:rPr lang="en" sz="1200" dirty="0"/>
              <a:t>Металл, полимерная глина, пластмасса. 320х240х45 см</a:t>
            </a:r>
          </a:p>
        </p:txBody>
      </p:sp>
      <p:pic>
        <p:nvPicPr>
          <p:cNvPr id="582" name="Shape 582" descr="Madonna_6775_cut.jpg"/>
          <p:cNvPicPr preferRelativeResize="0"/>
          <p:nvPr/>
        </p:nvPicPr>
        <p:blipFill>
          <a:blip r:embed="rId3">
            <a:alphaModFix/>
          </a:blip>
          <a:stretch>
            <a:fillRect/>
          </a:stretch>
        </p:blipFill>
        <p:spPr>
          <a:xfrm>
            <a:off x="4449778" y="0"/>
            <a:ext cx="4671343" cy="5143500"/>
          </a:xfrm>
          <a:prstGeom prst="rect">
            <a:avLst/>
          </a:prstGeom>
          <a:noFill/>
          <a:ln>
            <a:noFill/>
          </a:ln>
        </p:spPr>
      </p:pic>
      <p:sp>
        <p:nvSpPr>
          <p:cNvPr id="583" name="Shape 583"/>
          <p:cNvSpPr txBox="1"/>
          <p:nvPr/>
        </p:nvSpPr>
        <p:spPr>
          <a:xfrm>
            <a:off x="0" y="51471"/>
            <a:ext cx="4449900" cy="3096343"/>
          </a:xfrm>
          <a:prstGeom prst="rect">
            <a:avLst/>
          </a:prstGeom>
          <a:noFill/>
          <a:ln>
            <a:noFill/>
          </a:ln>
        </p:spPr>
        <p:txBody>
          <a:bodyPr lIns="91425" tIns="91425" rIns="91425" bIns="91425" anchor="ctr" anchorCtr="0">
            <a:noAutofit/>
          </a:bodyPr>
          <a:lstStyle/>
          <a:p>
            <a:pPr lvl="0" rtl="0">
              <a:spcBef>
                <a:spcPts val="0"/>
              </a:spcBef>
              <a:buNone/>
            </a:pPr>
            <a:r>
              <a:rPr lang="en" dirty="0"/>
              <a:t>Салонный контемпорари арт в исполнении Олег Кулика - это не его беда, а отражение общего состояния современного искусства России, которое из тупикового состояния со времен Комара и Меламида, Эрика Булатова, Александра Косолапова и других бойцов соц-арта никак выйти не может. Чтобы прикрыть свою идейную бедность и отсутствие социальной активности, такое искусство вынуждено функционировать в формате надуманных концептуальных конструкций, которые иначе как сложносочиненными сочинениями на сочиненные темы назвать трудно.</a:t>
            </a:r>
          </a:p>
          <a:p>
            <a:pPr lvl="0" rtl="0">
              <a:spcBef>
                <a:spcPts val="0"/>
              </a:spcBef>
              <a:buNone/>
            </a:pPr>
            <a:endParaRPr dirty="0"/>
          </a:p>
          <a:p>
            <a:pPr lvl="0" rtl="0">
              <a:spcBef>
                <a:spcPts val="0"/>
              </a:spcBef>
              <a:buNone/>
            </a:pPr>
            <a:r>
              <a:rPr lang="en" dirty="0"/>
              <a:t> Петр Войс</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Shape 100"/>
          <p:cNvPicPr preferRelativeResize="0"/>
          <p:nvPr/>
        </p:nvPicPr>
        <p:blipFill>
          <a:blip r:embed="rId3">
            <a:alphaModFix/>
          </a:blip>
          <a:stretch>
            <a:fillRect/>
          </a:stretch>
        </p:blipFill>
        <p:spPr>
          <a:xfrm>
            <a:off x="5314197" y="0"/>
            <a:ext cx="3561955" cy="5143500"/>
          </a:xfrm>
          <a:prstGeom prst="rect">
            <a:avLst/>
          </a:prstGeom>
          <a:noFill/>
          <a:ln>
            <a:noFill/>
          </a:ln>
        </p:spPr>
      </p:pic>
      <p:sp>
        <p:nvSpPr>
          <p:cNvPr id="101" name="Shape 101"/>
          <p:cNvSpPr txBox="1"/>
          <p:nvPr/>
        </p:nvSpPr>
        <p:spPr>
          <a:xfrm>
            <a:off x="0" y="4299942"/>
            <a:ext cx="5151182" cy="770486"/>
          </a:xfrm>
          <a:prstGeom prst="rect">
            <a:avLst/>
          </a:prstGeom>
          <a:noFill/>
          <a:ln>
            <a:noFill/>
          </a:ln>
        </p:spPr>
        <p:txBody>
          <a:bodyPr lIns="91425" tIns="91425" rIns="91425" bIns="91425" anchor="ctr" anchorCtr="0">
            <a:noAutofit/>
          </a:bodyPr>
          <a:lstStyle/>
          <a:p>
            <a:pPr lvl="0">
              <a:spcBef>
                <a:spcPts val="0"/>
              </a:spcBef>
              <a:buNone/>
            </a:pPr>
            <a:r>
              <a:rPr lang="en" sz="1200" dirty="0">
                <a:solidFill>
                  <a:schemeClr val="dk1"/>
                </a:solidFill>
              </a:rPr>
              <a:t>Пятачок делает подарки </a:t>
            </a:r>
            <a:r>
              <a:rPr lang="en" sz="1200" dirty="0" smtClean="0">
                <a:solidFill>
                  <a:schemeClr val="dk1"/>
                </a:solidFill>
              </a:rPr>
              <a:t>(</a:t>
            </a:r>
            <a:r>
              <a:rPr lang="en" sz="1200" dirty="0">
                <a:solidFill>
                  <a:schemeClr val="dk1"/>
                </a:solidFill>
              </a:rPr>
              <a:t>совместно с группой «</a:t>
            </a:r>
            <a:r>
              <a:rPr lang="en" sz="1200" dirty="0" smtClean="0">
                <a:solidFill>
                  <a:schemeClr val="dk1"/>
                </a:solidFill>
              </a:rPr>
              <a:t>Николай</a:t>
            </a:r>
            <a:r>
              <a:rPr lang="ru-RU" sz="1200" dirty="0" smtClean="0">
                <a:solidFill>
                  <a:schemeClr val="dk1"/>
                </a:solidFill>
              </a:rPr>
              <a:t>»</a:t>
            </a:r>
            <a:r>
              <a:rPr lang="en" sz="1200" dirty="0" smtClean="0">
                <a:solidFill>
                  <a:schemeClr val="dk1"/>
                </a:solidFill>
              </a:rPr>
              <a:t> </a:t>
            </a:r>
            <a:r>
              <a:rPr lang="en" sz="1200" dirty="0">
                <a:solidFill>
                  <a:schemeClr val="dk1"/>
                </a:solidFill>
              </a:rPr>
              <a:t>в рамках фестиваля «Анималистские проекты</a:t>
            </a:r>
            <a:r>
              <a:rPr lang="en" sz="1200" dirty="0" smtClean="0">
                <a:solidFill>
                  <a:schemeClr val="dk1"/>
                </a:solidFill>
              </a:rPr>
              <a:t>»)</a:t>
            </a:r>
            <a:r>
              <a:rPr lang="ru-RU" sz="1200" dirty="0" smtClean="0">
                <a:solidFill>
                  <a:schemeClr val="dk1"/>
                </a:solidFill>
              </a:rPr>
              <a:t>.</a:t>
            </a:r>
            <a:r>
              <a:rPr lang="en" sz="1200" dirty="0" smtClean="0">
                <a:solidFill>
                  <a:schemeClr val="dk1"/>
                </a:solidFill>
              </a:rPr>
              <a:t> </a:t>
            </a:r>
            <a:r>
              <a:rPr lang="ru-RU" sz="1200" dirty="0" smtClean="0">
                <a:solidFill>
                  <a:schemeClr val="dk1"/>
                </a:solidFill>
              </a:rPr>
              <a:t>1992. Г</a:t>
            </a:r>
            <a:r>
              <a:rPr lang="en" sz="1200" dirty="0" smtClean="0">
                <a:solidFill>
                  <a:schemeClr val="dk1"/>
                </a:solidFill>
              </a:rPr>
              <a:t>алерея </a:t>
            </a:r>
            <a:r>
              <a:rPr lang="en" sz="1200" dirty="0">
                <a:solidFill>
                  <a:schemeClr val="dk1"/>
                </a:solidFill>
              </a:rPr>
              <a:t>«Риджина</a:t>
            </a:r>
            <a:r>
              <a:rPr lang="en" sz="1200" dirty="0" smtClean="0">
                <a:solidFill>
                  <a:schemeClr val="dk1"/>
                </a:solidFill>
              </a:rPr>
              <a:t>»</a:t>
            </a:r>
            <a:r>
              <a:rPr lang="ru-RU" sz="1200" dirty="0" smtClean="0">
                <a:solidFill>
                  <a:schemeClr val="dk1"/>
                </a:solidFill>
              </a:rPr>
              <a:t>, Москва</a:t>
            </a:r>
            <a:endParaRPr lang="en" sz="1200" dirty="0">
              <a:solidFill>
                <a:schemeClr val="dk1"/>
              </a:solidFill>
            </a:endParaRPr>
          </a:p>
        </p:txBody>
      </p:sp>
      <p:sp>
        <p:nvSpPr>
          <p:cNvPr id="102" name="Shape 102"/>
          <p:cNvSpPr txBox="1"/>
          <p:nvPr/>
        </p:nvSpPr>
        <p:spPr>
          <a:xfrm>
            <a:off x="-1" y="51470"/>
            <a:ext cx="5314197" cy="2664296"/>
          </a:xfrm>
          <a:prstGeom prst="rect">
            <a:avLst/>
          </a:prstGeom>
          <a:noFill/>
          <a:ln>
            <a:noFill/>
          </a:ln>
        </p:spPr>
        <p:txBody>
          <a:bodyPr lIns="91425" tIns="91425" rIns="91425" bIns="91425" anchor="ctr" anchorCtr="0">
            <a:noAutofit/>
          </a:bodyPr>
          <a:lstStyle/>
          <a:p>
            <a:pPr lvl="0">
              <a:spcBef>
                <a:spcPts val="0"/>
              </a:spcBef>
              <a:buNone/>
            </a:pPr>
            <a:r>
              <a:rPr lang="en" dirty="0" smtClean="0"/>
              <a:t>Тогда  </a:t>
            </a:r>
            <a:r>
              <a:rPr lang="en" dirty="0"/>
              <a:t>в активно обсуждался вопрос о смертной казни. Во время первого голосования в Верховном Совете ни один человек не проголосовал против смертной казни.</a:t>
            </a:r>
          </a:p>
          <a:p>
            <a:pPr lvl="0">
              <a:spcBef>
                <a:spcPts val="0"/>
              </a:spcBef>
              <a:buNone/>
            </a:pPr>
            <a:r>
              <a:rPr lang="en" dirty="0"/>
              <a:t>Когда я задумывал акцию с поросёнком, меня потрясло то, что таких людей не оказалось в Верховном Совете. Но зато вся страна, включая Верховный Совет, встала на защиту свиньи.</a:t>
            </a:r>
          </a:p>
          <a:p>
            <a:pPr lvl="0">
              <a:spcBef>
                <a:spcPts val="0"/>
              </a:spcBef>
              <a:buNone/>
            </a:pPr>
            <a:endParaRPr dirty="0"/>
          </a:p>
          <a:p>
            <a:pPr lvl="0">
              <a:spcBef>
                <a:spcPts val="0"/>
              </a:spcBef>
              <a:buNone/>
            </a:pPr>
            <a:r>
              <a:rPr lang="en" dirty="0">
                <a:solidFill>
                  <a:schemeClr val="dk1"/>
                </a:solidFill>
              </a:rPr>
              <a:t>Олег Кулик - Дмитрию Бавильскому</a:t>
            </a:r>
          </a:p>
          <a:p>
            <a:pPr lvl="0">
              <a:spcBef>
                <a:spcPts val="0"/>
              </a:spcBef>
              <a:buNone/>
            </a:pPr>
            <a:endParaRPr dirty="0">
              <a:solidFill>
                <a:schemeClr val="dk1"/>
              </a:solidFill>
            </a:endParaRPr>
          </a:p>
          <a:p>
            <a:pPr lvl="0" rtl="0">
              <a:spcBef>
                <a:spcPts val="0"/>
              </a:spcBef>
              <a:buNone/>
            </a:pPr>
            <a:endParaRP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Shape 588"/>
          <p:cNvSpPr txBox="1"/>
          <p:nvPr/>
        </p:nvSpPr>
        <p:spPr>
          <a:xfrm>
            <a:off x="0" y="3529800"/>
            <a:ext cx="3318000" cy="871050"/>
          </a:xfrm>
          <a:prstGeom prst="rect">
            <a:avLst/>
          </a:prstGeom>
          <a:noFill/>
          <a:ln>
            <a:noFill/>
          </a:ln>
        </p:spPr>
        <p:txBody>
          <a:bodyPr lIns="91425" tIns="91425" rIns="91425" bIns="91425" anchor="ctr" anchorCtr="0">
            <a:noAutofit/>
          </a:bodyPr>
          <a:lstStyle/>
          <a:p>
            <a:pPr lvl="0" rtl="0">
              <a:spcBef>
                <a:spcPts val="0"/>
              </a:spcBef>
              <a:buNone/>
            </a:pPr>
            <a:r>
              <a:rPr lang="en" sz="1200" dirty="0"/>
              <a:t>Структура семьи. 2015. Металл, полимерная глина. </a:t>
            </a:r>
          </a:p>
          <a:p>
            <a:pPr lvl="0" rtl="0">
              <a:spcBef>
                <a:spcPts val="0"/>
              </a:spcBef>
              <a:buNone/>
            </a:pPr>
            <a:r>
              <a:rPr lang="en" sz="1200" dirty="0"/>
              <a:t>Империя. 2015. Металл, полимерная глина. </a:t>
            </a:r>
            <a:r>
              <a:rPr lang="en" sz="1200" dirty="0" smtClean="0"/>
              <a:t>75x60x40см</a:t>
            </a:r>
            <a:endParaRPr lang="en" sz="1200" dirty="0"/>
          </a:p>
        </p:txBody>
      </p:sp>
      <p:pic>
        <p:nvPicPr>
          <p:cNvPr id="589" name="Shape 589" descr="Family Structure_Empire.JPG"/>
          <p:cNvPicPr preferRelativeResize="0"/>
          <p:nvPr/>
        </p:nvPicPr>
        <p:blipFill>
          <a:blip r:embed="rId3">
            <a:alphaModFix/>
          </a:blip>
          <a:stretch>
            <a:fillRect/>
          </a:stretch>
        </p:blipFill>
        <p:spPr>
          <a:xfrm>
            <a:off x="3432674" y="642149"/>
            <a:ext cx="5639449" cy="375870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Shape 594" descr="image.jpeg"/>
          <p:cNvPicPr preferRelativeResize="0"/>
          <p:nvPr/>
        </p:nvPicPr>
        <p:blipFill>
          <a:blip r:embed="rId3">
            <a:alphaModFix/>
          </a:blip>
          <a:stretch>
            <a:fillRect/>
          </a:stretch>
        </p:blipFill>
        <p:spPr>
          <a:xfrm>
            <a:off x="4455599" y="0"/>
            <a:ext cx="4355902" cy="5143500"/>
          </a:xfrm>
          <a:prstGeom prst="rect">
            <a:avLst/>
          </a:prstGeom>
          <a:noFill/>
          <a:ln>
            <a:noFill/>
          </a:ln>
        </p:spPr>
      </p:pic>
      <p:sp>
        <p:nvSpPr>
          <p:cNvPr id="595" name="Shape 595"/>
          <p:cNvSpPr txBox="1"/>
          <p:nvPr/>
        </p:nvSpPr>
        <p:spPr>
          <a:xfrm>
            <a:off x="539552" y="4731990"/>
            <a:ext cx="3916047" cy="305092"/>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Олег Кулик. </a:t>
            </a:r>
            <a:r>
              <a:rPr lang="en" sz="1200" dirty="0" smtClean="0"/>
              <a:t>Идол</a:t>
            </a:r>
            <a:r>
              <a:rPr lang="en" sz="1200" dirty="0"/>
              <a:t>. </a:t>
            </a:r>
            <a:r>
              <a:rPr lang="en" sz="1200" dirty="0" smtClean="0"/>
              <a:t>2016</a:t>
            </a:r>
            <a:r>
              <a:rPr lang="ru-RU" sz="1200" dirty="0" smtClean="0"/>
              <a:t>. </a:t>
            </a:r>
            <a:r>
              <a:rPr lang="en" sz="1200" dirty="0" smtClean="0"/>
              <a:t>Бронза</a:t>
            </a:r>
            <a:r>
              <a:rPr lang="en" sz="1200" dirty="0"/>
              <a:t>. 61x30x40cм</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Shape 600"/>
          <p:cNvPicPr preferRelativeResize="0"/>
          <p:nvPr/>
        </p:nvPicPr>
        <p:blipFill>
          <a:blip r:embed="rId3">
            <a:alphaModFix/>
          </a:blip>
          <a:stretch>
            <a:fillRect/>
          </a:stretch>
        </p:blipFill>
        <p:spPr>
          <a:xfrm>
            <a:off x="2733049" y="51470"/>
            <a:ext cx="6356550" cy="4761074"/>
          </a:xfrm>
          <a:prstGeom prst="rect">
            <a:avLst/>
          </a:prstGeom>
          <a:noFill/>
          <a:ln>
            <a:noFill/>
          </a:ln>
        </p:spPr>
      </p:pic>
      <p:sp>
        <p:nvSpPr>
          <p:cNvPr id="601" name="Shape 601"/>
          <p:cNvSpPr txBox="1"/>
          <p:nvPr/>
        </p:nvSpPr>
        <p:spPr>
          <a:xfrm>
            <a:off x="0" y="4063175"/>
            <a:ext cx="2882050" cy="858600"/>
          </a:xfrm>
          <a:prstGeom prst="rect">
            <a:avLst/>
          </a:prstGeom>
          <a:noFill/>
          <a:ln>
            <a:noFill/>
          </a:ln>
        </p:spPr>
        <p:txBody>
          <a:bodyPr lIns="91425" tIns="91425" rIns="91425" bIns="91425" anchor="ctr" anchorCtr="0">
            <a:noAutofit/>
          </a:bodyPr>
          <a:lstStyle/>
          <a:p>
            <a:pPr lvl="0">
              <a:spcBef>
                <a:spcPts val="0"/>
              </a:spcBef>
              <a:buNone/>
            </a:pPr>
            <a:endParaRPr dirty="0">
              <a:solidFill>
                <a:schemeClr val="dk1"/>
              </a:solidFill>
            </a:endParaRPr>
          </a:p>
          <a:p>
            <a:pPr lvl="0">
              <a:spcBef>
                <a:spcPts val="0"/>
              </a:spcBef>
              <a:buNone/>
            </a:pPr>
            <a:endParaRPr dirty="0">
              <a:solidFill>
                <a:schemeClr val="dk1"/>
              </a:solidFill>
            </a:endParaRPr>
          </a:p>
          <a:p>
            <a:pPr lvl="0">
              <a:spcBef>
                <a:spcPts val="0"/>
              </a:spcBef>
              <a:buClr>
                <a:schemeClr val="dk1"/>
              </a:buClr>
              <a:buFont typeface="Arial"/>
              <a:buNone/>
            </a:pPr>
            <a:r>
              <a:rPr lang="ru-RU" sz="1200" dirty="0" smtClean="0">
                <a:solidFill>
                  <a:schemeClr val="dk1"/>
                </a:solidFill>
              </a:rPr>
              <a:t>Олег Кулик. </a:t>
            </a:r>
            <a:r>
              <a:rPr lang="en" sz="1200" dirty="0" smtClean="0">
                <a:solidFill>
                  <a:schemeClr val="dk1"/>
                </a:solidFill>
              </a:rPr>
              <a:t>Орлы</a:t>
            </a:r>
            <a:r>
              <a:rPr lang="en" sz="1200" dirty="0">
                <a:solidFill>
                  <a:schemeClr val="dk1"/>
                </a:solidFill>
              </a:rPr>
              <a:t>. Из серии «Музей природы, или Новый рай». 2001</a:t>
            </a:r>
          </a:p>
          <a:p>
            <a:pPr lvl="0">
              <a:spcBef>
                <a:spcPts val="0"/>
              </a:spcBef>
              <a:buClr>
                <a:schemeClr val="dk1"/>
              </a:buClr>
              <a:buFont typeface="Arial"/>
              <a:buNone/>
            </a:pPr>
            <a:r>
              <a:rPr lang="en" dirty="0">
                <a:solidFill>
                  <a:schemeClr val="dk1"/>
                </a:solidFill>
              </a:rPr>
              <a:t> </a:t>
            </a:r>
          </a:p>
          <a:p>
            <a:pPr lvl="0" rtl="0">
              <a:spcBef>
                <a:spcPts val="0"/>
              </a:spcBef>
              <a:buNone/>
            </a:pPr>
            <a:endParaRPr dirty="0"/>
          </a:p>
        </p:txBody>
      </p:sp>
      <p:sp>
        <p:nvSpPr>
          <p:cNvPr id="602" name="Shape 602"/>
          <p:cNvSpPr txBox="1"/>
          <p:nvPr/>
        </p:nvSpPr>
        <p:spPr>
          <a:xfrm>
            <a:off x="-1" y="0"/>
            <a:ext cx="2733049" cy="2432007"/>
          </a:xfrm>
          <a:prstGeom prst="rect">
            <a:avLst/>
          </a:prstGeom>
          <a:noFill/>
          <a:ln>
            <a:noFill/>
          </a:ln>
        </p:spPr>
        <p:txBody>
          <a:bodyPr lIns="91425" tIns="91425" rIns="91425" bIns="91425" anchor="ctr" anchorCtr="0">
            <a:noAutofit/>
          </a:bodyPr>
          <a:lstStyle/>
          <a:p>
            <a:pPr lvl="0">
              <a:spcBef>
                <a:spcPts val="0"/>
              </a:spcBef>
              <a:buNone/>
            </a:pPr>
            <a:r>
              <a:rPr lang="en" dirty="0"/>
              <a:t>Кулик, как чистое и незамутненное венецианское зеркало капиталистической революции в России, вышел на новый этап, который можно охарактеризовать как период мелкобуржуазного примирения с действительностью. </a:t>
            </a:r>
          </a:p>
          <a:p>
            <a:pPr lvl="0">
              <a:spcBef>
                <a:spcPts val="0"/>
              </a:spcBef>
              <a:buNone/>
            </a:pPr>
            <a:endParaRPr dirty="0"/>
          </a:p>
          <a:p>
            <a:pPr lvl="0" rtl="0">
              <a:spcBef>
                <a:spcPts val="0"/>
              </a:spcBef>
              <a:buNone/>
            </a:pPr>
            <a:r>
              <a:rPr lang="en" dirty="0"/>
              <a:t>Андрей Ковалев</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Shape 607"/>
          <p:cNvPicPr preferRelativeResize="0"/>
          <p:nvPr/>
        </p:nvPicPr>
        <p:blipFill>
          <a:blip r:embed="rId3">
            <a:alphaModFix/>
          </a:blip>
          <a:stretch>
            <a:fillRect/>
          </a:stretch>
        </p:blipFill>
        <p:spPr>
          <a:xfrm>
            <a:off x="3095875" y="0"/>
            <a:ext cx="5940375" cy="4455274"/>
          </a:xfrm>
          <a:prstGeom prst="rect">
            <a:avLst/>
          </a:prstGeom>
          <a:noFill/>
          <a:ln>
            <a:noFill/>
          </a:ln>
        </p:spPr>
      </p:pic>
      <p:sp>
        <p:nvSpPr>
          <p:cNvPr id="608" name="Shape 608"/>
          <p:cNvSpPr txBox="1"/>
          <p:nvPr/>
        </p:nvSpPr>
        <p:spPr>
          <a:xfrm>
            <a:off x="3092697" y="4500300"/>
            <a:ext cx="2638200" cy="643200"/>
          </a:xfrm>
          <a:prstGeom prst="rect">
            <a:avLst/>
          </a:prstGeom>
          <a:noFill/>
          <a:ln>
            <a:noFill/>
          </a:ln>
        </p:spPr>
        <p:txBody>
          <a:bodyPr lIns="91425" tIns="91425" rIns="91425" bIns="91425" anchor="ctr" anchorCtr="0">
            <a:noAutofit/>
          </a:bodyPr>
          <a:lstStyle/>
          <a:p>
            <a:pPr lvl="0" rtl="0">
              <a:spcBef>
                <a:spcPts val="0"/>
              </a:spcBef>
              <a:buNone/>
            </a:pPr>
            <a:r>
              <a:rPr lang="en" sz="1200" dirty="0"/>
              <a:t>Олег Кулик. </a:t>
            </a:r>
            <a:r>
              <a:rPr lang="en" sz="1200" dirty="0" smtClean="0"/>
              <a:t>Тибет</a:t>
            </a:r>
            <a:r>
              <a:rPr lang="ru-RU" sz="1200" dirty="0" smtClean="0"/>
              <a:t>.</a:t>
            </a:r>
            <a:r>
              <a:rPr lang="en" sz="1200" dirty="0" smtClean="0"/>
              <a:t> </a:t>
            </a:r>
            <a:r>
              <a:rPr lang="en" sz="1200" dirty="0"/>
              <a:t>2007</a:t>
            </a:r>
          </a:p>
        </p:txBody>
      </p:sp>
      <p:sp>
        <p:nvSpPr>
          <p:cNvPr id="609" name="Shape 609"/>
          <p:cNvSpPr txBox="1"/>
          <p:nvPr/>
        </p:nvSpPr>
        <p:spPr>
          <a:xfrm>
            <a:off x="0" y="0"/>
            <a:ext cx="3096000" cy="46368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dirty="0"/>
              <a:t>Некогда прославивший в международном масштабе отечественную культуру в качестве художественной человекособаки, Олег Кулик с начала двухтысячных устремился к горнему и высокому. Кулик сказал - «В мире не осталось места для оптимизма: природа-мать бунтует; идеи не радуют свежестью; коррупция и преступления кругом, искусство не находит себе места, религии не </a:t>
            </a:r>
            <a:r>
              <a:rPr lang="en" dirty="0" smtClean="0"/>
              <a:t>утешаю</a:t>
            </a:r>
            <a:r>
              <a:rPr lang="ru-RU" dirty="0" smtClean="0"/>
              <a:t>»</a:t>
            </a:r>
            <a:r>
              <a:rPr lang="en" dirty="0" smtClean="0"/>
              <a:t>.  </a:t>
            </a:r>
            <a:r>
              <a:rPr lang="en" dirty="0"/>
              <a:t>Полная безнадега, какой-то Экклезиаст с буддийским уклоном.</a:t>
            </a:r>
          </a:p>
          <a:p>
            <a:pPr lvl="0" rtl="0">
              <a:lnSpc>
                <a:spcPct val="115000"/>
              </a:lnSpc>
              <a:spcBef>
                <a:spcPts val="0"/>
              </a:spcBef>
              <a:buNone/>
            </a:pPr>
            <a:endParaRPr dirty="0"/>
          </a:p>
          <a:p>
            <a:pPr lvl="0" rtl="0">
              <a:lnSpc>
                <a:spcPct val="115000"/>
              </a:lnSpc>
              <a:spcBef>
                <a:spcPts val="0"/>
              </a:spcBef>
              <a:buNone/>
            </a:pPr>
            <a:r>
              <a:rPr lang="en" dirty="0"/>
              <a:t>Андрей Ковалев</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Shape 614"/>
          <p:cNvPicPr preferRelativeResize="0"/>
          <p:nvPr/>
        </p:nvPicPr>
        <p:blipFill>
          <a:blip r:embed="rId3">
            <a:alphaModFix/>
          </a:blip>
          <a:stretch>
            <a:fillRect/>
          </a:stretch>
        </p:blipFill>
        <p:spPr>
          <a:xfrm>
            <a:off x="5553081" y="0"/>
            <a:ext cx="3475337" cy="5143499"/>
          </a:xfrm>
          <a:prstGeom prst="rect">
            <a:avLst/>
          </a:prstGeom>
          <a:noFill/>
          <a:ln>
            <a:noFill/>
          </a:ln>
        </p:spPr>
      </p:pic>
      <p:sp>
        <p:nvSpPr>
          <p:cNvPr id="615" name="Shape 615"/>
          <p:cNvSpPr txBox="1"/>
          <p:nvPr/>
        </p:nvSpPr>
        <p:spPr>
          <a:xfrm>
            <a:off x="1652775" y="4515966"/>
            <a:ext cx="3853200" cy="627534"/>
          </a:xfrm>
          <a:prstGeom prst="rect">
            <a:avLst/>
          </a:prstGeom>
          <a:noFill/>
          <a:ln>
            <a:noFill/>
          </a:ln>
        </p:spPr>
        <p:txBody>
          <a:bodyPr lIns="91425" tIns="91425" rIns="91425" bIns="91425" anchor="ctr" anchorCtr="0">
            <a:noAutofit/>
          </a:bodyPr>
          <a:lstStyle/>
          <a:p>
            <a:pPr lvl="0" algn="r" rtl="0">
              <a:spcBef>
                <a:spcPts val="0"/>
              </a:spcBef>
              <a:buNone/>
            </a:pPr>
            <a:r>
              <a:rPr lang="ru-RU" sz="1200" dirty="0" smtClean="0"/>
              <a:t>Олег Кулик. </a:t>
            </a:r>
            <a:r>
              <a:rPr lang="en" sz="1200" dirty="0" smtClean="0"/>
              <a:t>Новая </a:t>
            </a:r>
            <a:r>
              <a:rPr lang="en" sz="1200" dirty="0"/>
              <a:t>проповедь. Москва, Даниловский рынок. 15 сентября 1994 </a:t>
            </a:r>
          </a:p>
        </p:txBody>
      </p:sp>
      <p:sp>
        <p:nvSpPr>
          <p:cNvPr id="616" name="Shape 616"/>
          <p:cNvSpPr txBox="1"/>
          <p:nvPr/>
        </p:nvSpPr>
        <p:spPr>
          <a:xfrm>
            <a:off x="-1" y="0"/>
            <a:ext cx="5505975" cy="2427734"/>
          </a:xfrm>
          <a:prstGeom prst="rect">
            <a:avLst/>
          </a:prstGeom>
          <a:noFill/>
          <a:ln>
            <a:noFill/>
          </a:ln>
        </p:spPr>
        <p:txBody>
          <a:bodyPr lIns="91425" tIns="91425" rIns="91425" bIns="91425" anchor="ctr" anchorCtr="0">
            <a:noAutofit/>
          </a:bodyPr>
          <a:lstStyle/>
          <a:p>
            <a:pPr lvl="0" rtl="0">
              <a:spcBef>
                <a:spcPts val="0"/>
              </a:spcBef>
              <a:buNone/>
            </a:pPr>
            <a:endParaRPr dirty="0"/>
          </a:p>
          <a:p>
            <a:pPr lvl="0">
              <a:spcBef>
                <a:spcPts val="0"/>
              </a:spcBef>
              <a:buNone/>
            </a:pPr>
            <a:r>
              <a:rPr lang="en" dirty="0"/>
              <a:t>Между озверевшим, опустившимся на четыре лапы в московскую грязь человеком-собакой и нынешним благостным путешественником по святым местам Монголии, Индии и Латинской Америки, куратором выставки </a:t>
            </a:r>
            <a:r>
              <a:rPr lang="ru-RU" dirty="0" smtClean="0"/>
              <a:t>«</a:t>
            </a:r>
            <a:r>
              <a:rPr lang="en" dirty="0" smtClean="0"/>
              <a:t>Верю</a:t>
            </a:r>
            <a:r>
              <a:rPr lang="ru-RU" dirty="0" smtClean="0"/>
              <a:t>»</a:t>
            </a:r>
            <a:r>
              <a:rPr lang="en" dirty="0" smtClean="0"/>
              <a:t> </a:t>
            </a:r>
            <a:r>
              <a:rPr lang="en" dirty="0"/>
              <a:t>общего немного. Однако это один и тот же художник. Пригламуренная Лолита, рафинированные человеческие </a:t>
            </a:r>
            <a:r>
              <a:rPr lang="ru-RU" dirty="0" smtClean="0"/>
              <a:t>«</a:t>
            </a:r>
            <a:r>
              <a:rPr lang="en" dirty="0" smtClean="0"/>
              <a:t>фрагменты</a:t>
            </a:r>
            <a:r>
              <a:rPr lang="ru-RU" dirty="0" smtClean="0"/>
              <a:t>»</a:t>
            </a:r>
            <a:r>
              <a:rPr lang="en" dirty="0" smtClean="0"/>
              <a:t>, </a:t>
            </a:r>
            <a:r>
              <a:rPr lang="en" dirty="0"/>
              <a:t>проступающие на черном фоне, огромные трахающиеся стеклянные коровы, куры, гадящие на голову сидящего в клетке Льва Толстого, – этапы большого, в двадцать лет, пути.</a:t>
            </a:r>
          </a:p>
          <a:p>
            <a:pPr lvl="0">
              <a:spcBef>
                <a:spcPts val="0"/>
              </a:spcBef>
              <a:buNone/>
            </a:pPr>
            <a:endParaRPr dirty="0"/>
          </a:p>
          <a:p>
            <a:pPr lvl="0" rtl="0">
              <a:spcBef>
                <a:spcPts val="0"/>
              </a:spcBef>
              <a:buNone/>
            </a:pPr>
            <a:r>
              <a:rPr lang="en" dirty="0"/>
              <a:t>Фаина Балаховская</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Shape 621"/>
          <p:cNvPicPr preferRelativeResize="0"/>
          <p:nvPr/>
        </p:nvPicPr>
        <p:blipFill>
          <a:blip r:embed="rId3">
            <a:alphaModFix/>
          </a:blip>
          <a:stretch>
            <a:fillRect/>
          </a:stretch>
        </p:blipFill>
        <p:spPr>
          <a:xfrm>
            <a:off x="3550800" y="51471"/>
            <a:ext cx="5593200" cy="4418625"/>
          </a:xfrm>
          <a:prstGeom prst="rect">
            <a:avLst/>
          </a:prstGeom>
          <a:noFill/>
          <a:ln>
            <a:noFill/>
          </a:ln>
        </p:spPr>
      </p:pic>
      <p:sp>
        <p:nvSpPr>
          <p:cNvPr id="622" name="Shape 622"/>
          <p:cNvSpPr txBox="1"/>
          <p:nvPr/>
        </p:nvSpPr>
        <p:spPr>
          <a:xfrm>
            <a:off x="3550800" y="4587974"/>
            <a:ext cx="5557704" cy="555526"/>
          </a:xfrm>
          <a:prstGeom prst="rect">
            <a:avLst/>
          </a:prstGeom>
          <a:noFill/>
          <a:ln>
            <a:noFill/>
          </a:ln>
        </p:spPr>
        <p:txBody>
          <a:bodyPr lIns="91425" tIns="91425" rIns="91425" bIns="91425" anchor="ctr" anchorCtr="0">
            <a:noAutofit/>
          </a:bodyPr>
          <a:lstStyle/>
          <a:p>
            <a:pPr lvl="0" rtl="0">
              <a:spcBef>
                <a:spcPts val="0"/>
              </a:spcBef>
              <a:buNone/>
            </a:pPr>
            <a:r>
              <a:rPr lang="en" sz="1200" dirty="0"/>
              <a:t>Знакомьтесь, мой дружок Чарли. Москва, галерея </a:t>
            </a:r>
            <a:r>
              <a:rPr lang="ru-RU" sz="1200" dirty="0" smtClean="0"/>
              <a:t>«</a:t>
            </a:r>
            <a:r>
              <a:rPr lang="en" sz="1200" dirty="0" smtClean="0"/>
              <a:t>Риджина</a:t>
            </a:r>
            <a:r>
              <a:rPr lang="ru-RU" sz="1200" dirty="0" smtClean="0"/>
              <a:t>»</a:t>
            </a:r>
            <a:r>
              <a:rPr lang="en" sz="1200" dirty="0" smtClean="0"/>
              <a:t>. </a:t>
            </a:r>
            <a:r>
              <a:rPr lang="en" sz="1200" dirty="0"/>
              <a:t>1 мая 1994</a:t>
            </a:r>
          </a:p>
        </p:txBody>
      </p:sp>
      <p:sp>
        <p:nvSpPr>
          <p:cNvPr id="623" name="Shape 623"/>
          <p:cNvSpPr txBox="1"/>
          <p:nvPr/>
        </p:nvSpPr>
        <p:spPr>
          <a:xfrm>
            <a:off x="0" y="51471"/>
            <a:ext cx="3550800" cy="2304256"/>
          </a:xfrm>
          <a:prstGeom prst="rect">
            <a:avLst/>
          </a:prstGeom>
          <a:noFill/>
          <a:ln>
            <a:noFill/>
          </a:ln>
        </p:spPr>
        <p:txBody>
          <a:bodyPr lIns="91425" tIns="91425" rIns="91425" bIns="91425" anchor="ctr" anchorCtr="0">
            <a:noAutofit/>
          </a:bodyPr>
          <a:lstStyle/>
          <a:p>
            <a:pPr lvl="0" rtl="0">
              <a:spcBef>
                <a:spcPts val="0"/>
              </a:spcBef>
              <a:buNone/>
            </a:pPr>
            <a:r>
              <a:rPr lang="en" dirty="0"/>
              <a:t>Но даже если не понимать «против всех» буквально, все равно: разве образ Кулика — самого из нас приемлемого — не презренный образ? Это же самый низ. Именно в этом и проявляется подлинная левая позиция — иметь смелость заявить: «Я — никто, я — педик, я — негр, я — животное».</a:t>
            </a:r>
          </a:p>
          <a:p>
            <a:pPr lvl="0" rtl="0">
              <a:spcBef>
                <a:spcPts val="0"/>
              </a:spcBef>
              <a:buNone/>
            </a:pPr>
            <a:endParaRPr dirty="0"/>
          </a:p>
          <a:p>
            <a:pPr lvl="0" rtl="0">
              <a:spcBef>
                <a:spcPts val="0"/>
              </a:spcBef>
              <a:buNone/>
            </a:pPr>
            <a:r>
              <a:rPr lang="en" dirty="0"/>
              <a:t>Анатолий Осмоловский</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Shape 628"/>
          <p:cNvPicPr preferRelativeResize="0"/>
          <p:nvPr/>
        </p:nvPicPr>
        <p:blipFill>
          <a:blip r:embed="rId3">
            <a:alphaModFix/>
          </a:blip>
          <a:stretch>
            <a:fillRect/>
          </a:stretch>
        </p:blipFill>
        <p:spPr>
          <a:xfrm>
            <a:off x="3883996" y="22870"/>
            <a:ext cx="5251600" cy="3445049"/>
          </a:xfrm>
          <a:prstGeom prst="rect">
            <a:avLst/>
          </a:prstGeom>
          <a:noFill/>
          <a:ln>
            <a:noFill/>
          </a:ln>
        </p:spPr>
      </p:pic>
      <p:sp>
        <p:nvSpPr>
          <p:cNvPr id="629" name="Shape 629"/>
          <p:cNvSpPr txBox="1"/>
          <p:nvPr/>
        </p:nvSpPr>
        <p:spPr>
          <a:xfrm>
            <a:off x="3851920" y="4515966"/>
            <a:ext cx="5283676" cy="576064"/>
          </a:xfrm>
          <a:prstGeom prst="rect">
            <a:avLst/>
          </a:prstGeom>
          <a:noFill/>
          <a:ln>
            <a:noFill/>
          </a:ln>
        </p:spPr>
        <p:txBody>
          <a:bodyPr lIns="91425" tIns="91425" rIns="91425" bIns="91425" anchor="ctr" anchorCtr="0">
            <a:noAutofit/>
          </a:bodyPr>
          <a:lstStyle/>
          <a:p>
            <a:pPr lvl="0" rtl="0">
              <a:spcBef>
                <a:spcPts val="0"/>
              </a:spcBef>
              <a:buNone/>
            </a:pPr>
            <a:r>
              <a:rPr lang="en" sz="1200" dirty="0"/>
              <a:t>Броненосец для вашего шоу. Tate Modern, Лондон. 27 марта 2003 </a:t>
            </a:r>
          </a:p>
        </p:txBody>
      </p:sp>
      <p:sp>
        <p:nvSpPr>
          <p:cNvPr id="630" name="Shape 630"/>
          <p:cNvSpPr txBox="1"/>
          <p:nvPr/>
        </p:nvSpPr>
        <p:spPr>
          <a:xfrm>
            <a:off x="38250" y="22870"/>
            <a:ext cx="3813670" cy="3196952"/>
          </a:xfrm>
          <a:prstGeom prst="rect">
            <a:avLst/>
          </a:prstGeom>
          <a:noFill/>
          <a:ln>
            <a:noFill/>
          </a:ln>
        </p:spPr>
        <p:txBody>
          <a:bodyPr lIns="91425" tIns="91425" rIns="91425" bIns="91425" anchor="ctr" anchorCtr="0">
            <a:noAutofit/>
          </a:bodyPr>
          <a:lstStyle/>
          <a:p>
            <a:pPr lvl="0" rtl="0">
              <a:spcBef>
                <a:spcPts val="0"/>
              </a:spcBef>
              <a:buNone/>
            </a:pPr>
            <a:r>
              <a:rPr lang="en" dirty="0"/>
              <a:t>Если вспомнить постулаты современного телевидения — «кровь, секс, деньги», — Олег Кулик идеально ложится на сознание массового потребителя. С одной оговоркой: кровь и секс — его, деньги — коллекционеров.</a:t>
            </a:r>
          </a:p>
          <a:p>
            <a:pPr lvl="0" rtl="0">
              <a:spcBef>
                <a:spcPts val="0"/>
              </a:spcBef>
              <a:buNone/>
            </a:pPr>
            <a:r>
              <a:rPr lang="en" dirty="0"/>
              <a:t>Если художник продолжит свою публичную феерию с тем же постоянством, работы будут неуклонно расти в цене. Считаем позицию «PR и маркетинговая активность» самым серьезным фактором для повышения капитализации. </a:t>
            </a:r>
          </a:p>
          <a:p>
            <a:pPr lvl="0" rtl="0">
              <a:spcBef>
                <a:spcPts val="0"/>
              </a:spcBef>
              <a:buNone/>
            </a:pPr>
            <a:endParaRPr dirty="0"/>
          </a:p>
          <a:p>
            <a:pPr lvl="0" rtl="0">
              <a:spcBef>
                <a:spcPts val="0"/>
              </a:spcBef>
              <a:buNone/>
            </a:pPr>
            <a:r>
              <a:rPr lang="en" dirty="0"/>
              <a:t>Денис Белькевич</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p:nvPr/>
        </p:nvSpPr>
        <p:spPr>
          <a:xfrm>
            <a:off x="1739" y="66701"/>
            <a:ext cx="5685965" cy="1000148"/>
          </a:xfrm>
          <a:prstGeom prst="rect">
            <a:avLst/>
          </a:prstGeom>
          <a:noFill/>
          <a:ln>
            <a:noFill/>
          </a:ln>
        </p:spPr>
        <p:txBody>
          <a:bodyPr lIns="91425" tIns="91425" rIns="91425" bIns="91425" anchor="ctr" anchorCtr="0">
            <a:noAutofit/>
          </a:bodyPr>
          <a:lstStyle/>
          <a:p>
            <a:pPr lvl="0" rtl="0">
              <a:spcBef>
                <a:spcPts val="0"/>
              </a:spcBef>
              <a:buNone/>
            </a:pPr>
            <a:r>
              <a:rPr lang="en" dirty="0"/>
              <a:t>Куратор Роза Мартинес приглашает Кулика принять участие в 1-й «Манифесте» в Роттердаме. Художник в течение нескольких недель живет в будке и гуляет на поводке, изображая собаку </a:t>
            </a:r>
            <a:r>
              <a:rPr lang="en" dirty="0" smtClean="0"/>
              <a:t>Павлова</a:t>
            </a:r>
            <a:r>
              <a:rPr lang="ru-RU" dirty="0" smtClean="0"/>
              <a:t>.</a:t>
            </a:r>
            <a:endParaRPr lang="en" dirty="0"/>
          </a:p>
        </p:txBody>
      </p:sp>
      <p:pic>
        <p:nvPicPr>
          <p:cNvPr id="643" name="Shape 643"/>
          <p:cNvPicPr preferRelativeResize="0"/>
          <p:nvPr/>
        </p:nvPicPr>
        <p:blipFill>
          <a:blip r:embed="rId3">
            <a:alphaModFix/>
          </a:blip>
          <a:stretch>
            <a:fillRect/>
          </a:stretch>
        </p:blipFill>
        <p:spPr>
          <a:xfrm>
            <a:off x="5652120" y="66701"/>
            <a:ext cx="3458034" cy="4940049"/>
          </a:xfrm>
          <a:prstGeom prst="rect">
            <a:avLst/>
          </a:prstGeom>
          <a:noFill/>
          <a:ln>
            <a:noFill/>
          </a:ln>
        </p:spPr>
      </p:pic>
      <p:sp>
        <p:nvSpPr>
          <p:cNvPr id="644" name="Shape 644"/>
          <p:cNvSpPr txBox="1"/>
          <p:nvPr/>
        </p:nvSpPr>
        <p:spPr>
          <a:xfrm>
            <a:off x="0" y="4587974"/>
            <a:ext cx="5685900" cy="418776"/>
          </a:xfrm>
          <a:prstGeom prst="rect">
            <a:avLst/>
          </a:prstGeom>
          <a:noFill/>
          <a:ln>
            <a:noFill/>
          </a:ln>
        </p:spPr>
        <p:txBody>
          <a:bodyPr lIns="91425" tIns="91425" rIns="91425" bIns="91425" anchor="t" anchorCtr="0">
            <a:noAutofit/>
          </a:bodyPr>
          <a:lstStyle/>
          <a:p>
            <a:pPr lvl="0">
              <a:spcBef>
                <a:spcPts val="0"/>
              </a:spcBef>
              <a:buNone/>
            </a:pPr>
            <a:r>
              <a:rPr lang="ru-RU" sz="1200" dirty="0" smtClean="0">
                <a:solidFill>
                  <a:schemeClr val="dk1"/>
                </a:solidFill>
              </a:rPr>
              <a:t>Олег Кулик, Мила Бредихина. </a:t>
            </a:r>
            <a:r>
              <a:rPr lang="en" sz="1200" dirty="0" smtClean="0">
                <a:solidFill>
                  <a:schemeClr val="dk1"/>
                </a:solidFill>
              </a:rPr>
              <a:t>Собака Павлова</a:t>
            </a:r>
            <a:r>
              <a:rPr lang="ru-RU" sz="1200" dirty="0" smtClean="0">
                <a:solidFill>
                  <a:schemeClr val="dk1"/>
                </a:solidFill>
              </a:rPr>
              <a:t>.</a:t>
            </a:r>
            <a:r>
              <a:rPr lang="en" sz="1200" dirty="0" smtClean="0">
                <a:solidFill>
                  <a:schemeClr val="dk1"/>
                </a:solidFill>
              </a:rPr>
              <a:t> </a:t>
            </a:r>
            <a:r>
              <a:rPr lang="en" sz="1200" dirty="0">
                <a:solidFill>
                  <a:schemeClr val="dk1"/>
                </a:solidFill>
              </a:rPr>
              <a:t>в рамках биеннале </a:t>
            </a:r>
            <a:r>
              <a:rPr lang="ru-RU" sz="1200" dirty="0" smtClean="0">
                <a:solidFill>
                  <a:schemeClr val="dk1"/>
                </a:solidFill>
              </a:rPr>
              <a:t>«</a:t>
            </a:r>
            <a:r>
              <a:rPr lang="en" sz="1200" dirty="0" smtClean="0">
                <a:solidFill>
                  <a:schemeClr val="dk1"/>
                </a:solidFill>
              </a:rPr>
              <a:t>Manifesta I</a:t>
            </a:r>
            <a:r>
              <a:rPr lang="ru-RU" sz="1200" dirty="0" smtClean="0">
                <a:solidFill>
                  <a:schemeClr val="dk1"/>
                </a:solidFill>
              </a:rPr>
              <a:t>»</a:t>
            </a:r>
            <a:r>
              <a:rPr lang="en" sz="1200" dirty="0" smtClean="0">
                <a:solidFill>
                  <a:schemeClr val="dk1"/>
                </a:solidFill>
              </a:rPr>
              <a:t>. Роттердам</a:t>
            </a:r>
            <a:r>
              <a:rPr lang="en" sz="1200" dirty="0">
                <a:solidFill>
                  <a:schemeClr val="dk1"/>
                </a:solidFill>
              </a:rPr>
              <a:t>, V-2. 15–25 июня 1996</a:t>
            </a:r>
          </a:p>
          <a:p>
            <a:pPr lvl="0">
              <a:spcBef>
                <a:spcPts val="0"/>
              </a:spcBef>
              <a:buClr>
                <a:schemeClr val="dk1"/>
              </a:buClr>
              <a:buFont typeface="Arial"/>
              <a:buNone/>
            </a:pPr>
            <a:r>
              <a:rPr lang="en" dirty="0">
                <a:solidFill>
                  <a:schemeClr val="dk1"/>
                </a:solidFill>
              </a:rPr>
              <a:t> </a:t>
            </a:r>
          </a:p>
          <a:p>
            <a:pPr lvl="0">
              <a:spcBef>
                <a:spcPts val="0"/>
              </a:spcBef>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8" name="Shape 108"/>
          <p:cNvPicPr preferRelativeResize="0"/>
          <p:nvPr/>
        </p:nvPicPr>
        <p:blipFill>
          <a:blip r:embed="rId3">
            <a:alphaModFix/>
          </a:blip>
          <a:stretch>
            <a:fillRect/>
          </a:stretch>
        </p:blipFill>
        <p:spPr>
          <a:xfrm>
            <a:off x="3851920" y="123478"/>
            <a:ext cx="5237425" cy="3928075"/>
          </a:xfrm>
          <a:prstGeom prst="rect">
            <a:avLst/>
          </a:prstGeom>
          <a:noFill/>
          <a:ln>
            <a:noFill/>
          </a:ln>
        </p:spPr>
      </p:pic>
      <p:sp>
        <p:nvSpPr>
          <p:cNvPr id="109" name="Shape 109"/>
          <p:cNvSpPr txBox="1"/>
          <p:nvPr/>
        </p:nvSpPr>
        <p:spPr>
          <a:xfrm>
            <a:off x="-1" y="0"/>
            <a:ext cx="3851921" cy="3651870"/>
          </a:xfrm>
          <a:prstGeom prst="rect">
            <a:avLst/>
          </a:prstGeom>
          <a:noFill/>
          <a:ln>
            <a:noFill/>
          </a:ln>
        </p:spPr>
        <p:txBody>
          <a:bodyPr lIns="91425" tIns="91425" rIns="91425" bIns="91425" anchor="ctr" anchorCtr="0">
            <a:noAutofit/>
          </a:bodyPr>
          <a:lstStyle/>
          <a:p>
            <a:pPr lvl="0" rtl="0">
              <a:spcBef>
                <a:spcPts val="0"/>
              </a:spcBef>
              <a:buNone/>
            </a:pPr>
            <a:r>
              <a:rPr lang="en" dirty="0">
                <a:solidFill>
                  <a:schemeClr val="dk1"/>
                </a:solidFill>
              </a:rPr>
              <a:t>Причём все встали даже не на защиту жизни Пятачка, а на защиту своей тонкой, ранимой натуры от неприятных впечатлений: давайте нам свинину, чтобы мы могли её хряпать три раза в день, но, пожалуйста, не показывайте нам всей этой грязи. У нас и без того ужасная жизнь. Но тогда, чуть позже, вам принесут человечину. Вы скажете, да, вкусно, только не показывайте, как происходит забой человеков. Мы же уже проходили это в сталинские времена, когда все всё одобряли, но никто не хотел знать, что же происходит на самом деле.</a:t>
            </a:r>
          </a:p>
          <a:p>
            <a:pPr lvl="0" rtl="0">
              <a:spcBef>
                <a:spcPts val="0"/>
              </a:spcBef>
              <a:buNone/>
            </a:pPr>
            <a:endParaRPr dirty="0">
              <a:solidFill>
                <a:schemeClr val="dk1"/>
              </a:solidFill>
            </a:endParaRPr>
          </a:p>
          <a:p>
            <a:pPr lvl="0" rtl="0">
              <a:spcBef>
                <a:spcPts val="0"/>
              </a:spcBef>
              <a:buNone/>
            </a:pPr>
            <a:r>
              <a:rPr lang="en" dirty="0">
                <a:solidFill>
                  <a:schemeClr val="dk1"/>
                </a:solidFill>
              </a:rPr>
              <a:t>Олег Кулик - Дмитрию Бавильскому</a:t>
            </a:r>
          </a:p>
        </p:txBody>
      </p:sp>
      <p:sp>
        <p:nvSpPr>
          <p:cNvPr id="5" name="Shape 101"/>
          <p:cNvSpPr txBox="1"/>
          <p:nvPr/>
        </p:nvSpPr>
        <p:spPr>
          <a:xfrm>
            <a:off x="3851920" y="4227934"/>
            <a:ext cx="5151182" cy="770486"/>
          </a:xfrm>
          <a:prstGeom prst="rect">
            <a:avLst/>
          </a:prstGeom>
          <a:noFill/>
          <a:ln>
            <a:noFill/>
          </a:ln>
        </p:spPr>
        <p:txBody>
          <a:bodyPr lIns="91425" tIns="91425" rIns="91425" bIns="91425" anchor="ctr" anchorCtr="0">
            <a:noAutofit/>
          </a:bodyPr>
          <a:lstStyle/>
          <a:p>
            <a:pPr lvl="0">
              <a:spcBef>
                <a:spcPts val="0"/>
              </a:spcBef>
              <a:buNone/>
            </a:pPr>
            <a:r>
              <a:rPr lang="en" sz="1200" dirty="0">
                <a:solidFill>
                  <a:schemeClr val="dk1"/>
                </a:solidFill>
              </a:rPr>
              <a:t>Пятачок делает подарки </a:t>
            </a:r>
            <a:r>
              <a:rPr lang="en" sz="1200" dirty="0" smtClean="0">
                <a:solidFill>
                  <a:schemeClr val="dk1"/>
                </a:solidFill>
              </a:rPr>
              <a:t>(</a:t>
            </a:r>
            <a:r>
              <a:rPr lang="en" sz="1200" dirty="0">
                <a:solidFill>
                  <a:schemeClr val="dk1"/>
                </a:solidFill>
              </a:rPr>
              <a:t>совместно с группой «</a:t>
            </a:r>
            <a:r>
              <a:rPr lang="en" sz="1200" dirty="0" smtClean="0">
                <a:solidFill>
                  <a:schemeClr val="dk1"/>
                </a:solidFill>
              </a:rPr>
              <a:t>Николай</a:t>
            </a:r>
            <a:r>
              <a:rPr lang="ru-RU" sz="1200" dirty="0" smtClean="0">
                <a:solidFill>
                  <a:schemeClr val="dk1"/>
                </a:solidFill>
              </a:rPr>
              <a:t>»</a:t>
            </a:r>
            <a:r>
              <a:rPr lang="en" sz="1200" dirty="0" smtClean="0">
                <a:solidFill>
                  <a:schemeClr val="dk1"/>
                </a:solidFill>
              </a:rPr>
              <a:t> </a:t>
            </a:r>
            <a:r>
              <a:rPr lang="en" sz="1200" dirty="0">
                <a:solidFill>
                  <a:schemeClr val="dk1"/>
                </a:solidFill>
              </a:rPr>
              <a:t>в рамках фестиваля «Анималистские проекты</a:t>
            </a:r>
            <a:r>
              <a:rPr lang="en" sz="1200" dirty="0" smtClean="0">
                <a:solidFill>
                  <a:schemeClr val="dk1"/>
                </a:solidFill>
              </a:rPr>
              <a:t>»)</a:t>
            </a:r>
            <a:r>
              <a:rPr lang="ru-RU" sz="1200" dirty="0" smtClean="0">
                <a:solidFill>
                  <a:schemeClr val="dk1"/>
                </a:solidFill>
              </a:rPr>
              <a:t>.</a:t>
            </a:r>
            <a:r>
              <a:rPr lang="en" sz="1200" dirty="0" smtClean="0">
                <a:solidFill>
                  <a:schemeClr val="dk1"/>
                </a:solidFill>
              </a:rPr>
              <a:t> </a:t>
            </a:r>
            <a:r>
              <a:rPr lang="ru-RU" sz="1200" dirty="0" smtClean="0">
                <a:solidFill>
                  <a:schemeClr val="dk1"/>
                </a:solidFill>
              </a:rPr>
              <a:t>1992. Г</a:t>
            </a:r>
            <a:r>
              <a:rPr lang="en" sz="1200" dirty="0" smtClean="0">
                <a:solidFill>
                  <a:schemeClr val="dk1"/>
                </a:solidFill>
              </a:rPr>
              <a:t>алерея </a:t>
            </a:r>
            <a:r>
              <a:rPr lang="en" sz="1200" dirty="0">
                <a:solidFill>
                  <a:schemeClr val="dk1"/>
                </a:solidFill>
              </a:rPr>
              <a:t>«Риджина</a:t>
            </a:r>
            <a:r>
              <a:rPr lang="en" sz="1200" dirty="0" smtClean="0">
                <a:solidFill>
                  <a:schemeClr val="dk1"/>
                </a:solidFill>
              </a:rPr>
              <a:t>»</a:t>
            </a:r>
            <a:r>
              <a:rPr lang="ru-RU" sz="1200" dirty="0" smtClean="0">
                <a:solidFill>
                  <a:schemeClr val="dk1"/>
                </a:solidFill>
              </a:rPr>
              <a:t>, Москва</a:t>
            </a:r>
            <a:endParaRPr lang="en" sz="1200" dirty="0">
              <a:solidFill>
                <a:schemeClr val="dk1"/>
              </a:solidFill>
            </a:endParaRP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7197</Words>
  <Application>Microsoft Office PowerPoint</Application>
  <PresentationFormat>Экран (16:9)</PresentationFormat>
  <Paragraphs>316</Paragraphs>
  <Slides>87</Slides>
  <Notes>86</Notes>
  <HiddenSlides>0</HiddenSlides>
  <MMClips>0</MMClips>
  <ScaleCrop>false</ScaleCrop>
  <HeadingPairs>
    <vt:vector size="4" baseType="variant">
      <vt:variant>
        <vt:lpstr>Тема</vt:lpstr>
      </vt:variant>
      <vt:variant>
        <vt:i4>1</vt:i4>
      </vt:variant>
      <vt:variant>
        <vt:lpstr>Заголовки слайдов</vt:lpstr>
      </vt:variant>
      <vt:variant>
        <vt:i4>87</vt:i4>
      </vt:variant>
    </vt:vector>
  </HeadingPairs>
  <TitlesOfParts>
    <vt:vector size="88" baseType="lpstr">
      <vt:lpstr>simple-light-2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Шамшаева Анастасия</cp:lastModifiedBy>
  <cp:revision>15</cp:revision>
  <dcterms:modified xsi:type="dcterms:W3CDTF">2016-11-08T11:31:30Z</dcterms:modified>
</cp:coreProperties>
</file>