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4" r:id="rId1"/>
  </p:sldMasterIdLst>
  <p:notesMasterIdLst>
    <p:notesMasterId r:id="rId89"/>
  </p:notesMasterIdLst>
  <p:sldIdLst>
    <p:sldId id="342" r:id="rId2"/>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57" d="100"/>
          <a:sy n="157" d="100"/>
        </p:scale>
        <p:origin x="-282" y="20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theme" Target="theme/theme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187" y="685800"/>
            <a:ext cx="6096299"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2235212173"/>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
        <p:cNvGrpSpPr/>
        <p:nvPr/>
      </p:nvGrpSpPr>
      <p:grpSpPr>
        <a:xfrm>
          <a:off x="0" y="0"/>
          <a:ext cx="0" cy="0"/>
          <a:chOff x="0" y="0"/>
          <a:chExt cx="0" cy="0"/>
        </a:xfrm>
      </p:grpSpPr>
      <p:sp>
        <p:nvSpPr>
          <p:cNvPr id="24" name="Shape 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 name="Shape 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Shape 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3" name="Shape 8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Shape 9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5" name="Shape 9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Shape 1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1" name="Shape 1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Shape 1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Shape 1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Shape 1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5" name="Shape 1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Shape 12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1" name="Shape 12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Shape 13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0" name="Shape 140"/>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
        <p:cNvGrpSpPr/>
        <p:nvPr/>
      </p:nvGrpSpPr>
      <p:grpSpPr>
        <a:xfrm>
          <a:off x="0" y="0"/>
          <a:ext cx="0" cy="0"/>
          <a:chOff x="0" y="0"/>
          <a:chExt cx="0" cy="0"/>
        </a:xfrm>
      </p:grpSpPr>
      <p:sp>
        <p:nvSpPr>
          <p:cNvPr id="31" name="Shape 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 name="Shape 3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Shape 1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6" name="Shape 1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Shape 1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3" name="Shape 1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Shape 1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0" name="Shape 1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Shape 1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6" name="Shape 16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Shape 1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2" name="Shape 17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8" name="Shape 17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Shape 18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4" name="Shape 18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Shape 1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0" name="Shape 1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
        <p:cNvGrpSpPr/>
        <p:nvPr/>
      </p:nvGrpSpPr>
      <p:grpSpPr>
        <a:xfrm>
          <a:off x="0" y="0"/>
          <a:ext cx="0" cy="0"/>
          <a:chOff x="0" y="0"/>
          <a:chExt cx="0" cy="0"/>
        </a:xfrm>
      </p:grpSpPr>
      <p:sp>
        <p:nvSpPr>
          <p:cNvPr id="37" name="Shape 3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 name="Shape 3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Shape 2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2" name="Shape 21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Shape 2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5" name="Shape 22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Shape 23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1" name="Shape 23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Shape 2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1" name="Shape 24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Shape 24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8" name="Shape 24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Shape 25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5" name="Shape 25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Shape 26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1" name="Shape 26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
        <p:cNvGrpSpPr/>
        <p:nvPr/>
      </p:nvGrpSpPr>
      <p:grpSpPr>
        <a:xfrm>
          <a:off x="0" y="0"/>
          <a:ext cx="0" cy="0"/>
          <a:chOff x="0" y="0"/>
          <a:chExt cx="0" cy="0"/>
        </a:xfrm>
      </p:grpSpPr>
      <p:sp>
        <p:nvSpPr>
          <p:cNvPr id="266" name="Shape 2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67" name="Shape 2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Shape 2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4" name="Shape 27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
        <p:cNvGrpSpPr/>
        <p:nvPr/>
      </p:nvGrpSpPr>
      <p:grpSpPr>
        <a:xfrm>
          <a:off x="0" y="0"/>
          <a:ext cx="0" cy="0"/>
          <a:chOff x="0" y="0"/>
          <a:chExt cx="0" cy="0"/>
        </a:xfrm>
      </p:grpSpPr>
      <p:sp>
        <p:nvSpPr>
          <p:cNvPr id="44" name="Shape 4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 name="Shape 4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Shape 28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1" name="Shape 28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Shape 2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87" name="Shape 28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Shape 2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93" name="Shape 29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Shape 3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1" name="Shape 30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6"/>
        <p:cNvGrpSpPr/>
        <p:nvPr/>
      </p:nvGrpSpPr>
      <p:grpSpPr>
        <a:xfrm>
          <a:off x="0" y="0"/>
          <a:ext cx="0" cy="0"/>
          <a:chOff x="0" y="0"/>
          <a:chExt cx="0" cy="0"/>
        </a:xfrm>
      </p:grpSpPr>
      <p:sp>
        <p:nvSpPr>
          <p:cNvPr id="307" name="Shape 3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8" name="Shape 30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Shape 3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5" name="Shape 31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Shape 3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2" name="Shape 32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6"/>
        <p:cNvGrpSpPr/>
        <p:nvPr/>
      </p:nvGrpSpPr>
      <p:grpSpPr>
        <a:xfrm>
          <a:off x="0" y="0"/>
          <a:ext cx="0" cy="0"/>
          <a:chOff x="0" y="0"/>
          <a:chExt cx="0" cy="0"/>
        </a:xfrm>
      </p:grpSpPr>
      <p:sp>
        <p:nvSpPr>
          <p:cNvPr id="327" name="Shape 32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8" name="Shape 32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Shape 3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5" name="Shape 335"/>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Shape 34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2" name="Shape 342"/>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Shape 5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Shape 5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Shape 34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9" name="Shape 34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Shape 35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56" name="Shape 35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0"/>
        <p:cNvGrpSpPr/>
        <p:nvPr/>
      </p:nvGrpSpPr>
      <p:grpSpPr>
        <a:xfrm>
          <a:off x="0" y="0"/>
          <a:ext cx="0" cy="0"/>
          <a:chOff x="0" y="0"/>
          <a:chExt cx="0" cy="0"/>
        </a:xfrm>
      </p:grpSpPr>
      <p:sp>
        <p:nvSpPr>
          <p:cNvPr id="361" name="Shape 36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2" name="Shape 36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Shape 3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74" name="Shape 3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8"/>
        <p:cNvGrpSpPr/>
        <p:nvPr/>
      </p:nvGrpSpPr>
      <p:grpSpPr>
        <a:xfrm>
          <a:off x="0" y="0"/>
          <a:ext cx="0" cy="0"/>
          <a:chOff x="0" y="0"/>
          <a:chExt cx="0" cy="0"/>
        </a:xfrm>
      </p:grpSpPr>
      <p:sp>
        <p:nvSpPr>
          <p:cNvPr id="379" name="Shape 3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0" name="Shape 3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
        <p:cNvGrpSpPr/>
        <p:nvPr/>
      </p:nvGrpSpPr>
      <p:grpSpPr>
        <a:xfrm>
          <a:off x="0" y="0"/>
          <a:ext cx="0" cy="0"/>
          <a:chOff x="0" y="0"/>
          <a:chExt cx="0" cy="0"/>
        </a:xfrm>
      </p:grpSpPr>
      <p:sp>
        <p:nvSpPr>
          <p:cNvPr id="386" name="Shape 38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7" name="Shape 38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Shape 3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4" name="Shape 39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6"/>
        <p:cNvGrpSpPr/>
        <p:nvPr/>
      </p:nvGrpSpPr>
      <p:grpSpPr>
        <a:xfrm>
          <a:off x="0" y="0"/>
          <a:ext cx="0" cy="0"/>
          <a:chOff x="0" y="0"/>
          <a:chExt cx="0" cy="0"/>
        </a:xfrm>
      </p:grpSpPr>
      <p:sp>
        <p:nvSpPr>
          <p:cNvPr id="407" name="Shape 40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8" name="Shape 40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Shape 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 name="Shape 5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Shape 41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5" name="Shape 41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0"/>
        <p:cNvGrpSpPr/>
        <p:nvPr/>
      </p:nvGrpSpPr>
      <p:grpSpPr>
        <a:xfrm>
          <a:off x="0" y="0"/>
          <a:ext cx="0" cy="0"/>
          <a:chOff x="0" y="0"/>
          <a:chExt cx="0" cy="0"/>
        </a:xfrm>
      </p:grpSpPr>
      <p:sp>
        <p:nvSpPr>
          <p:cNvPr id="421" name="Shape 4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2" name="Shape 42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Shape 42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9" name="Shape 42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Shape 43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5" name="Shape 43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Shape 44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1" name="Shape 44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5"/>
        <p:cNvGrpSpPr/>
        <p:nvPr/>
      </p:nvGrpSpPr>
      <p:grpSpPr>
        <a:xfrm>
          <a:off x="0" y="0"/>
          <a:ext cx="0" cy="0"/>
          <a:chOff x="0" y="0"/>
          <a:chExt cx="0" cy="0"/>
        </a:xfrm>
      </p:grpSpPr>
      <p:sp>
        <p:nvSpPr>
          <p:cNvPr id="446" name="Shape 4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7" name="Shape 44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1"/>
        <p:cNvGrpSpPr/>
        <p:nvPr/>
      </p:nvGrpSpPr>
      <p:grpSpPr>
        <a:xfrm>
          <a:off x="0" y="0"/>
          <a:ext cx="0" cy="0"/>
          <a:chOff x="0" y="0"/>
          <a:chExt cx="0" cy="0"/>
        </a:xfrm>
      </p:grpSpPr>
      <p:sp>
        <p:nvSpPr>
          <p:cNvPr id="452" name="Shape 4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3" name="Shape 4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6"/>
        <p:cNvGrpSpPr/>
        <p:nvPr/>
      </p:nvGrpSpPr>
      <p:grpSpPr>
        <a:xfrm>
          <a:off x="0" y="0"/>
          <a:ext cx="0" cy="0"/>
          <a:chOff x="0" y="0"/>
          <a:chExt cx="0" cy="0"/>
        </a:xfrm>
      </p:grpSpPr>
      <p:sp>
        <p:nvSpPr>
          <p:cNvPr id="457" name="Shape 4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58" name="Shape 458"/>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2"/>
        <p:cNvGrpSpPr/>
        <p:nvPr/>
      </p:nvGrpSpPr>
      <p:grpSpPr>
        <a:xfrm>
          <a:off x="0" y="0"/>
          <a:ext cx="0" cy="0"/>
          <a:chOff x="0" y="0"/>
          <a:chExt cx="0" cy="0"/>
        </a:xfrm>
      </p:grpSpPr>
      <p:sp>
        <p:nvSpPr>
          <p:cNvPr id="463" name="Shape 4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4" name="Shape 4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Shape 4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0" name="Shape 4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Shape 6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4" name="Shape 6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Shape 47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6" name="Shape 47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Shape 48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0" name="Shape 49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Shape 49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97" name="Shape 49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Shape 50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04" name="Shape 504"/>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1" name="Shape 511"/>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Shape 51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18" name="Shape 518"/>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Shape 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5" name="Shape 52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0"/>
        <p:cNvGrpSpPr/>
        <p:nvPr/>
      </p:nvGrpSpPr>
      <p:grpSpPr>
        <a:xfrm>
          <a:off x="0" y="0"/>
          <a:ext cx="0" cy="0"/>
          <a:chOff x="0" y="0"/>
          <a:chExt cx="0" cy="0"/>
        </a:xfrm>
      </p:grpSpPr>
      <p:sp>
        <p:nvSpPr>
          <p:cNvPr id="531" name="Shape 5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2" name="Shape 53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Shape 53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39" name="Shape 53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Shape 6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0" name="Shape 7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Shape 5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46" name="Shape 546"/>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
        <p:cNvGrpSpPr/>
        <p:nvPr/>
      </p:nvGrpSpPr>
      <p:grpSpPr>
        <a:xfrm>
          <a:off x="0" y="0"/>
          <a:ext cx="0" cy="0"/>
          <a:chOff x="0" y="0"/>
          <a:chExt cx="0" cy="0"/>
        </a:xfrm>
      </p:grpSpPr>
      <p:sp>
        <p:nvSpPr>
          <p:cNvPr id="552" name="Shape 55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53" name="Shape 55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
        <p:cNvGrpSpPr/>
        <p:nvPr/>
      </p:nvGrpSpPr>
      <p:grpSpPr>
        <a:xfrm>
          <a:off x="0" y="0"/>
          <a:ext cx="0" cy="0"/>
          <a:chOff x="0" y="0"/>
          <a:chExt cx="0" cy="0"/>
        </a:xfrm>
      </p:grpSpPr>
      <p:sp>
        <p:nvSpPr>
          <p:cNvPr id="559" name="Shape 55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0" name="Shape 56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5"/>
        <p:cNvGrpSpPr/>
        <p:nvPr/>
      </p:nvGrpSpPr>
      <p:grpSpPr>
        <a:xfrm>
          <a:off x="0" y="0"/>
          <a:ext cx="0" cy="0"/>
          <a:chOff x="0" y="0"/>
          <a:chExt cx="0" cy="0"/>
        </a:xfrm>
      </p:grpSpPr>
      <p:sp>
        <p:nvSpPr>
          <p:cNvPr id="566" name="Shape 56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67" name="Shape 567"/>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Shape 57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4" name="Shape 574"/>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8"/>
        <p:cNvGrpSpPr/>
        <p:nvPr/>
      </p:nvGrpSpPr>
      <p:grpSpPr>
        <a:xfrm>
          <a:off x="0" y="0"/>
          <a:ext cx="0" cy="0"/>
          <a:chOff x="0" y="0"/>
          <a:chExt cx="0" cy="0"/>
        </a:xfrm>
      </p:grpSpPr>
      <p:sp>
        <p:nvSpPr>
          <p:cNvPr id="579" name="Shape 579"/>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0" name="Shape 58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Shape 58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85" name="Shape 585"/>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Shape 7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7" name="Shape 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8"/>
        <p:cNvGrpSpPr/>
        <p:nvPr/>
      </p:nvGrpSpPr>
      <p:grpSpPr>
        <a:xfrm>
          <a:off x="0" y="0"/>
          <a:ext cx="0" cy="0"/>
          <a:chOff x="0" y="0"/>
          <a:chExt cx="0" cy="0"/>
        </a:xfrm>
      </p:grpSpPr>
      <p:sp>
        <p:nvSpPr>
          <p:cNvPr id="9" name="Shape 9"/>
          <p:cNvSpPr txBox="1">
            <a:spLocks noGrp="1"/>
          </p:cNvSpPr>
          <p:nvPr>
            <p:ph type="ctrTitle"/>
          </p:nvPr>
        </p:nvSpPr>
        <p:spPr>
          <a:xfrm>
            <a:off x="685800" y="1583342"/>
            <a:ext cx="7772400" cy="1159856"/>
          </a:xfrm>
          <a:prstGeom prst="rect">
            <a:avLst/>
          </a:prstGeom>
        </p:spPr>
        <p:txBody>
          <a:bodyPr lIns="91425" tIns="91425" rIns="91425" bIns="91425" anchor="b" anchorCtr="0"/>
          <a:lstStyle>
            <a:lvl1pPr lvl="0" algn="ctr">
              <a:spcBef>
                <a:spcPts val="0"/>
              </a:spcBef>
              <a:buSzPct val="100000"/>
              <a:defRPr sz="4800"/>
            </a:lvl1pPr>
            <a:lvl2pPr lvl="1" algn="ctr">
              <a:spcBef>
                <a:spcPts val="0"/>
              </a:spcBef>
              <a:buSzPct val="100000"/>
              <a:defRPr sz="4800"/>
            </a:lvl2pPr>
            <a:lvl3pPr lvl="2" algn="ctr">
              <a:spcBef>
                <a:spcPts val="0"/>
              </a:spcBef>
              <a:buSzPct val="100000"/>
              <a:defRPr sz="4800"/>
            </a:lvl3pPr>
            <a:lvl4pPr lvl="3" algn="ctr">
              <a:spcBef>
                <a:spcPts val="0"/>
              </a:spcBef>
              <a:buSzPct val="100000"/>
              <a:defRPr sz="4800"/>
            </a:lvl4pPr>
            <a:lvl5pPr lvl="4" algn="ctr">
              <a:spcBef>
                <a:spcPts val="0"/>
              </a:spcBef>
              <a:buSzPct val="100000"/>
              <a:defRPr sz="4800"/>
            </a:lvl5pPr>
            <a:lvl6pPr lvl="5" algn="ctr">
              <a:spcBef>
                <a:spcPts val="0"/>
              </a:spcBef>
              <a:buSzPct val="100000"/>
              <a:defRPr sz="4800"/>
            </a:lvl6pPr>
            <a:lvl7pPr lvl="6" algn="ctr">
              <a:spcBef>
                <a:spcPts val="0"/>
              </a:spcBef>
              <a:buSzPct val="100000"/>
              <a:defRPr sz="4800"/>
            </a:lvl7pPr>
            <a:lvl8pPr lvl="7" algn="ctr">
              <a:spcBef>
                <a:spcPts val="0"/>
              </a:spcBef>
              <a:buSzPct val="100000"/>
              <a:defRPr sz="4800"/>
            </a:lvl8pPr>
            <a:lvl9pPr lvl="8" algn="ctr">
              <a:spcBef>
                <a:spcPts val="0"/>
              </a:spcBef>
              <a:buSzPct val="100000"/>
              <a:defRPr sz="4800"/>
            </a:lvl9pPr>
          </a:lstStyle>
          <a:p>
            <a:endParaRPr/>
          </a:p>
        </p:txBody>
      </p:sp>
      <p:sp>
        <p:nvSpPr>
          <p:cNvPr id="10" name="Shape 10"/>
          <p:cNvSpPr txBox="1">
            <a:spLocks noGrp="1"/>
          </p:cNvSpPr>
          <p:nvPr>
            <p:ph type="subTitle" idx="1"/>
          </p:nvPr>
        </p:nvSpPr>
        <p:spPr>
          <a:xfrm>
            <a:off x="685800" y="2840053"/>
            <a:ext cx="7772400" cy="784737"/>
          </a:xfrm>
          <a:prstGeom prst="rect">
            <a:avLst/>
          </a:prstGeom>
        </p:spPr>
        <p:txBody>
          <a:bodyPr lIns="91425" tIns="91425" rIns="91425" bIns="91425" anchor="t" anchorCtr="0"/>
          <a:lstStyle>
            <a:lvl1pPr lvl="0" algn="ctr">
              <a:spcBef>
                <a:spcPts val="0"/>
              </a:spcBef>
              <a:buClr>
                <a:schemeClr val="dk2"/>
              </a:buClr>
              <a:buNone/>
              <a:defRPr>
                <a:solidFill>
                  <a:schemeClr val="dk2"/>
                </a:solidFill>
              </a:defRPr>
            </a:lvl1pPr>
            <a:lvl2pPr lvl="1" algn="ctr">
              <a:spcBef>
                <a:spcPts val="0"/>
              </a:spcBef>
              <a:buClr>
                <a:schemeClr val="dk2"/>
              </a:buClr>
              <a:buSzPct val="100000"/>
              <a:buNone/>
              <a:defRPr sz="3000">
                <a:solidFill>
                  <a:schemeClr val="dk2"/>
                </a:solidFill>
              </a:defRPr>
            </a:lvl2pPr>
            <a:lvl3pPr lvl="2" algn="ctr">
              <a:spcBef>
                <a:spcPts val="0"/>
              </a:spcBef>
              <a:buClr>
                <a:schemeClr val="dk2"/>
              </a:buClr>
              <a:buSzPct val="100000"/>
              <a:buNone/>
              <a:defRPr sz="3000">
                <a:solidFill>
                  <a:schemeClr val="dk2"/>
                </a:solidFill>
              </a:defRPr>
            </a:lvl3pPr>
            <a:lvl4pPr lvl="3" algn="ctr">
              <a:spcBef>
                <a:spcPts val="0"/>
              </a:spcBef>
              <a:buClr>
                <a:schemeClr val="dk2"/>
              </a:buClr>
              <a:buSzPct val="100000"/>
              <a:buNone/>
              <a:defRPr sz="3000">
                <a:solidFill>
                  <a:schemeClr val="dk2"/>
                </a:solidFill>
              </a:defRPr>
            </a:lvl4pPr>
            <a:lvl5pPr lvl="4" algn="ctr">
              <a:spcBef>
                <a:spcPts val="0"/>
              </a:spcBef>
              <a:buClr>
                <a:schemeClr val="dk2"/>
              </a:buClr>
              <a:buSzPct val="100000"/>
              <a:buNone/>
              <a:defRPr sz="3000">
                <a:solidFill>
                  <a:schemeClr val="dk2"/>
                </a:solidFill>
              </a:defRPr>
            </a:lvl5pPr>
            <a:lvl6pPr lvl="5" algn="ctr">
              <a:spcBef>
                <a:spcPts val="0"/>
              </a:spcBef>
              <a:buClr>
                <a:schemeClr val="dk2"/>
              </a:buClr>
              <a:buSzPct val="100000"/>
              <a:buNone/>
              <a:defRPr sz="3000">
                <a:solidFill>
                  <a:schemeClr val="dk2"/>
                </a:solidFill>
              </a:defRPr>
            </a:lvl6pPr>
            <a:lvl7pPr lvl="6" algn="ctr">
              <a:spcBef>
                <a:spcPts val="0"/>
              </a:spcBef>
              <a:buClr>
                <a:schemeClr val="dk2"/>
              </a:buClr>
              <a:buSzPct val="100000"/>
              <a:buNone/>
              <a:defRPr sz="3000">
                <a:solidFill>
                  <a:schemeClr val="dk2"/>
                </a:solidFill>
              </a:defRPr>
            </a:lvl7pPr>
            <a:lvl8pPr lvl="7" algn="ctr">
              <a:spcBef>
                <a:spcPts val="0"/>
              </a:spcBef>
              <a:buClr>
                <a:schemeClr val="dk2"/>
              </a:buClr>
              <a:buSzPct val="100000"/>
              <a:buNone/>
              <a:defRPr sz="3000">
                <a:solidFill>
                  <a:schemeClr val="dk2"/>
                </a:solidFill>
              </a:defRPr>
            </a:lvl8pPr>
            <a:lvl9pPr lvl="8" algn="ctr">
              <a:spcBef>
                <a:spcPts val="0"/>
              </a:spcBef>
              <a:buClr>
                <a:schemeClr val="dk2"/>
              </a:buClr>
              <a:buSzPct val="100000"/>
              <a:buNone/>
              <a:defRPr sz="30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1"/>
        <p:cNvGrpSpPr/>
        <p:nvPr/>
      </p:nvGrpSpPr>
      <p:grpSpPr>
        <a:xfrm>
          <a:off x="0" y="0"/>
          <a:ext cx="0" cy="0"/>
          <a:chOff x="0" y="0"/>
          <a:chExt cx="0" cy="0"/>
        </a:xfrm>
      </p:grpSpPr>
      <p:sp>
        <p:nvSpPr>
          <p:cNvPr id="12" name="Shape 12"/>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3" name="Shape 13"/>
          <p:cNvSpPr txBox="1">
            <a:spLocks noGrp="1"/>
          </p:cNvSpPr>
          <p:nvPr>
            <p:ph type="body" idx="1"/>
          </p:nvPr>
        </p:nvSpPr>
        <p:spPr>
          <a:xfrm>
            <a:off x="457200" y="1200150"/>
            <a:ext cx="8229600"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ColTx">
  <p:cSld name="Title and two columns">
    <p:spTree>
      <p:nvGrpSpPr>
        <p:cNvPr id="1" name="Shape 14"/>
        <p:cNvGrpSpPr/>
        <p:nvPr/>
      </p:nvGrpSpPr>
      <p:grpSpPr>
        <a:xfrm>
          <a:off x="0" y="0"/>
          <a:ext cx="0" cy="0"/>
          <a:chOff x="0" y="0"/>
          <a:chExt cx="0" cy="0"/>
        </a:xfrm>
      </p:grpSpPr>
      <p:sp>
        <p:nvSpPr>
          <p:cNvPr id="15" name="Shape 15"/>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6" name="Shape 16"/>
          <p:cNvSpPr txBox="1">
            <a:spLocks noGrp="1"/>
          </p:cNvSpPr>
          <p:nvPr>
            <p:ph type="body" idx="1"/>
          </p:nvPr>
        </p:nvSpPr>
        <p:spPr>
          <a:xfrm>
            <a:off x="457200"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7" name="Shape 17"/>
          <p:cNvSpPr txBox="1">
            <a:spLocks noGrp="1"/>
          </p:cNvSpPr>
          <p:nvPr>
            <p:ph type="body" idx="2"/>
          </p:nvPr>
        </p:nvSpPr>
        <p:spPr>
          <a:xfrm>
            <a:off x="4692273" y="1200150"/>
            <a:ext cx="3994525" cy="372568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18"/>
        <p:cNvGrpSpPr/>
        <p:nvPr/>
      </p:nvGrpSpPr>
      <p:grpSpPr>
        <a:xfrm>
          <a:off x="0" y="0"/>
          <a:ext cx="0" cy="0"/>
          <a:chOff x="0" y="0"/>
          <a:chExt cx="0" cy="0"/>
        </a:xfrm>
      </p:grpSpPr>
      <p:sp>
        <p:nvSpPr>
          <p:cNvPr id="19" name="Shape 19"/>
          <p:cNvSpPr txBox="1">
            <a:spLocks noGrp="1"/>
          </p:cNvSpPr>
          <p:nvPr>
            <p:ph type="title"/>
          </p:nvPr>
        </p:nvSpPr>
        <p:spPr>
          <a:xfrm>
            <a:off x="457200" y="205978"/>
            <a:ext cx="8229600" cy="857250"/>
          </a:xfrm>
          <a:prstGeom prst="rect">
            <a:avLst/>
          </a:prstGeom>
        </p:spPr>
        <p:txBody>
          <a:bodyPr lIns="91425" tIns="91425" rIns="91425" bIns="91425" anchor="b"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Caption">
    <p:spTree>
      <p:nvGrpSpPr>
        <p:cNvPr id="1" name="Shape 20"/>
        <p:cNvGrpSpPr/>
        <p:nvPr/>
      </p:nvGrpSpPr>
      <p:grpSpPr>
        <a:xfrm>
          <a:off x="0" y="0"/>
          <a:ext cx="0" cy="0"/>
          <a:chOff x="0" y="0"/>
          <a:chExt cx="0" cy="0"/>
        </a:xfrm>
      </p:grpSpPr>
      <p:sp>
        <p:nvSpPr>
          <p:cNvPr id="21" name="Shape 21"/>
          <p:cNvSpPr txBox="1">
            <a:spLocks noGrp="1"/>
          </p:cNvSpPr>
          <p:nvPr>
            <p:ph type="body" idx="1"/>
          </p:nvPr>
        </p:nvSpPr>
        <p:spPr>
          <a:xfrm>
            <a:off x="457200" y="4406309"/>
            <a:ext cx="8229600" cy="519520"/>
          </a:xfrm>
          <a:prstGeom prst="rect">
            <a:avLst/>
          </a:prstGeom>
        </p:spPr>
        <p:txBody>
          <a:bodyPr lIns="91425" tIns="91425" rIns="91425" bIns="91425" anchor="t" anchorCtr="0"/>
          <a:lstStyle>
            <a:lvl1pPr lvl="0" algn="ctr">
              <a:spcBef>
                <a:spcPts val="360"/>
              </a:spcBef>
              <a:buSzPct val="100000"/>
              <a:buNone/>
              <a:defRPr sz="1800"/>
            </a:lvl1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2"/>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13"/>
        <p:cNvGrpSpPr/>
        <p:nvPr/>
      </p:nvGrpSpPr>
      <p:grpSpPr>
        <a:xfrm>
          <a:off x="0" y="0"/>
          <a:ext cx="0" cy="0"/>
          <a:chOff x="0" y="0"/>
          <a:chExt cx="0" cy="0"/>
        </a:xfrm>
      </p:grpSpPr>
      <p:sp>
        <p:nvSpPr>
          <p:cNvPr id="14" name="Shape 14"/>
          <p:cNvSpPr txBox="1">
            <a:spLocks noGrp="1"/>
          </p:cNvSpPr>
          <p:nvPr>
            <p:ph type="title"/>
          </p:nvPr>
        </p:nvSpPr>
        <p:spPr>
          <a:xfrm>
            <a:off x="311700" y="2150850"/>
            <a:ext cx="8520600" cy="841800"/>
          </a:xfrm>
          <a:prstGeom prst="rect">
            <a:avLst/>
          </a:prstGeom>
        </p:spPr>
        <p:txBody>
          <a:bodyPr lIns="91425" tIns="91425" rIns="91425" bIns="91425" anchor="ctr" anchorCtr="0"/>
          <a:lstStyle>
            <a:lvl1pPr lvl="0" algn="ctr">
              <a:spcBef>
                <a:spcPts val="0"/>
              </a:spcBef>
              <a:buSzPct val="100000"/>
              <a:defRPr sz="3600"/>
            </a:lvl1pPr>
            <a:lvl2pPr lvl="1" algn="ctr">
              <a:spcBef>
                <a:spcPts val="0"/>
              </a:spcBef>
              <a:buSzPct val="100000"/>
              <a:defRPr sz="3600"/>
            </a:lvl2pPr>
            <a:lvl3pPr lvl="2" algn="ctr">
              <a:spcBef>
                <a:spcPts val="0"/>
              </a:spcBef>
              <a:buSzPct val="100000"/>
              <a:defRPr sz="3600"/>
            </a:lvl3pPr>
            <a:lvl4pPr lvl="3" algn="ctr">
              <a:spcBef>
                <a:spcPts val="0"/>
              </a:spcBef>
              <a:buSzPct val="100000"/>
              <a:defRPr sz="3600"/>
            </a:lvl4pPr>
            <a:lvl5pPr lvl="4" algn="ctr">
              <a:spcBef>
                <a:spcPts val="0"/>
              </a:spcBef>
              <a:buSzPct val="100000"/>
              <a:defRPr sz="3600"/>
            </a:lvl5pPr>
            <a:lvl6pPr lvl="5" algn="ctr">
              <a:spcBef>
                <a:spcPts val="0"/>
              </a:spcBef>
              <a:buSzPct val="100000"/>
              <a:defRPr sz="3600"/>
            </a:lvl6pPr>
            <a:lvl7pPr lvl="6" algn="ctr">
              <a:spcBef>
                <a:spcPts val="0"/>
              </a:spcBef>
              <a:buSzPct val="100000"/>
              <a:defRPr sz="3600"/>
            </a:lvl7pPr>
            <a:lvl8pPr lvl="7" algn="ctr">
              <a:spcBef>
                <a:spcPts val="0"/>
              </a:spcBef>
              <a:buSzPct val="100000"/>
              <a:defRPr sz="3600"/>
            </a:lvl8pPr>
            <a:lvl9pPr lvl="8" algn="ctr">
              <a:spcBef>
                <a:spcPts val="0"/>
              </a:spcBef>
              <a:buSzPct val="100000"/>
              <a:defRPr sz="3600"/>
            </a:lvl9pPr>
          </a:lstStyle>
          <a:p>
            <a:endParaRPr/>
          </a:p>
        </p:txBody>
      </p:sp>
      <p:sp>
        <p:nvSpPr>
          <p:cNvPr id="15" name="Shape 15"/>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en"/>
              <a:t>‹#›</a:t>
            </a:fld>
            <a:endParaRPr lang="en"/>
          </a:p>
        </p:txBody>
      </p:sp>
    </p:spTree>
    <p:extLst>
      <p:ext uri="{BB962C8B-B14F-4D97-AF65-F5344CB8AC3E}">
        <p14:creationId xmlns:p14="http://schemas.microsoft.com/office/powerpoint/2010/main" val="3921269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0" y="205978"/>
            <a:ext cx="8229600" cy="857250"/>
          </a:xfrm>
          <a:prstGeom prst="rect">
            <a:avLst/>
          </a:prstGeom>
          <a:noFill/>
          <a:ln>
            <a:noFill/>
          </a:ln>
        </p:spPr>
        <p:txBody>
          <a:bodyPr lIns="91425" tIns="91425" rIns="91425" bIns="91425" anchor="b" anchorCtr="0"/>
          <a:lstStyle>
            <a:lvl1pPr lvl="0">
              <a:spcBef>
                <a:spcPts val="0"/>
              </a:spcBef>
              <a:buClr>
                <a:schemeClr val="dk1"/>
              </a:buClr>
              <a:buSzPct val="100000"/>
              <a:buNone/>
              <a:defRPr sz="3600" b="1">
                <a:solidFill>
                  <a:schemeClr val="dk1"/>
                </a:solidFill>
              </a:defRPr>
            </a:lvl1pPr>
            <a:lvl2pPr lvl="1">
              <a:spcBef>
                <a:spcPts val="0"/>
              </a:spcBef>
              <a:buClr>
                <a:schemeClr val="dk1"/>
              </a:buClr>
              <a:buSzPct val="100000"/>
              <a:buNone/>
              <a:defRPr sz="3600" b="1">
                <a:solidFill>
                  <a:schemeClr val="dk1"/>
                </a:solidFill>
              </a:defRPr>
            </a:lvl2pPr>
            <a:lvl3pPr lvl="2">
              <a:spcBef>
                <a:spcPts val="0"/>
              </a:spcBef>
              <a:buClr>
                <a:schemeClr val="dk1"/>
              </a:buClr>
              <a:buSzPct val="100000"/>
              <a:buNone/>
              <a:defRPr sz="3600" b="1">
                <a:solidFill>
                  <a:schemeClr val="dk1"/>
                </a:solidFill>
              </a:defRPr>
            </a:lvl3pPr>
            <a:lvl4pPr lvl="3">
              <a:spcBef>
                <a:spcPts val="0"/>
              </a:spcBef>
              <a:buClr>
                <a:schemeClr val="dk1"/>
              </a:buClr>
              <a:buSzPct val="100000"/>
              <a:buNone/>
              <a:defRPr sz="3600" b="1">
                <a:solidFill>
                  <a:schemeClr val="dk1"/>
                </a:solidFill>
              </a:defRPr>
            </a:lvl4pPr>
            <a:lvl5pPr lvl="4">
              <a:spcBef>
                <a:spcPts val="0"/>
              </a:spcBef>
              <a:buClr>
                <a:schemeClr val="dk1"/>
              </a:buClr>
              <a:buSzPct val="100000"/>
              <a:buNone/>
              <a:defRPr sz="3600" b="1">
                <a:solidFill>
                  <a:schemeClr val="dk1"/>
                </a:solidFill>
              </a:defRPr>
            </a:lvl5pPr>
            <a:lvl6pPr lvl="5">
              <a:spcBef>
                <a:spcPts val="0"/>
              </a:spcBef>
              <a:buClr>
                <a:schemeClr val="dk1"/>
              </a:buClr>
              <a:buSzPct val="100000"/>
              <a:buNone/>
              <a:defRPr sz="3600" b="1">
                <a:solidFill>
                  <a:schemeClr val="dk1"/>
                </a:solidFill>
              </a:defRPr>
            </a:lvl6pPr>
            <a:lvl7pPr lvl="6">
              <a:spcBef>
                <a:spcPts val="0"/>
              </a:spcBef>
              <a:buClr>
                <a:schemeClr val="dk1"/>
              </a:buClr>
              <a:buSzPct val="100000"/>
              <a:buNone/>
              <a:defRPr sz="3600" b="1">
                <a:solidFill>
                  <a:schemeClr val="dk1"/>
                </a:solidFill>
              </a:defRPr>
            </a:lvl7pPr>
            <a:lvl8pPr lvl="7">
              <a:spcBef>
                <a:spcPts val="0"/>
              </a:spcBef>
              <a:buClr>
                <a:schemeClr val="dk1"/>
              </a:buClr>
              <a:buSzPct val="100000"/>
              <a:buNone/>
              <a:defRPr sz="3600" b="1">
                <a:solidFill>
                  <a:schemeClr val="dk1"/>
                </a:solidFill>
              </a:defRPr>
            </a:lvl8pPr>
            <a:lvl9pPr lvl="8">
              <a:spcBef>
                <a:spcPts val="0"/>
              </a:spcBef>
              <a:buClr>
                <a:schemeClr val="dk1"/>
              </a:buClr>
              <a:buSzPct val="100000"/>
              <a:buNone/>
              <a:defRPr sz="3600" b="1">
                <a:solidFill>
                  <a:schemeClr val="dk1"/>
                </a:solidFill>
              </a:defRPr>
            </a:lvl9pPr>
          </a:lstStyle>
          <a:p>
            <a:endParaRPr/>
          </a:p>
        </p:txBody>
      </p:sp>
      <p:sp>
        <p:nvSpPr>
          <p:cNvPr id="7" name="Shape 7"/>
          <p:cNvSpPr txBox="1">
            <a:spLocks noGrp="1"/>
          </p:cNvSpPr>
          <p:nvPr>
            <p:ph type="body" idx="1"/>
          </p:nvPr>
        </p:nvSpPr>
        <p:spPr>
          <a:xfrm>
            <a:off x="457200" y="1200150"/>
            <a:ext cx="8229600" cy="3725680"/>
          </a:xfrm>
          <a:prstGeom prst="rect">
            <a:avLst/>
          </a:prstGeom>
          <a:noFill/>
          <a:ln>
            <a:noFill/>
          </a:ln>
        </p:spPr>
        <p:txBody>
          <a:bodyPr lIns="91425" tIns="91425" rIns="91425" bIns="91425" anchor="t" anchorCtr="0"/>
          <a:lstStyle>
            <a:lvl1pPr lvl="0">
              <a:spcBef>
                <a:spcPts val="600"/>
              </a:spcBef>
              <a:buClr>
                <a:schemeClr val="dk1"/>
              </a:buClr>
              <a:buSzPct val="100000"/>
              <a:defRPr sz="3000">
                <a:solidFill>
                  <a:schemeClr val="dk1"/>
                </a:solidFill>
              </a:defRPr>
            </a:lvl1pPr>
            <a:lvl2pPr lvl="1">
              <a:spcBef>
                <a:spcPts val="480"/>
              </a:spcBef>
              <a:buClr>
                <a:schemeClr val="dk1"/>
              </a:buClr>
              <a:buSzPct val="100000"/>
              <a:defRPr sz="2400">
                <a:solidFill>
                  <a:schemeClr val="dk1"/>
                </a:solidFill>
              </a:defRPr>
            </a:lvl2pPr>
            <a:lvl3pPr lvl="2">
              <a:spcBef>
                <a:spcPts val="480"/>
              </a:spcBef>
              <a:buClr>
                <a:schemeClr val="dk1"/>
              </a:buClr>
              <a:buSzPct val="100000"/>
              <a:defRPr sz="2400">
                <a:solidFill>
                  <a:schemeClr val="dk1"/>
                </a:solidFill>
              </a:defRPr>
            </a:lvl3pPr>
            <a:lvl4pPr lvl="3">
              <a:spcBef>
                <a:spcPts val="360"/>
              </a:spcBef>
              <a:buClr>
                <a:schemeClr val="dk1"/>
              </a:buClr>
              <a:buSzPct val="100000"/>
              <a:defRPr sz="1800">
                <a:solidFill>
                  <a:schemeClr val="dk1"/>
                </a:solidFill>
              </a:defRPr>
            </a:lvl4pPr>
            <a:lvl5pPr lvl="4">
              <a:spcBef>
                <a:spcPts val="360"/>
              </a:spcBef>
              <a:buClr>
                <a:schemeClr val="dk1"/>
              </a:buClr>
              <a:buSzPct val="100000"/>
              <a:defRPr sz="1800">
                <a:solidFill>
                  <a:schemeClr val="dk1"/>
                </a:solidFill>
              </a:defRPr>
            </a:lvl5pPr>
            <a:lvl6pPr lvl="5">
              <a:spcBef>
                <a:spcPts val="360"/>
              </a:spcBef>
              <a:buClr>
                <a:schemeClr val="dk1"/>
              </a:buClr>
              <a:buSzPct val="100000"/>
              <a:defRPr sz="1800">
                <a:solidFill>
                  <a:schemeClr val="dk1"/>
                </a:solidFill>
              </a:defRPr>
            </a:lvl6pPr>
            <a:lvl7pPr lvl="6">
              <a:spcBef>
                <a:spcPts val="360"/>
              </a:spcBef>
              <a:buClr>
                <a:schemeClr val="dk1"/>
              </a:buClr>
              <a:buSzPct val="100000"/>
              <a:defRPr sz="1800">
                <a:solidFill>
                  <a:schemeClr val="dk1"/>
                </a:solidFill>
              </a:defRPr>
            </a:lvl7pPr>
            <a:lvl8pPr lvl="7">
              <a:spcBef>
                <a:spcPts val="360"/>
              </a:spcBef>
              <a:buClr>
                <a:schemeClr val="dk1"/>
              </a:buClr>
              <a:buSzPct val="100000"/>
              <a:defRPr sz="1800">
                <a:solidFill>
                  <a:schemeClr val="dk1"/>
                </a:solidFill>
              </a:defRPr>
            </a:lvl8pPr>
            <a:lvl9pPr lvl="8">
              <a:spcBef>
                <a:spcPts val="360"/>
              </a:spcBef>
              <a:buClr>
                <a:schemeClr val="dk1"/>
              </a:buClr>
              <a:buSzPct val="100000"/>
              <a:defRPr sz="1800">
                <a:solidFill>
                  <a:schemeClr val="dk1"/>
                </a:solidFill>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5"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18.jpg"/></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30.png"/></Relationships>
</file>

<file path=ppt/slides/_rels/slide31.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1.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slides/_rels/slide35.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38.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0.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1.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openxmlformats.org/officeDocument/2006/relationships/hyperlink" Target="http://www.schauort.com/pepperstein-paintings.htm" TargetMode="External"/><Relationship Id="rId2" Type="http://schemas.openxmlformats.org/officeDocument/2006/relationships/notesSlide" Target="../notesSlides/notesSlide42.xml"/><Relationship Id="rId1" Type="http://schemas.openxmlformats.org/officeDocument/2006/relationships/slideLayout" Target="../slideLayouts/slideLayout5.xml"/><Relationship Id="rId6" Type="http://schemas.openxmlformats.org/officeDocument/2006/relationships/image" Target="../media/image52.png"/><Relationship Id="rId5" Type="http://schemas.openxmlformats.org/officeDocument/2006/relationships/image" Target="../media/image51.jpg"/><Relationship Id="rId4" Type="http://schemas.openxmlformats.org/officeDocument/2006/relationships/image" Target="../media/image50.jpg"/></Relationships>
</file>

<file path=ppt/slides/_rels/slide4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4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47.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9.xml"/><Relationship Id="rId1" Type="http://schemas.openxmlformats.org/officeDocument/2006/relationships/slideLayout" Target="../slideLayouts/slideLayout5.xml"/><Relationship Id="rId5" Type="http://schemas.openxmlformats.org/officeDocument/2006/relationships/image" Target="../media/image60.png"/><Relationship Id="rId4" Type="http://schemas.openxmlformats.org/officeDocument/2006/relationships/hyperlink" Target="http://www.ageytomesh.ru/Good3_14_148/Default.aspx" TargetMode="External"/></Relationships>
</file>

<file path=ppt/slides/_rels/slide5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51.xml"/><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52.xml"/><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3.xml"/><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4.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55.xml"/><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57.xml"/><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58.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59.xml"/><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60.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62.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3.xm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4.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5.xml"/><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66.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70.xml"/><Relationship Id="rId1" Type="http://schemas.openxmlformats.org/officeDocument/2006/relationships/slideLayout" Target="../slideLayouts/slideLayout5.xml"/></Relationships>
</file>

<file path=ppt/slides/_rels/slide7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72.xml"/><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73.xml"/><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74.xml"/><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76.xml"/><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77.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78.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9.xml"/><Relationship Id="rId1" Type="http://schemas.openxmlformats.org/officeDocument/2006/relationships/slideLayout" Target="../slideLayouts/slideLayout5.xml"/></Relationships>
</file>

<file path=ppt/slides/_rels/slide8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80.xml"/><Relationship Id="rId1" Type="http://schemas.openxmlformats.org/officeDocument/2006/relationships/slideLayout" Target="../slideLayouts/slideLayout5.xml"/></Relationships>
</file>

<file path=ppt/slides/_rels/slide82.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81.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82.xml"/><Relationship Id="rId1" Type="http://schemas.openxmlformats.org/officeDocument/2006/relationships/slideLayout" Target="../slideLayouts/slideLayout5.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83.xml"/><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84.xml"/><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8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b="0" dirty="0" smtClean="0"/>
              <a:t>Павел </a:t>
            </a:r>
            <a:r>
              <a:rPr lang="ru-RU" b="0" dirty="0" err="1" smtClean="0"/>
              <a:t>Пепперштейн</a:t>
            </a:r>
            <a:endParaRPr lang="ru-RU" b="0" dirty="0"/>
          </a:p>
        </p:txBody>
      </p:sp>
    </p:spTree>
    <p:extLst>
      <p:ext uri="{BB962C8B-B14F-4D97-AF65-F5344CB8AC3E}">
        <p14:creationId xmlns:p14="http://schemas.microsoft.com/office/powerpoint/2010/main" val="292482498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pic>
        <p:nvPicPr>
          <p:cNvPr id="79" name="Shape 79"/>
          <p:cNvPicPr preferRelativeResize="0"/>
          <p:nvPr/>
        </p:nvPicPr>
        <p:blipFill>
          <a:blip r:embed="rId3">
            <a:alphaModFix/>
          </a:blip>
          <a:stretch>
            <a:fillRect/>
          </a:stretch>
        </p:blipFill>
        <p:spPr>
          <a:xfrm>
            <a:off x="4354732" y="590482"/>
            <a:ext cx="4684149" cy="3449074"/>
          </a:xfrm>
          <a:prstGeom prst="rect">
            <a:avLst/>
          </a:prstGeom>
          <a:noFill/>
          <a:ln>
            <a:noFill/>
          </a:ln>
        </p:spPr>
      </p:pic>
      <p:sp>
        <p:nvSpPr>
          <p:cNvPr id="80" name="Shape 80"/>
          <p:cNvSpPr txBox="1"/>
          <p:nvPr/>
        </p:nvSpPr>
        <p:spPr>
          <a:xfrm>
            <a:off x="35496" y="267494"/>
            <a:ext cx="4236554" cy="2448272"/>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lvl="0">
              <a:spcBef>
                <a:spcPts val="0"/>
              </a:spcBef>
              <a:buNone/>
            </a:pPr>
            <a:r>
              <a:rPr lang="en" dirty="0"/>
              <a:t>Мы начинали всё как игру либертенов. Наши произведения мы делали дико иронично. Сейчас, если молодой человек, занимающийся современным искусством, что-то делает, он сразу же всё документирует и складывает в папочку. Поступает не как аристократический персонаж, а как мещанин филистерского плана. Они копят, потом продают и уж точно заранее знают, кому что продать.</a:t>
            </a:r>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Shape 85"/>
          <p:cNvSpPr txBox="1"/>
          <p:nvPr/>
        </p:nvSpPr>
        <p:spPr>
          <a:xfrm>
            <a:off x="0" y="0"/>
            <a:ext cx="4616700" cy="1995686"/>
          </a:xfrm>
          <a:prstGeom prst="rect">
            <a:avLst/>
          </a:prstGeom>
          <a:noFill/>
          <a:ln>
            <a:noFill/>
          </a:ln>
        </p:spPr>
        <p:txBody>
          <a:bodyPr lIns="91425" tIns="91425" rIns="91425" bIns="91425" anchor="ctr" anchorCtr="0">
            <a:noAutofit/>
          </a:bodyPr>
          <a:lstStyle/>
          <a:p>
            <a:pPr lvl="0" rtl="0">
              <a:spcBef>
                <a:spcPts val="0"/>
              </a:spcBef>
              <a:buNone/>
            </a:pPr>
            <a:endParaRPr dirty="0"/>
          </a:p>
          <a:p>
            <a:pPr lvl="0">
              <a:spcBef>
                <a:spcPts val="0"/>
              </a:spcBef>
              <a:buNone/>
            </a:pPr>
            <a:r>
              <a:rPr lang="en" dirty="0"/>
              <a:t>Философия исцеляется через </a:t>
            </a:r>
            <a:r>
              <a:rPr lang="ru-RU" dirty="0" smtClean="0"/>
              <a:t>«</a:t>
            </a:r>
            <a:r>
              <a:rPr lang="en" dirty="0" smtClean="0"/>
              <a:t>прописанный</a:t>
            </a:r>
            <a:r>
              <a:rPr lang="ru-RU" dirty="0" smtClean="0"/>
              <a:t>»</a:t>
            </a:r>
            <a:r>
              <a:rPr lang="en" dirty="0" smtClean="0"/>
              <a:t> </a:t>
            </a:r>
            <a:r>
              <a:rPr lang="en" dirty="0"/>
              <a:t>ей галлюциноз от пронизывающей ее конфликтности, она становится отныне неполемичной, безотносительной, нирванизованной. Нарратогенный галлюциноз, в свою очередь, поддерживает с помощью этих нирванических дискурсов свои канонические, райские формы.</a:t>
            </a:r>
          </a:p>
          <a:p>
            <a:pPr lvl="0">
              <a:spcBef>
                <a:spcPts val="0"/>
              </a:spcBef>
              <a:buNone/>
            </a:pPr>
            <a:endParaRPr dirty="0"/>
          </a:p>
          <a:p>
            <a:pPr lvl="0" rtl="0">
              <a:spcBef>
                <a:spcPts val="0"/>
              </a:spcBef>
              <a:buNone/>
            </a:pPr>
            <a:r>
              <a:rPr lang="en" dirty="0"/>
              <a:t>Павел Пепперштейн</a:t>
            </a:r>
          </a:p>
        </p:txBody>
      </p:sp>
      <p:pic>
        <p:nvPicPr>
          <p:cNvPr id="86" name="Shape 86"/>
          <p:cNvPicPr preferRelativeResize="0"/>
          <p:nvPr/>
        </p:nvPicPr>
        <p:blipFill>
          <a:blip r:embed="rId3">
            <a:alphaModFix/>
          </a:blip>
          <a:stretch>
            <a:fillRect/>
          </a:stretch>
        </p:blipFill>
        <p:spPr>
          <a:xfrm>
            <a:off x="5362195" y="0"/>
            <a:ext cx="3613308"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p:nvPr/>
        </p:nvSpPr>
        <p:spPr>
          <a:xfrm>
            <a:off x="-36512" y="195486"/>
            <a:ext cx="4039500" cy="2787774"/>
          </a:xfrm>
          <a:prstGeom prst="rect">
            <a:avLst/>
          </a:prstGeom>
          <a:noFill/>
          <a:ln>
            <a:noFill/>
          </a:ln>
        </p:spPr>
        <p:txBody>
          <a:bodyPr lIns="91425" tIns="91425" rIns="91425" bIns="91425" anchor="ctr" anchorCtr="0">
            <a:noAutofit/>
          </a:bodyPr>
          <a:lstStyle/>
          <a:p>
            <a:pPr lvl="0" rtl="0">
              <a:spcBef>
                <a:spcPts val="0"/>
              </a:spcBef>
              <a:buNone/>
            </a:pPr>
            <a:r>
              <a:rPr lang="en" dirty="0">
                <a:solidFill>
                  <a:schemeClr val="dk1"/>
                </a:solidFill>
              </a:rPr>
              <a:t>Теоретические тексты </a:t>
            </a:r>
            <a:r>
              <a:rPr lang="ru-RU" dirty="0" smtClean="0">
                <a:solidFill>
                  <a:schemeClr val="dk1"/>
                </a:solidFill>
              </a:rPr>
              <a:t>«</a:t>
            </a:r>
            <a:r>
              <a:rPr lang="en" dirty="0" smtClean="0">
                <a:solidFill>
                  <a:schemeClr val="dk1"/>
                </a:solidFill>
              </a:rPr>
              <a:t>Медгерменевтики</a:t>
            </a:r>
            <a:r>
              <a:rPr lang="ru-RU" dirty="0" smtClean="0">
                <a:solidFill>
                  <a:schemeClr val="dk1"/>
                </a:solidFill>
              </a:rPr>
              <a:t>»</a:t>
            </a:r>
            <a:r>
              <a:rPr lang="en" dirty="0" smtClean="0">
                <a:solidFill>
                  <a:schemeClr val="dk1"/>
                </a:solidFill>
              </a:rPr>
              <a:t> </a:t>
            </a:r>
            <a:r>
              <a:rPr lang="en" dirty="0">
                <a:solidFill>
                  <a:schemeClr val="dk1"/>
                </a:solidFill>
              </a:rPr>
              <a:t>обнаруживают желание укрыться в собственной терминологии: </a:t>
            </a:r>
            <a:r>
              <a:rPr lang="ru-RU" dirty="0" smtClean="0">
                <a:solidFill>
                  <a:schemeClr val="dk1"/>
                </a:solidFill>
              </a:rPr>
              <a:t>«</a:t>
            </a:r>
            <a:r>
              <a:rPr lang="en" dirty="0" smtClean="0">
                <a:solidFill>
                  <a:schemeClr val="dk1"/>
                </a:solidFill>
              </a:rPr>
              <a:t>Белая Кошка</a:t>
            </a:r>
            <a:r>
              <a:rPr lang="ru-RU" dirty="0" smtClean="0">
                <a:solidFill>
                  <a:schemeClr val="dk1"/>
                </a:solidFill>
              </a:rPr>
              <a:t>»</a:t>
            </a:r>
            <a:r>
              <a:rPr lang="en" dirty="0" smtClean="0">
                <a:solidFill>
                  <a:schemeClr val="dk1"/>
                </a:solidFill>
              </a:rPr>
              <a:t>, </a:t>
            </a:r>
            <a:r>
              <a:rPr lang="ru-RU" dirty="0" smtClean="0">
                <a:solidFill>
                  <a:schemeClr val="dk1"/>
                </a:solidFill>
              </a:rPr>
              <a:t>«</a:t>
            </a:r>
            <a:r>
              <a:rPr lang="en" dirty="0" smtClean="0">
                <a:solidFill>
                  <a:schemeClr val="dk1"/>
                </a:solidFill>
              </a:rPr>
              <a:t>Пустотный Канон</a:t>
            </a:r>
            <a:r>
              <a:rPr lang="ru-RU" dirty="0" smtClean="0">
                <a:solidFill>
                  <a:schemeClr val="dk1"/>
                </a:solidFill>
              </a:rPr>
              <a:t>»</a:t>
            </a:r>
            <a:r>
              <a:rPr lang="en" dirty="0" smtClean="0">
                <a:solidFill>
                  <a:schemeClr val="dk1"/>
                </a:solidFill>
              </a:rPr>
              <a:t>, </a:t>
            </a:r>
            <a:r>
              <a:rPr lang="ru-RU" dirty="0" smtClean="0">
                <a:solidFill>
                  <a:schemeClr val="dk1"/>
                </a:solidFill>
              </a:rPr>
              <a:t>«о</a:t>
            </a:r>
            <a:r>
              <a:rPr lang="en" dirty="0" smtClean="0">
                <a:solidFill>
                  <a:schemeClr val="dk1"/>
                </a:solidFill>
              </a:rPr>
              <a:t>ртодоксальная избушка</a:t>
            </a:r>
            <a:r>
              <a:rPr lang="ru-RU" dirty="0" smtClean="0">
                <a:solidFill>
                  <a:schemeClr val="dk1"/>
                </a:solidFill>
              </a:rPr>
              <a:t>»</a:t>
            </a:r>
            <a:r>
              <a:rPr lang="en" dirty="0" smtClean="0">
                <a:solidFill>
                  <a:schemeClr val="dk1"/>
                </a:solidFill>
              </a:rPr>
              <a:t>, </a:t>
            </a:r>
            <a:r>
              <a:rPr lang="ru-RU" dirty="0" smtClean="0">
                <a:solidFill>
                  <a:schemeClr val="dk1"/>
                </a:solidFill>
              </a:rPr>
              <a:t>«с</a:t>
            </a:r>
            <a:r>
              <a:rPr lang="en" dirty="0" smtClean="0">
                <a:solidFill>
                  <a:schemeClr val="dk1"/>
                </a:solidFill>
              </a:rPr>
              <a:t>индром Тедди</a:t>
            </a:r>
            <a:r>
              <a:rPr lang="ru-RU" dirty="0" smtClean="0">
                <a:solidFill>
                  <a:schemeClr val="dk1"/>
                </a:solidFill>
              </a:rPr>
              <a:t>»</a:t>
            </a:r>
            <a:r>
              <a:rPr lang="en" dirty="0" smtClean="0">
                <a:solidFill>
                  <a:schemeClr val="dk1"/>
                </a:solidFill>
              </a:rPr>
              <a:t>, </a:t>
            </a:r>
            <a:r>
              <a:rPr lang="ru-RU" dirty="0" smtClean="0">
                <a:solidFill>
                  <a:schemeClr val="dk1"/>
                </a:solidFill>
              </a:rPr>
              <a:t>«</a:t>
            </a:r>
            <a:r>
              <a:rPr lang="en" dirty="0" smtClean="0">
                <a:solidFill>
                  <a:schemeClr val="dk1"/>
                </a:solidFill>
              </a:rPr>
              <a:t>колобковость</a:t>
            </a:r>
            <a:r>
              <a:rPr lang="en" dirty="0">
                <a:solidFill>
                  <a:schemeClr val="dk1"/>
                </a:solidFill>
              </a:rPr>
              <a:t>” (да еще и опечатки подбрасывают: </a:t>
            </a:r>
            <a:r>
              <a:rPr lang="ru-RU" dirty="0" smtClean="0">
                <a:solidFill>
                  <a:schemeClr val="dk1"/>
                </a:solidFill>
              </a:rPr>
              <a:t>«</a:t>
            </a:r>
            <a:r>
              <a:rPr lang="en" dirty="0" smtClean="0">
                <a:solidFill>
                  <a:schemeClr val="dk1"/>
                </a:solidFill>
              </a:rPr>
              <a:t>репроРуктивность</a:t>
            </a:r>
            <a:r>
              <a:rPr lang="ru-RU" dirty="0" smtClean="0">
                <a:solidFill>
                  <a:schemeClr val="dk1"/>
                </a:solidFill>
              </a:rPr>
              <a:t>»</a:t>
            </a:r>
            <a:r>
              <a:rPr lang="en" dirty="0" smtClean="0">
                <a:solidFill>
                  <a:schemeClr val="dk1"/>
                </a:solidFill>
              </a:rPr>
              <a:t> </a:t>
            </a:r>
            <a:r>
              <a:rPr lang="en" dirty="0">
                <a:solidFill>
                  <a:schemeClr val="dk1"/>
                </a:solidFill>
              </a:rPr>
              <a:t>— термин не хуже любого другого). Укрыться туда, где с автором никто не будет полемизировать, где никто не помешает его нарциссическому монологу</a:t>
            </a:r>
            <a:r>
              <a:rPr lang="en" dirty="0" smtClean="0">
                <a:solidFill>
                  <a:schemeClr val="dk1"/>
                </a:solidFill>
              </a:rPr>
              <a:t>.</a:t>
            </a:r>
            <a:endParaRPr lang="ru-RU" dirty="0" smtClean="0">
              <a:solidFill>
                <a:schemeClr val="dk1"/>
              </a:solidFill>
            </a:endParaRPr>
          </a:p>
          <a:p>
            <a:pPr lvl="0" rtl="0">
              <a:spcBef>
                <a:spcPts val="0"/>
              </a:spcBef>
              <a:buNone/>
            </a:pPr>
            <a:endParaRPr lang="ru-RU" dirty="0">
              <a:solidFill>
                <a:schemeClr val="dk1"/>
              </a:solidFill>
            </a:endParaRPr>
          </a:p>
          <a:p>
            <a:pPr lvl="0" rtl="0">
              <a:spcBef>
                <a:spcPts val="0"/>
              </a:spcBef>
              <a:buNone/>
            </a:pPr>
            <a:r>
              <a:rPr lang="ru-RU" dirty="0" smtClean="0">
                <a:solidFill>
                  <a:schemeClr val="dk1"/>
                </a:solidFill>
              </a:rPr>
              <a:t>Александр Уланов</a:t>
            </a:r>
            <a:endParaRPr lang="en" dirty="0">
              <a:solidFill>
                <a:schemeClr val="dk1"/>
              </a:solidFill>
            </a:endParaRPr>
          </a:p>
          <a:p>
            <a:pPr lvl="0" rtl="0">
              <a:spcBef>
                <a:spcPts val="0"/>
              </a:spcBef>
              <a:buNone/>
            </a:pPr>
            <a:endParaRPr lang="ru-RU" dirty="0" smtClean="0">
              <a:solidFill>
                <a:schemeClr val="dk1"/>
              </a:solidFill>
            </a:endParaRPr>
          </a:p>
        </p:txBody>
      </p:sp>
      <p:pic>
        <p:nvPicPr>
          <p:cNvPr id="92" name="Shape 92"/>
          <p:cNvPicPr preferRelativeResize="0"/>
          <p:nvPr/>
        </p:nvPicPr>
        <p:blipFill>
          <a:blip r:embed="rId3">
            <a:alphaModFix/>
          </a:blip>
          <a:stretch>
            <a:fillRect/>
          </a:stretch>
        </p:blipFill>
        <p:spPr>
          <a:xfrm>
            <a:off x="4270184" y="0"/>
            <a:ext cx="4809015" cy="4926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sp>
        <p:nvSpPr>
          <p:cNvPr id="97" name="Shape 97"/>
          <p:cNvSpPr txBox="1"/>
          <p:nvPr/>
        </p:nvSpPr>
        <p:spPr>
          <a:xfrm>
            <a:off x="82536" y="0"/>
            <a:ext cx="3801300" cy="2283718"/>
          </a:xfrm>
          <a:prstGeom prst="rect">
            <a:avLst/>
          </a:prstGeom>
          <a:noFill/>
          <a:ln>
            <a:noFill/>
          </a:ln>
        </p:spPr>
        <p:txBody>
          <a:bodyPr lIns="91425" tIns="91425" rIns="91425" bIns="91425" anchor="ctr" anchorCtr="0">
            <a:noAutofit/>
          </a:bodyPr>
          <a:lstStyle/>
          <a:p>
            <a:pPr lvl="0" rtl="0">
              <a:spcBef>
                <a:spcPts val="0"/>
              </a:spcBef>
              <a:buNone/>
            </a:pPr>
            <a:r>
              <a:rPr lang="en" dirty="0"/>
              <a:t>Можно сказать, что в известном смысле озорные «инспекторы» с юмором примеривали на себя причудливый диагноз, который, согласно Ярославу Гашеку, был поставлен Швейку медицинской комиссией: «слабоумный симулянт».</a:t>
            </a:r>
          </a:p>
          <a:p>
            <a:pPr lvl="0" rtl="0">
              <a:spcBef>
                <a:spcPts val="0"/>
              </a:spcBef>
              <a:buNone/>
            </a:pPr>
            <a:endParaRPr dirty="0"/>
          </a:p>
          <a:p>
            <a:pPr lvl="0" rtl="0">
              <a:spcBef>
                <a:spcPts val="0"/>
              </a:spcBef>
              <a:buNone/>
            </a:pPr>
            <a:r>
              <a:rPr lang="en" dirty="0"/>
              <a:t>Михаил Боде</a:t>
            </a:r>
          </a:p>
        </p:txBody>
      </p:sp>
      <p:pic>
        <p:nvPicPr>
          <p:cNvPr id="98" name="Shape 98"/>
          <p:cNvPicPr preferRelativeResize="0"/>
          <p:nvPr/>
        </p:nvPicPr>
        <p:blipFill>
          <a:blip r:embed="rId3">
            <a:alphaModFix/>
          </a:blip>
          <a:stretch>
            <a:fillRect/>
          </a:stretch>
        </p:blipFill>
        <p:spPr>
          <a:xfrm>
            <a:off x="3893788" y="0"/>
            <a:ext cx="5250211" cy="51435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Shape 103"/>
          <p:cNvPicPr preferRelativeResize="0"/>
          <p:nvPr/>
        </p:nvPicPr>
        <p:blipFill>
          <a:blip r:embed="rId3">
            <a:alphaModFix/>
          </a:blip>
          <a:stretch>
            <a:fillRect/>
          </a:stretch>
        </p:blipFill>
        <p:spPr>
          <a:xfrm>
            <a:off x="5724128" y="195486"/>
            <a:ext cx="3346526" cy="2925925"/>
          </a:xfrm>
          <a:prstGeom prst="rect">
            <a:avLst/>
          </a:prstGeom>
          <a:noFill/>
          <a:ln>
            <a:noFill/>
          </a:ln>
        </p:spPr>
      </p:pic>
      <p:pic>
        <p:nvPicPr>
          <p:cNvPr id="104" name="Shape 104"/>
          <p:cNvPicPr preferRelativeResize="0"/>
          <p:nvPr/>
        </p:nvPicPr>
        <p:blipFill>
          <a:blip r:embed="rId4">
            <a:alphaModFix/>
          </a:blip>
          <a:stretch>
            <a:fillRect/>
          </a:stretch>
        </p:blipFill>
        <p:spPr>
          <a:xfrm>
            <a:off x="3851919" y="1018636"/>
            <a:ext cx="1660075" cy="2102775"/>
          </a:xfrm>
          <a:prstGeom prst="rect">
            <a:avLst/>
          </a:prstGeom>
          <a:noFill/>
          <a:ln>
            <a:noFill/>
          </a:ln>
        </p:spPr>
      </p:pic>
      <p:sp>
        <p:nvSpPr>
          <p:cNvPr id="105" name="Shape 105"/>
          <p:cNvSpPr txBox="1"/>
          <p:nvPr/>
        </p:nvSpPr>
        <p:spPr>
          <a:xfrm>
            <a:off x="0" y="0"/>
            <a:ext cx="3750900" cy="3651870"/>
          </a:xfrm>
          <a:prstGeom prst="rect">
            <a:avLst/>
          </a:prstGeom>
          <a:noFill/>
          <a:ln>
            <a:noFill/>
          </a:ln>
        </p:spPr>
        <p:txBody>
          <a:bodyPr lIns="91425" tIns="91425" rIns="91425" bIns="91425" anchor="ctr" anchorCtr="0">
            <a:noAutofit/>
          </a:bodyPr>
          <a:lstStyle/>
          <a:p>
            <a:pPr lvl="0" rtl="0">
              <a:spcBef>
                <a:spcPts val="0"/>
              </a:spcBef>
              <a:buNone/>
            </a:pPr>
            <a:r>
              <a:rPr lang="en" dirty="0"/>
              <a:t>Одесситам свойственно играть со словами, поскольку они живут в очень интенсивной языковой среде между разными языками – между русским, идишем, украинским, немецким, итальянским, греческим. Поэтому, в силу этих обстоятельств, концептуализм им оказался очень близок. Их юмор к тому моменту, когда одесситы стали вливаться в концептуализм, был ничем не похож на юмор «джентльменов из Одессы» – он был очень панковским. Наше поколение концептуалистов вообще можно было бы назвать панк-концептуализмом.</a:t>
            </a:r>
          </a:p>
          <a:p>
            <a:pPr lvl="0" rtl="0">
              <a:spcBef>
                <a:spcPts val="0"/>
              </a:spcBef>
              <a:buNone/>
            </a:pPr>
            <a:endParaRPr dirty="0"/>
          </a:p>
          <a:p>
            <a:pPr lvl="0" rtl="0">
              <a:spcBef>
                <a:spcPts val="0"/>
              </a:spcBef>
              <a:buNone/>
            </a:pPr>
            <a:r>
              <a:rPr lang="en" dirty="0">
                <a:solidFill>
                  <a:schemeClr val="dk1"/>
                </a:solidFill>
              </a:rPr>
              <a:t>Павел </a:t>
            </a:r>
            <a:r>
              <a:rPr lang="en" dirty="0" smtClean="0">
                <a:solidFill>
                  <a:schemeClr val="dk1"/>
                </a:solidFill>
              </a:rPr>
              <a:t>Пепперштейн</a:t>
            </a:r>
            <a:r>
              <a:rPr lang="ru-RU" dirty="0" smtClean="0">
                <a:solidFill>
                  <a:schemeClr val="dk1"/>
                </a:solidFill>
              </a:rPr>
              <a:t> </a:t>
            </a:r>
            <a:r>
              <a:rPr lang="en" dirty="0" smtClean="0"/>
              <a:t>- </a:t>
            </a:r>
            <a:r>
              <a:rPr lang="en" dirty="0"/>
              <a:t>Маша Данова</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Shape 110"/>
          <p:cNvSpPr txBox="1"/>
          <p:nvPr/>
        </p:nvSpPr>
        <p:spPr>
          <a:xfrm>
            <a:off x="35496" y="123478"/>
            <a:ext cx="4278000" cy="2960700"/>
          </a:xfrm>
          <a:prstGeom prst="rect">
            <a:avLst/>
          </a:prstGeom>
          <a:noFill/>
          <a:ln>
            <a:noFill/>
          </a:ln>
        </p:spPr>
        <p:txBody>
          <a:bodyPr lIns="91425" tIns="91425" rIns="91425" bIns="91425" anchor="ctr" anchorCtr="0">
            <a:noAutofit/>
          </a:bodyPr>
          <a:lstStyle/>
          <a:p>
            <a:pPr lvl="0">
              <a:spcBef>
                <a:spcPts val="0"/>
              </a:spcBef>
              <a:buNone/>
            </a:pPr>
            <a:r>
              <a:rPr lang="en" dirty="0"/>
              <a:t>Наше сознание было сознанием людей, которые не нуждаются ни в деньгах, ни в имуществе, ни в имени, а просто изначально чувствуют себя хозяевами мира. Это было характерно для всех нас, но у Сергея Ануфриева это ощущение достигало галактических масштабов. Как-то он сказал замечательную фразу: «Вот как мы сейчас скажем, так и будет!» Надо сказать, он оказался прав.</a:t>
            </a:r>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pic>
        <p:nvPicPr>
          <p:cNvPr id="111" name="Shape 111"/>
          <p:cNvPicPr preferRelativeResize="0"/>
          <p:nvPr/>
        </p:nvPicPr>
        <p:blipFill>
          <a:blip r:embed="rId3">
            <a:alphaModFix/>
          </a:blip>
          <a:stretch>
            <a:fillRect/>
          </a:stretch>
        </p:blipFill>
        <p:spPr>
          <a:xfrm>
            <a:off x="4368020" y="771550"/>
            <a:ext cx="4749899" cy="3562424"/>
          </a:xfrm>
          <a:prstGeom prst="rect">
            <a:avLst/>
          </a:prstGeom>
          <a:noFill/>
          <a:ln>
            <a:noFill/>
          </a:ln>
        </p:spPr>
      </p:pic>
      <p:sp>
        <p:nvSpPr>
          <p:cNvPr id="112" name="Shape 112"/>
          <p:cNvSpPr txBox="1">
            <a:spLocks noGrp="1"/>
          </p:cNvSpPr>
          <p:nvPr>
            <p:ph type="body" idx="1"/>
          </p:nvPr>
        </p:nvSpPr>
        <p:spPr>
          <a:xfrm>
            <a:off x="42660" y="4187645"/>
            <a:ext cx="4263671" cy="720080"/>
          </a:xfrm>
          <a:prstGeom prst="rect">
            <a:avLst/>
          </a:prstGeom>
        </p:spPr>
        <p:txBody>
          <a:bodyPr lIns="91425" tIns="91425" rIns="91425" bIns="91425" anchor="t" anchorCtr="0">
            <a:noAutofit/>
          </a:bodyPr>
          <a:lstStyle/>
          <a:p>
            <a:pPr lvl="0" algn="just" rtl="0">
              <a:lnSpc>
                <a:spcPct val="112500"/>
              </a:lnSpc>
              <a:spcBef>
                <a:spcPts val="0"/>
              </a:spcBef>
              <a:spcAft>
                <a:spcPts val="1100"/>
              </a:spcAft>
              <a:buClr>
                <a:schemeClr val="dk1"/>
              </a:buClr>
              <a:buSzPct val="91666"/>
              <a:buFont typeface="Arial"/>
              <a:buNone/>
            </a:pPr>
            <a:r>
              <a:rPr lang="ru-RU" sz="1200" dirty="0" smtClean="0">
                <a:latin typeface="+mn-lt"/>
                <a:sym typeface="Trebuchet MS"/>
              </a:rPr>
              <a:t>Павел </a:t>
            </a:r>
            <a:r>
              <a:rPr lang="ru-RU" sz="1200" dirty="0" err="1" smtClean="0">
                <a:latin typeface="+mn-lt"/>
                <a:sym typeface="Trebuchet MS"/>
              </a:rPr>
              <a:t>Пепперштейн</a:t>
            </a:r>
            <a:r>
              <a:rPr lang="ru-RU" sz="1200" dirty="0" smtClean="0">
                <a:latin typeface="+mn-lt"/>
                <a:sym typeface="Trebuchet MS"/>
              </a:rPr>
              <a:t>. </a:t>
            </a:r>
            <a:r>
              <a:rPr lang="en" sz="1200" dirty="0" smtClean="0">
                <a:latin typeface="+mn-lt"/>
              </a:rPr>
              <a:t>Его </a:t>
            </a:r>
            <a:r>
              <a:rPr lang="en" sz="1200" dirty="0">
                <a:latin typeface="+mn-lt"/>
              </a:rPr>
              <a:t>глаза </a:t>
            </a:r>
            <a:r>
              <a:rPr lang="en" sz="1200" dirty="0" smtClean="0">
                <a:latin typeface="+mn-lt"/>
              </a:rPr>
              <a:t>никогда </a:t>
            </a:r>
            <a:r>
              <a:rPr lang="en" sz="1200" dirty="0">
                <a:latin typeface="+mn-lt"/>
              </a:rPr>
              <a:t>не выражали ненависти. </a:t>
            </a:r>
            <a:r>
              <a:rPr lang="en" sz="1200" dirty="0" smtClean="0">
                <a:latin typeface="+mn-lt"/>
              </a:rPr>
              <a:t>1986. </a:t>
            </a:r>
            <a:r>
              <a:rPr lang="en" sz="1200" dirty="0">
                <a:latin typeface="+mn-lt"/>
              </a:rPr>
              <a:t>Картон, цветная и белая бумага, ткань, крупа, </a:t>
            </a:r>
            <a:r>
              <a:rPr lang="en" sz="1200" dirty="0" smtClean="0">
                <a:latin typeface="+mn-lt"/>
              </a:rPr>
              <a:t>значок</a:t>
            </a:r>
            <a:r>
              <a:rPr lang="ru-RU" sz="1200" dirty="0" smtClean="0">
                <a:latin typeface="+mn-lt"/>
              </a:rPr>
              <a:t>,</a:t>
            </a:r>
            <a:r>
              <a:rPr lang="en" sz="1200" dirty="0" smtClean="0">
                <a:latin typeface="+mn-lt"/>
              </a:rPr>
              <a:t> </a:t>
            </a:r>
            <a:r>
              <a:rPr lang="en" sz="1200" dirty="0">
                <a:latin typeface="+mn-lt"/>
              </a:rPr>
              <a:t>тушь. </a:t>
            </a:r>
            <a:r>
              <a:rPr lang="en" sz="1200" dirty="0" smtClean="0">
                <a:latin typeface="+mn-lt"/>
              </a:rPr>
              <a:t> </a:t>
            </a:r>
            <a:r>
              <a:rPr lang="en" sz="1200" dirty="0">
                <a:latin typeface="+mn-lt"/>
              </a:rPr>
              <a:t>4x16,5x10,5 см</a:t>
            </a:r>
          </a:p>
          <a:p>
            <a:pPr lvl="0" algn="l" rtl="0">
              <a:lnSpc>
                <a:spcPct val="115000"/>
              </a:lnSpc>
              <a:spcBef>
                <a:spcPts val="0"/>
              </a:spcBef>
              <a:buClr>
                <a:schemeClr val="dk1"/>
              </a:buClr>
              <a:buSzPct val="91666"/>
              <a:buFont typeface="Arial"/>
              <a:buNone/>
            </a:pPr>
            <a:endParaRPr sz="1200" dirty="0">
              <a:latin typeface="+mn-lt"/>
              <a:ea typeface="Trebuchet MS"/>
              <a:cs typeface="Trebuchet MS"/>
              <a:sym typeface="Trebuchet MS"/>
            </a:endParaRPr>
          </a:p>
          <a:p>
            <a:pPr lvl="0" rtl="0">
              <a:spcBef>
                <a:spcPts val="0"/>
              </a:spcBef>
              <a:buNone/>
            </a:pPr>
            <a:endParaRPr dirty="0">
              <a:latin typeface="+mn-lt"/>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Shape 117"/>
          <p:cNvSpPr txBox="1">
            <a:spLocks noGrp="1"/>
          </p:cNvSpPr>
          <p:nvPr>
            <p:ph type="body" idx="1"/>
          </p:nvPr>
        </p:nvSpPr>
        <p:spPr>
          <a:xfrm>
            <a:off x="3635116" y="4299942"/>
            <a:ext cx="5136599" cy="547500"/>
          </a:xfrm>
          <a:prstGeom prst="rect">
            <a:avLst/>
          </a:prstGeom>
        </p:spPr>
        <p:txBody>
          <a:bodyPr lIns="91425" tIns="91425" rIns="91425" bIns="91425" anchor="t" anchorCtr="0">
            <a:noAutofit/>
          </a:bodyPr>
          <a:lstStyle/>
          <a:p>
            <a:pPr lvl="0" algn="just">
              <a:lnSpc>
                <a:spcPct val="112500"/>
              </a:lnSpc>
              <a:spcBef>
                <a:spcPts val="0"/>
              </a:spcBef>
              <a:spcAft>
                <a:spcPts val="1100"/>
              </a:spcAft>
              <a:buSzPct val="91666"/>
            </a:pPr>
            <a:r>
              <a:rPr lang="en" sz="1200" dirty="0">
                <a:latin typeface="+mn-lt"/>
              </a:rPr>
              <a:t>Группа «Инспекция </a:t>
            </a:r>
            <a:r>
              <a:rPr lang="ru-RU" sz="1200" dirty="0" smtClean="0">
                <a:latin typeface="+mn-lt"/>
              </a:rPr>
              <a:t>«</a:t>
            </a:r>
            <a:r>
              <a:rPr lang="en" sz="1200" dirty="0" smtClean="0">
                <a:latin typeface="+mn-lt"/>
              </a:rPr>
              <a:t>Медицинская герменевтика»</a:t>
            </a:r>
            <a:r>
              <a:rPr lang="ru-RU" sz="1200" dirty="0" smtClean="0">
                <a:latin typeface="+mn-lt"/>
              </a:rPr>
              <a:t>.</a:t>
            </a:r>
            <a:r>
              <a:rPr lang="en" sz="1200" dirty="0" smtClean="0">
                <a:latin typeface="+mn-lt"/>
              </a:rPr>
              <a:t> </a:t>
            </a:r>
            <a:r>
              <a:rPr lang="en" sz="1200" dirty="0" smtClean="0">
                <a:latin typeface="+mn-lt"/>
                <a:ea typeface="Trebuchet MS"/>
                <a:cs typeface="Trebuchet MS"/>
                <a:sym typeface="Trebuchet MS"/>
              </a:rPr>
              <a:t>1986. Пластмасса</a:t>
            </a:r>
            <a:r>
              <a:rPr lang="en" sz="1200" dirty="0">
                <a:latin typeface="+mn-lt"/>
                <a:ea typeface="Trebuchet MS"/>
                <a:cs typeface="Trebuchet MS"/>
                <a:sym typeface="Trebuchet MS"/>
              </a:rPr>
              <a:t>, пластилин. </a:t>
            </a:r>
            <a:r>
              <a:rPr lang="en" sz="1200" dirty="0" smtClean="0">
                <a:latin typeface="+mn-lt"/>
                <a:ea typeface="Trebuchet MS"/>
                <a:cs typeface="Trebuchet MS"/>
                <a:sym typeface="Trebuchet MS"/>
              </a:rPr>
              <a:t>9</a:t>
            </a:r>
            <a:r>
              <a:rPr lang="ru-RU" sz="1200" dirty="0" smtClean="0">
                <a:latin typeface="+mn-lt"/>
                <a:ea typeface="Trebuchet MS"/>
                <a:cs typeface="Trebuchet MS"/>
                <a:sym typeface="Trebuchet MS"/>
              </a:rPr>
              <a:t> </a:t>
            </a:r>
            <a:r>
              <a:rPr lang="en" sz="1200" dirty="0" smtClean="0">
                <a:latin typeface="+mn-lt"/>
                <a:ea typeface="Trebuchet MS"/>
                <a:cs typeface="Trebuchet MS"/>
                <a:sym typeface="Trebuchet MS"/>
              </a:rPr>
              <a:t>x</a:t>
            </a:r>
            <a:r>
              <a:rPr lang="ru-RU" sz="1200" dirty="0" smtClean="0">
                <a:latin typeface="+mn-lt"/>
                <a:ea typeface="Trebuchet MS"/>
                <a:cs typeface="Trebuchet MS"/>
                <a:sym typeface="Trebuchet MS"/>
              </a:rPr>
              <a:t> </a:t>
            </a:r>
            <a:r>
              <a:rPr lang="en" sz="1200" dirty="0" smtClean="0">
                <a:latin typeface="+mn-lt"/>
                <a:ea typeface="Trebuchet MS"/>
                <a:cs typeface="Trebuchet MS"/>
                <a:sym typeface="Trebuchet MS"/>
              </a:rPr>
              <a:t>8,5</a:t>
            </a:r>
            <a:r>
              <a:rPr lang="ru-RU" sz="1200" dirty="0" smtClean="0">
                <a:latin typeface="+mn-lt"/>
                <a:ea typeface="Trebuchet MS"/>
                <a:cs typeface="Trebuchet MS"/>
                <a:sym typeface="Trebuchet MS"/>
              </a:rPr>
              <a:t> </a:t>
            </a:r>
            <a:r>
              <a:rPr lang="en" sz="1200" dirty="0" smtClean="0">
                <a:latin typeface="+mn-lt"/>
                <a:ea typeface="Trebuchet MS"/>
                <a:cs typeface="Trebuchet MS"/>
                <a:sym typeface="Trebuchet MS"/>
              </a:rPr>
              <a:t>x</a:t>
            </a:r>
            <a:r>
              <a:rPr lang="ru-RU" sz="1200" dirty="0" smtClean="0">
                <a:latin typeface="+mn-lt"/>
                <a:ea typeface="Trebuchet MS"/>
                <a:cs typeface="Trebuchet MS"/>
                <a:sym typeface="Trebuchet MS"/>
              </a:rPr>
              <a:t> </a:t>
            </a:r>
            <a:r>
              <a:rPr lang="en" sz="1200" dirty="0" smtClean="0">
                <a:latin typeface="+mn-lt"/>
                <a:ea typeface="Trebuchet MS"/>
                <a:cs typeface="Trebuchet MS"/>
                <a:sym typeface="Trebuchet MS"/>
              </a:rPr>
              <a:t>8,5см</a:t>
            </a:r>
            <a:endParaRPr lang="en" sz="1200" dirty="0">
              <a:latin typeface="+mn-lt"/>
              <a:ea typeface="Trebuchet MS"/>
              <a:cs typeface="Trebuchet MS"/>
              <a:sym typeface="Trebuchet MS"/>
            </a:endParaRPr>
          </a:p>
          <a:p>
            <a:pPr lvl="0">
              <a:spcBef>
                <a:spcPts val="0"/>
              </a:spcBef>
              <a:buNone/>
            </a:pPr>
            <a:endParaRPr dirty="0">
              <a:latin typeface="+mn-lt"/>
            </a:endParaRPr>
          </a:p>
        </p:txBody>
      </p:sp>
      <p:pic>
        <p:nvPicPr>
          <p:cNvPr id="118" name="Shape 118"/>
          <p:cNvPicPr preferRelativeResize="0"/>
          <p:nvPr/>
        </p:nvPicPr>
        <p:blipFill>
          <a:blip r:embed="rId3">
            <a:alphaModFix/>
          </a:blip>
          <a:stretch>
            <a:fillRect/>
          </a:stretch>
        </p:blipFill>
        <p:spPr>
          <a:xfrm>
            <a:off x="3635895" y="195486"/>
            <a:ext cx="5416425" cy="40369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Shape 123"/>
          <p:cNvSpPr txBox="1">
            <a:spLocks noGrp="1"/>
          </p:cNvSpPr>
          <p:nvPr>
            <p:ph type="body" idx="1"/>
          </p:nvPr>
        </p:nvSpPr>
        <p:spPr>
          <a:xfrm>
            <a:off x="42224" y="4011910"/>
            <a:ext cx="4350825" cy="1131440"/>
          </a:xfrm>
          <a:prstGeom prst="rect">
            <a:avLst/>
          </a:prstGeom>
        </p:spPr>
        <p:txBody>
          <a:bodyPr lIns="91425" tIns="91425" rIns="91425" bIns="91425" anchor="t" anchorCtr="0">
            <a:noAutofit/>
          </a:bodyPr>
          <a:lstStyle/>
          <a:p>
            <a:pPr lvl="0" algn="l">
              <a:spcBef>
                <a:spcPts val="0"/>
              </a:spcBef>
              <a:buNone/>
            </a:pPr>
            <a:r>
              <a:rPr lang="en" sz="1200" dirty="0"/>
              <a:t>Товарная панель при легком искажении. Часть </a:t>
            </a:r>
            <a:r>
              <a:rPr lang="en" sz="1200" dirty="0" smtClean="0"/>
              <a:t>1</a:t>
            </a:r>
            <a:r>
              <a:rPr lang="ru-RU" sz="1200" dirty="0" smtClean="0"/>
              <a:t>.</a:t>
            </a:r>
          </a:p>
          <a:p>
            <a:pPr lvl="0" algn="l">
              <a:spcBef>
                <a:spcPts val="0"/>
              </a:spcBef>
              <a:buNone/>
            </a:pPr>
            <a:r>
              <a:rPr lang="en" sz="1200" dirty="0" smtClean="0"/>
              <a:t>Группа </a:t>
            </a:r>
            <a:r>
              <a:rPr lang="en" sz="1200" dirty="0"/>
              <a:t>«Инспекция </a:t>
            </a:r>
            <a:r>
              <a:rPr lang="ru-RU" sz="1200" dirty="0" smtClean="0"/>
              <a:t>«</a:t>
            </a:r>
            <a:r>
              <a:rPr lang="en" sz="1200" dirty="0" smtClean="0"/>
              <a:t>Медицинская герменевтика»</a:t>
            </a:r>
            <a:r>
              <a:rPr lang="ru-RU" sz="1200" dirty="0"/>
              <a:t>.</a:t>
            </a:r>
            <a:r>
              <a:rPr lang="en" sz="1200" dirty="0" smtClean="0"/>
              <a:t> </a:t>
            </a:r>
            <a:r>
              <a:rPr lang="ru-RU" sz="1200" dirty="0" smtClean="0"/>
              <a:t>1988.</a:t>
            </a:r>
            <a:r>
              <a:rPr lang="en" sz="1200" dirty="0" smtClean="0"/>
              <a:t> </a:t>
            </a:r>
            <a:r>
              <a:rPr lang="en" sz="1200" dirty="0"/>
              <a:t>Инсталляция. </a:t>
            </a:r>
            <a:r>
              <a:rPr lang="en" sz="1200" dirty="0" smtClean="0"/>
              <a:t>Стакан, бан</a:t>
            </a:r>
            <a:r>
              <a:rPr lang="ru-RU" sz="1200" dirty="0" err="1" smtClean="0"/>
              <a:t>ки</a:t>
            </a:r>
            <a:r>
              <a:rPr lang="en" sz="1200" dirty="0" smtClean="0"/>
              <a:t>, </a:t>
            </a:r>
            <a:r>
              <a:rPr lang="en" sz="1200" dirty="0"/>
              <a:t>молокоотсос, плевательница, чашечки </a:t>
            </a:r>
            <a:r>
              <a:rPr lang="en" sz="1200" dirty="0" smtClean="0"/>
              <a:t>глазные</a:t>
            </a:r>
            <a:r>
              <a:rPr lang="ru-RU" sz="1200" dirty="0" smtClean="0"/>
              <a:t>.</a:t>
            </a:r>
            <a:r>
              <a:rPr lang="en" sz="1200" dirty="0" smtClean="0"/>
              <a:t> </a:t>
            </a:r>
            <a:r>
              <a:rPr lang="en" sz="1200" dirty="0"/>
              <a:t>31.2 х 90 х 12см. Третьяковская </a:t>
            </a:r>
            <a:r>
              <a:rPr lang="en" sz="1200" dirty="0" smtClean="0"/>
              <a:t>галерея</a:t>
            </a:r>
            <a:endParaRPr lang="en" sz="1200" dirty="0"/>
          </a:p>
        </p:txBody>
      </p:sp>
      <p:pic>
        <p:nvPicPr>
          <p:cNvPr id="124" name="Shape 124"/>
          <p:cNvPicPr preferRelativeResize="0"/>
          <p:nvPr/>
        </p:nvPicPr>
        <p:blipFill>
          <a:blip r:embed="rId3">
            <a:alphaModFix/>
          </a:blip>
          <a:stretch>
            <a:fillRect/>
          </a:stretch>
        </p:blipFill>
        <p:spPr>
          <a:xfrm>
            <a:off x="4428862" y="0"/>
            <a:ext cx="4721299" cy="2580974"/>
          </a:xfrm>
          <a:prstGeom prst="rect">
            <a:avLst/>
          </a:prstGeom>
          <a:noFill/>
          <a:ln>
            <a:noFill/>
          </a:ln>
        </p:spPr>
      </p:pic>
      <p:pic>
        <p:nvPicPr>
          <p:cNvPr id="125" name="Shape 125"/>
          <p:cNvPicPr preferRelativeResize="0"/>
          <p:nvPr/>
        </p:nvPicPr>
        <p:blipFill>
          <a:blip r:embed="rId4">
            <a:alphaModFix/>
          </a:blip>
          <a:stretch>
            <a:fillRect/>
          </a:stretch>
        </p:blipFill>
        <p:spPr>
          <a:xfrm>
            <a:off x="4393050" y="2830478"/>
            <a:ext cx="4721275" cy="254162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Shape 130"/>
          <p:cNvPicPr preferRelativeResize="0"/>
          <p:nvPr/>
        </p:nvPicPr>
        <p:blipFill>
          <a:blip r:embed="rId3">
            <a:alphaModFix/>
          </a:blip>
          <a:stretch>
            <a:fillRect/>
          </a:stretch>
        </p:blipFill>
        <p:spPr>
          <a:xfrm>
            <a:off x="5104324" y="169575"/>
            <a:ext cx="3946299" cy="4735574"/>
          </a:xfrm>
          <a:prstGeom prst="rect">
            <a:avLst/>
          </a:prstGeom>
          <a:noFill/>
          <a:ln>
            <a:noFill/>
          </a:ln>
        </p:spPr>
      </p:pic>
      <p:sp>
        <p:nvSpPr>
          <p:cNvPr id="131" name="Shape 131"/>
          <p:cNvSpPr txBox="1"/>
          <p:nvPr/>
        </p:nvSpPr>
        <p:spPr>
          <a:xfrm>
            <a:off x="107505" y="187469"/>
            <a:ext cx="4996820" cy="2168257"/>
          </a:xfrm>
          <a:prstGeom prst="rect">
            <a:avLst/>
          </a:prstGeom>
          <a:noFill/>
          <a:ln>
            <a:noFill/>
          </a:ln>
        </p:spPr>
        <p:txBody>
          <a:bodyPr lIns="91425" tIns="91425" rIns="91425" bIns="91425" anchor="ctr" anchorCtr="0">
            <a:noAutofit/>
          </a:bodyPr>
          <a:lstStyle/>
          <a:p>
            <a:pPr lvl="0">
              <a:spcBef>
                <a:spcPts val="0"/>
              </a:spcBef>
              <a:buNone/>
            </a:pPr>
            <a:r>
              <a:rPr lang="en" dirty="0"/>
              <a:t>Не следует сводить психоделику только к психотпропным препаратам. Есть психоделика обыденной жизни, в этом легко убедиться. Есть психоделика массмедиа, психоделика потребления, психоделика кино, психоделика усталости, психоделика выживания. Все эти обстоятельства «высветляют», «высвечивают» различные зоны психики, создавая эффекты ассимитричных просветлений, иллюминаций.</a:t>
            </a:r>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7" name="Shape 137"/>
          <p:cNvSpPr txBox="1"/>
          <p:nvPr/>
        </p:nvSpPr>
        <p:spPr>
          <a:xfrm>
            <a:off x="0" y="0"/>
            <a:ext cx="5156100" cy="2931790"/>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dirty="0"/>
          </a:p>
          <a:p>
            <a:pPr lvl="0" rtl="0">
              <a:spcBef>
                <a:spcPts val="0"/>
              </a:spcBef>
              <a:buNone/>
            </a:pPr>
            <a:r>
              <a:rPr lang="en" dirty="0" smtClean="0"/>
              <a:t>Художественная </a:t>
            </a:r>
            <a:r>
              <a:rPr lang="en" dirty="0"/>
              <a:t>практика </a:t>
            </a:r>
            <a:r>
              <a:rPr lang="ru-RU" dirty="0" smtClean="0"/>
              <a:t>«</a:t>
            </a:r>
            <a:r>
              <a:rPr lang="en" dirty="0" smtClean="0"/>
              <a:t>Медицинской герменевтики</a:t>
            </a:r>
            <a:r>
              <a:rPr lang="ru-RU" dirty="0" smtClean="0"/>
              <a:t>»</a:t>
            </a:r>
            <a:r>
              <a:rPr lang="en" dirty="0" smtClean="0"/>
              <a:t> </a:t>
            </a:r>
            <a:r>
              <a:rPr lang="en" dirty="0"/>
              <a:t>не может быть описана в рамках обычной классификации по жанрам: она включает в себя изготовление художественных объектов, перформансы, писание текстов и просто ведение дружеской беседы, но, в сущности, не является ни тем, ни другим, ни третьим и не суммой всех этих занятий. &lt;… &gt;. Уже название группы указывает, что она занята в основном определением и истолкованием неких симптомов, с целью, возможно, лечения болезни, о которой они </a:t>
            </a:r>
            <a:r>
              <a:rPr lang="en" dirty="0" smtClean="0"/>
              <a:t>свидетельствуют.</a:t>
            </a:r>
            <a:endParaRPr lang="en" dirty="0"/>
          </a:p>
          <a:p>
            <a:pPr lvl="0" rtl="0">
              <a:spcBef>
                <a:spcPts val="0"/>
              </a:spcBef>
              <a:buNone/>
            </a:pPr>
            <a:endParaRPr dirty="0"/>
          </a:p>
          <a:p>
            <a:pPr lvl="0" rtl="0">
              <a:spcBef>
                <a:spcPts val="0"/>
              </a:spcBef>
              <a:buNone/>
            </a:pPr>
            <a:r>
              <a:rPr lang="en" dirty="0">
                <a:solidFill>
                  <a:schemeClr val="dk1"/>
                </a:solidFill>
              </a:rPr>
              <a:t>Борис Гройс</a:t>
            </a:r>
          </a:p>
        </p:txBody>
      </p:sp>
      <p:pic>
        <p:nvPicPr>
          <p:cNvPr id="2050" name="Picture 2" descr="http://i43.tinypic.com/ohpaiw.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080" y="0"/>
            <a:ext cx="3384376" cy="513094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6"/>
        <p:cNvGrpSpPr/>
        <p:nvPr/>
      </p:nvGrpSpPr>
      <p:grpSpPr>
        <a:xfrm>
          <a:off x="0" y="0"/>
          <a:ext cx="0" cy="0"/>
          <a:chOff x="0" y="0"/>
          <a:chExt cx="0" cy="0"/>
        </a:xfrm>
      </p:grpSpPr>
      <p:pic>
        <p:nvPicPr>
          <p:cNvPr id="27" name="Shape 27"/>
          <p:cNvPicPr preferRelativeResize="0"/>
          <p:nvPr/>
        </p:nvPicPr>
        <p:blipFill>
          <a:blip r:embed="rId3">
            <a:alphaModFix/>
          </a:blip>
          <a:stretch>
            <a:fillRect/>
          </a:stretch>
        </p:blipFill>
        <p:spPr>
          <a:xfrm>
            <a:off x="3832673" y="555526"/>
            <a:ext cx="5214674" cy="2943750"/>
          </a:xfrm>
          <a:prstGeom prst="rect">
            <a:avLst/>
          </a:prstGeom>
          <a:noFill/>
          <a:ln>
            <a:noFill/>
          </a:ln>
        </p:spPr>
      </p:pic>
      <p:sp>
        <p:nvSpPr>
          <p:cNvPr id="28" name="Shape 28"/>
          <p:cNvSpPr txBox="1"/>
          <p:nvPr/>
        </p:nvSpPr>
        <p:spPr>
          <a:xfrm>
            <a:off x="3851920" y="4155926"/>
            <a:ext cx="5040560" cy="724752"/>
          </a:xfrm>
          <a:prstGeom prst="rect">
            <a:avLst/>
          </a:prstGeom>
          <a:noFill/>
          <a:ln>
            <a:noFill/>
          </a:ln>
        </p:spPr>
        <p:txBody>
          <a:bodyPr lIns="91425" tIns="91425" rIns="91425" bIns="91425" anchor="ctr" anchorCtr="0">
            <a:noAutofit/>
          </a:bodyPr>
          <a:lstStyle/>
          <a:p>
            <a:pPr lvl="0" rtl="0">
              <a:spcBef>
                <a:spcPts val="0"/>
              </a:spcBef>
              <a:buNone/>
            </a:pPr>
            <a:r>
              <a:rPr lang="en" sz="1200" dirty="0"/>
              <a:t>Виктор Пивоваров. Иллюстрация из книги Романа Сефа «Необычный пешеход». 1967.</a:t>
            </a:r>
          </a:p>
        </p:txBody>
      </p:sp>
      <p:sp>
        <p:nvSpPr>
          <p:cNvPr id="29" name="Shape 29"/>
          <p:cNvSpPr txBox="1"/>
          <p:nvPr/>
        </p:nvSpPr>
        <p:spPr>
          <a:xfrm>
            <a:off x="0" y="555526"/>
            <a:ext cx="3766800" cy="2880320"/>
          </a:xfrm>
          <a:prstGeom prst="rect">
            <a:avLst/>
          </a:prstGeom>
          <a:noFill/>
          <a:ln>
            <a:noFill/>
          </a:ln>
        </p:spPr>
        <p:txBody>
          <a:bodyPr lIns="91425" tIns="91425" rIns="91425" bIns="91425" anchor="ctr" anchorCtr="0">
            <a:noAutofit/>
          </a:bodyPr>
          <a:lstStyle/>
          <a:p>
            <a:pPr lvl="0">
              <a:spcBef>
                <a:spcPts val="0"/>
              </a:spcBef>
              <a:buNone/>
            </a:pPr>
            <a:endParaRPr dirty="0"/>
          </a:p>
          <a:p>
            <a:pPr lvl="0">
              <a:spcBef>
                <a:spcPts val="0"/>
              </a:spcBef>
              <a:buNone/>
            </a:pPr>
            <a:r>
              <a:rPr lang="en" dirty="0" smtClean="0"/>
              <a:t>Свой </a:t>
            </a:r>
            <a:r>
              <a:rPr lang="en" dirty="0"/>
              <a:t>псевдоним художник заимствовал из романа Томаса Мана «Волшебная гора», который прочитал еще в юности. Там персонаж по имени Питер Пеперкорн произносит пространные речи, которые полностью тонут в грохоте водопада и не слышны окружающим. Павел заменил «корн» на «штейн» (по-немецки «зерно» и «камень»), а во второй части слова, удвоив «п», получил «перец»</a:t>
            </a:r>
          </a:p>
          <a:p>
            <a:pPr lvl="0">
              <a:spcBef>
                <a:spcPts val="0"/>
              </a:spcBef>
              <a:buNone/>
            </a:pPr>
            <a:endParaRPr dirty="0"/>
          </a:p>
          <a:p>
            <a:pPr lvl="0">
              <a:spcBef>
                <a:spcPts val="0"/>
              </a:spcBef>
              <a:buClr>
                <a:schemeClr val="dk1"/>
              </a:buClr>
              <a:buFont typeface="Arial"/>
              <a:buNone/>
            </a:pPr>
            <a:r>
              <a:rPr lang="ru-RU" dirty="0" smtClean="0">
                <a:solidFill>
                  <a:schemeClr val="tx1"/>
                </a:solidFill>
              </a:rPr>
              <a:t>П</a:t>
            </a:r>
            <a:r>
              <a:rPr lang="en" dirty="0" smtClean="0">
                <a:solidFill>
                  <a:schemeClr val="tx1"/>
                </a:solidFill>
              </a:rPr>
              <a:t>ерец</a:t>
            </a:r>
            <a:r>
              <a:rPr lang="ru-RU" dirty="0" smtClean="0">
                <a:solidFill>
                  <a:schemeClr val="tx1"/>
                </a:solidFill>
              </a:rPr>
              <a:t>.</a:t>
            </a:r>
            <a:r>
              <a:rPr lang="en" dirty="0" smtClean="0">
                <a:solidFill>
                  <a:schemeClr val="tx1"/>
                </a:solidFill>
              </a:rPr>
              <a:t> </a:t>
            </a:r>
            <a:r>
              <a:rPr lang="ru-RU" dirty="0" smtClean="0">
                <a:solidFill>
                  <a:schemeClr val="tx1"/>
                </a:solidFill>
              </a:rPr>
              <a:t>С</a:t>
            </a:r>
            <a:r>
              <a:rPr lang="en" dirty="0" smtClean="0">
                <a:solidFill>
                  <a:schemeClr val="tx1"/>
                </a:solidFill>
              </a:rPr>
              <a:t>ущ</a:t>
            </a:r>
            <a:r>
              <a:rPr lang="ru-RU" dirty="0" smtClean="0">
                <a:solidFill>
                  <a:schemeClr val="tx1"/>
                </a:solidFill>
              </a:rPr>
              <a:t>.</a:t>
            </a:r>
            <a:r>
              <a:rPr lang="en" dirty="0" smtClean="0">
                <a:solidFill>
                  <a:schemeClr val="tx1"/>
                </a:solidFill>
              </a:rPr>
              <a:t> </a:t>
            </a:r>
            <a:r>
              <a:rPr lang="en" dirty="0">
                <a:solidFill>
                  <a:schemeClr val="tx1"/>
                </a:solidFill>
              </a:rPr>
              <a:t>м</a:t>
            </a:r>
          </a:p>
          <a:p>
            <a:pPr lvl="0">
              <a:spcBef>
                <a:spcPts val="0"/>
              </a:spcBef>
              <a:buClr>
                <a:schemeClr val="dk1"/>
              </a:buClr>
              <a:buFont typeface="Arial"/>
              <a:buNone/>
            </a:pPr>
            <a:r>
              <a:rPr lang="en" dirty="0">
                <a:solidFill>
                  <a:schemeClr val="tx1"/>
                </a:solidFill>
              </a:rPr>
              <a:t>Pfefferm, Paprikam,f</a:t>
            </a:r>
          </a:p>
          <a:p>
            <a:pPr lvl="0">
              <a:spcBef>
                <a:spcPts val="0"/>
              </a:spcBef>
              <a:buClr>
                <a:schemeClr val="dk1"/>
              </a:buClr>
              <a:buFont typeface="Arial"/>
              <a:buNone/>
            </a:pPr>
            <a:r>
              <a:rPr lang="en" dirty="0">
                <a:solidFill>
                  <a:schemeClr val="tx1"/>
                </a:solidFill>
              </a:rPr>
              <a:t>(паприка, черный перец)</a:t>
            </a:r>
          </a:p>
          <a:p>
            <a:pPr lvl="0" rtl="0">
              <a:spcBef>
                <a:spcPts val="0"/>
              </a:spcBef>
              <a:buNone/>
            </a:pP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Shape 142"/>
          <p:cNvSpPr txBox="1">
            <a:spLocks noGrp="1"/>
          </p:cNvSpPr>
          <p:nvPr>
            <p:ph type="body" idx="1"/>
          </p:nvPr>
        </p:nvSpPr>
        <p:spPr>
          <a:xfrm>
            <a:off x="-8972" y="3867894"/>
            <a:ext cx="2132700" cy="1043304"/>
          </a:xfrm>
          <a:prstGeom prst="rect">
            <a:avLst/>
          </a:prstGeom>
        </p:spPr>
        <p:txBody>
          <a:bodyPr lIns="91425" tIns="91425" rIns="91425" bIns="91425" anchor="t" anchorCtr="0">
            <a:noAutofit/>
          </a:bodyPr>
          <a:lstStyle/>
          <a:p>
            <a:pPr lvl="0" algn="l">
              <a:spcBef>
                <a:spcPts val="0"/>
              </a:spcBef>
              <a:buNone/>
            </a:pPr>
            <a:r>
              <a:rPr lang="en" sz="1200" dirty="0"/>
              <a:t>Принцип нарезания. 1988. Инсталляция. Смешанная техника. </a:t>
            </a:r>
            <a:r>
              <a:rPr lang="en" sz="1200" dirty="0" smtClean="0"/>
              <a:t>17,5</a:t>
            </a:r>
            <a:r>
              <a:rPr lang="ru-RU" sz="1200" dirty="0" smtClean="0"/>
              <a:t> </a:t>
            </a:r>
            <a:r>
              <a:rPr lang="en" sz="1200" dirty="0" smtClean="0"/>
              <a:t>х</a:t>
            </a:r>
            <a:r>
              <a:rPr lang="ru-RU" sz="1200" dirty="0" smtClean="0"/>
              <a:t> </a:t>
            </a:r>
            <a:r>
              <a:rPr lang="en" sz="1200" dirty="0" smtClean="0"/>
              <a:t>28,5</a:t>
            </a:r>
            <a:r>
              <a:rPr lang="ru-RU" sz="1200" dirty="0" smtClean="0"/>
              <a:t> </a:t>
            </a:r>
            <a:r>
              <a:rPr lang="en" sz="1200" dirty="0" smtClean="0"/>
              <a:t>х18</a:t>
            </a:r>
            <a:r>
              <a:rPr lang="ru-RU" sz="1200" dirty="0" smtClean="0"/>
              <a:t> </a:t>
            </a:r>
            <a:r>
              <a:rPr lang="en" sz="1200" dirty="0" smtClean="0"/>
              <a:t>. </a:t>
            </a:r>
            <a:endParaRPr lang="ru-RU" sz="1200" dirty="0" smtClean="0"/>
          </a:p>
          <a:p>
            <a:pPr lvl="0" algn="l">
              <a:spcBef>
                <a:spcPts val="0"/>
              </a:spcBef>
              <a:buNone/>
            </a:pPr>
            <a:r>
              <a:rPr lang="en" sz="1200" dirty="0" smtClean="0"/>
              <a:t>Фото</a:t>
            </a:r>
            <a:r>
              <a:rPr lang="en" sz="1200" dirty="0"/>
              <a:t>: Третьяковская галерея</a:t>
            </a:r>
          </a:p>
        </p:txBody>
      </p:sp>
      <p:pic>
        <p:nvPicPr>
          <p:cNvPr id="143" name="Shape 143" descr="МГ. Книга за книгой. Объект. 1988" title="МГ. Книга за книгой. Объект. 1988"/>
          <p:cNvPicPr preferRelativeResize="0"/>
          <p:nvPr/>
        </p:nvPicPr>
        <p:blipFill>
          <a:blip r:embed="rId3">
            <a:alphaModFix/>
          </a:blip>
          <a:stretch>
            <a:fillRect/>
          </a:stretch>
        </p:blipFill>
        <p:spPr>
          <a:xfrm>
            <a:off x="2123728" y="107888"/>
            <a:ext cx="6940230" cy="4984142"/>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Shape 148"/>
          <p:cNvSpPr txBox="1"/>
          <p:nvPr/>
        </p:nvSpPr>
        <p:spPr>
          <a:xfrm>
            <a:off x="0" y="50576"/>
            <a:ext cx="5292080" cy="1441054"/>
          </a:xfrm>
          <a:prstGeom prst="rect">
            <a:avLst/>
          </a:prstGeom>
          <a:noFill/>
          <a:ln>
            <a:noFill/>
          </a:ln>
        </p:spPr>
        <p:txBody>
          <a:bodyPr lIns="91425" tIns="91425" rIns="91425" bIns="91425" anchor="ctr" anchorCtr="0">
            <a:noAutofit/>
          </a:bodyPr>
          <a:lstStyle/>
          <a:p>
            <a:pPr lvl="0" rtl="0">
              <a:spcBef>
                <a:spcPts val="0"/>
              </a:spcBef>
              <a:buNone/>
            </a:pPr>
            <a:r>
              <a:rPr lang="en" dirty="0" smtClean="0"/>
              <a:t>Н</a:t>
            </a:r>
            <a:r>
              <a:rPr lang="ru-RU" dirty="0" err="1" smtClean="0"/>
              <a:t>арезание</a:t>
            </a:r>
            <a:r>
              <a:rPr lang="ru-RU" dirty="0" smtClean="0"/>
              <a:t> </a:t>
            </a:r>
            <a:r>
              <a:rPr lang="en" dirty="0" smtClean="0"/>
              <a:t>— </a:t>
            </a:r>
            <a:r>
              <a:rPr lang="en" dirty="0"/>
              <a:t>принцип работы с текстом, применявшийся в практике МГ, когда дискурс на ту или иную тему направлялся содержанием цитат из книг, вслепую выдернутых из шкафа и открытых наугад. </a:t>
            </a:r>
            <a:endParaRPr lang="ru-RU" dirty="0" smtClean="0"/>
          </a:p>
          <a:p>
            <a:pPr lvl="0" rtl="0">
              <a:spcBef>
                <a:spcPts val="0"/>
              </a:spcBef>
              <a:buNone/>
            </a:pPr>
            <a:endParaRPr lang="ru-RU" i="1" dirty="0"/>
          </a:p>
          <a:p>
            <a:pPr lvl="0" rtl="0">
              <a:spcBef>
                <a:spcPts val="0"/>
              </a:spcBef>
              <a:buNone/>
            </a:pPr>
            <a:r>
              <a:rPr lang="en" dirty="0" smtClean="0"/>
              <a:t>П</a:t>
            </a:r>
            <a:r>
              <a:rPr lang="ru-RU" dirty="0" err="1" smtClean="0"/>
              <a:t>авел</a:t>
            </a:r>
            <a:r>
              <a:rPr lang="en" dirty="0" smtClean="0"/>
              <a:t> </a:t>
            </a:r>
            <a:r>
              <a:rPr lang="en" dirty="0"/>
              <a:t>Пепперштейн. Метафорические тела </a:t>
            </a:r>
            <a:r>
              <a:rPr lang="en" dirty="0" smtClean="0"/>
              <a:t>Ульяновых</a:t>
            </a:r>
            <a:r>
              <a:rPr lang="ru-RU" dirty="0"/>
              <a:t>.</a:t>
            </a:r>
            <a:r>
              <a:rPr lang="en" dirty="0" smtClean="0"/>
              <a:t> </a:t>
            </a:r>
            <a:r>
              <a:rPr lang="en" dirty="0"/>
              <a:t>1988.</a:t>
            </a:r>
          </a:p>
        </p:txBody>
      </p:sp>
      <p:pic>
        <p:nvPicPr>
          <p:cNvPr id="149" name="Shape 149"/>
          <p:cNvPicPr preferRelativeResize="0"/>
          <p:nvPr/>
        </p:nvPicPr>
        <p:blipFill rotWithShape="1">
          <a:blip r:embed="rId3">
            <a:alphaModFix/>
          </a:blip>
          <a:srcRect r="57475" b="30458"/>
          <a:stretch/>
        </p:blipFill>
        <p:spPr>
          <a:xfrm>
            <a:off x="5292080" y="50576"/>
            <a:ext cx="3792849" cy="5041454"/>
          </a:xfrm>
          <a:prstGeom prst="rect">
            <a:avLst/>
          </a:prstGeom>
          <a:noFill/>
          <a:ln>
            <a:noFill/>
          </a:ln>
        </p:spPr>
      </p:pic>
      <p:sp>
        <p:nvSpPr>
          <p:cNvPr id="5" name="Shape 142"/>
          <p:cNvSpPr txBox="1">
            <a:spLocks noGrp="1"/>
          </p:cNvSpPr>
          <p:nvPr>
            <p:ph type="body" idx="1"/>
          </p:nvPr>
        </p:nvSpPr>
        <p:spPr>
          <a:xfrm>
            <a:off x="-1" y="4443958"/>
            <a:ext cx="4685027" cy="683264"/>
          </a:xfrm>
          <a:prstGeom prst="rect">
            <a:avLst/>
          </a:prstGeom>
        </p:spPr>
        <p:txBody>
          <a:bodyPr lIns="91425" tIns="91425" rIns="91425" bIns="91425" anchor="t" anchorCtr="0">
            <a:noAutofit/>
          </a:bodyPr>
          <a:lstStyle/>
          <a:p>
            <a:pPr lvl="0" algn="l">
              <a:spcBef>
                <a:spcPts val="0"/>
              </a:spcBef>
              <a:buNone/>
            </a:pPr>
            <a:r>
              <a:rPr lang="en" sz="1200" dirty="0"/>
              <a:t>Принцип нарезания. 1988. Инсталляция. Смешанная техника. </a:t>
            </a:r>
            <a:r>
              <a:rPr lang="en" sz="1200" dirty="0" smtClean="0"/>
              <a:t>17,5</a:t>
            </a:r>
            <a:r>
              <a:rPr lang="ru-RU" sz="1200" dirty="0" smtClean="0"/>
              <a:t> </a:t>
            </a:r>
            <a:r>
              <a:rPr lang="en" sz="1200" dirty="0" smtClean="0"/>
              <a:t>х</a:t>
            </a:r>
            <a:r>
              <a:rPr lang="ru-RU" sz="1200" dirty="0" smtClean="0"/>
              <a:t> </a:t>
            </a:r>
            <a:r>
              <a:rPr lang="en" sz="1200" dirty="0" smtClean="0"/>
              <a:t>28,5</a:t>
            </a:r>
            <a:r>
              <a:rPr lang="ru-RU" sz="1200" dirty="0" smtClean="0"/>
              <a:t> </a:t>
            </a:r>
            <a:r>
              <a:rPr lang="en" sz="1200" dirty="0" smtClean="0"/>
              <a:t>х</a:t>
            </a:r>
            <a:r>
              <a:rPr lang="ru-RU" sz="1200" dirty="0" smtClean="0"/>
              <a:t> </a:t>
            </a:r>
            <a:r>
              <a:rPr lang="en" sz="1200" dirty="0" smtClean="0"/>
              <a:t>18</a:t>
            </a:r>
            <a:r>
              <a:rPr lang="ru-RU" sz="1200" dirty="0" smtClean="0"/>
              <a:t>см</a:t>
            </a:r>
            <a:r>
              <a:rPr lang="en" sz="1200" dirty="0" smtClean="0"/>
              <a:t>. </a:t>
            </a:r>
            <a:endParaRPr lang="ru-RU" sz="1200" dirty="0" smtClean="0"/>
          </a:p>
          <a:p>
            <a:pPr lvl="0" algn="l">
              <a:spcBef>
                <a:spcPts val="0"/>
              </a:spcBef>
              <a:buNone/>
            </a:pPr>
            <a:r>
              <a:rPr lang="en" sz="1200" dirty="0" smtClean="0"/>
              <a:t>Фото</a:t>
            </a:r>
            <a:r>
              <a:rPr lang="en" sz="1200" dirty="0"/>
              <a:t>: Третьяковская галерея</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pic>
        <p:nvPicPr>
          <p:cNvPr id="155" name="Shape 155"/>
          <p:cNvPicPr preferRelativeResize="0"/>
          <p:nvPr/>
        </p:nvPicPr>
        <p:blipFill rotWithShape="1">
          <a:blip r:embed="rId3">
            <a:alphaModFix/>
          </a:blip>
          <a:srcRect l="43502" b="49507"/>
          <a:stretch/>
        </p:blipFill>
        <p:spPr>
          <a:xfrm>
            <a:off x="3400956" y="51470"/>
            <a:ext cx="5700199" cy="4112787"/>
          </a:xfrm>
          <a:prstGeom prst="rect">
            <a:avLst/>
          </a:prstGeom>
          <a:noFill/>
          <a:ln>
            <a:noFill/>
          </a:ln>
        </p:spPr>
      </p:pic>
      <p:sp>
        <p:nvSpPr>
          <p:cNvPr id="157" name="Shape 157"/>
          <p:cNvSpPr txBox="1"/>
          <p:nvPr/>
        </p:nvSpPr>
        <p:spPr>
          <a:xfrm>
            <a:off x="35496" y="57453"/>
            <a:ext cx="3346814" cy="1146145"/>
          </a:xfrm>
          <a:prstGeom prst="rect">
            <a:avLst/>
          </a:prstGeom>
          <a:noFill/>
          <a:ln>
            <a:noFill/>
          </a:ln>
        </p:spPr>
        <p:txBody>
          <a:bodyPr lIns="91425" tIns="91425" rIns="91425" bIns="91425" anchor="ctr" anchorCtr="0">
            <a:noAutofit/>
          </a:bodyPr>
          <a:lstStyle/>
          <a:p>
            <a:pPr lvl="0">
              <a:spcBef>
                <a:spcPts val="0"/>
              </a:spcBef>
              <a:buNone/>
            </a:pPr>
            <a:r>
              <a:rPr lang="en">
                <a:solidFill>
                  <a:schemeClr val="dk1"/>
                </a:solidFill>
              </a:rPr>
              <a:t>Бюрократию мы так же эстетизировали, как и дискурс.</a:t>
            </a:r>
          </a:p>
          <a:p>
            <a:pPr lvl="0">
              <a:spcBef>
                <a:spcPts val="0"/>
              </a:spcBef>
              <a:buNone/>
            </a:pPr>
            <a:endParaRPr>
              <a:solidFill>
                <a:schemeClr val="dk1"/>
              </a:solidFill>
            </a:endParaRPr>
          </a:p>
          <a:p>
            <a:pPr lvl="0" rtl="0">
              <a:spcBef>
                <a:spcPts val="0"/>
              </a:spcBef>
              <a:buNone/>
            </a:pPr>
            <a:r>
              <a:rPr lang="en">
                <a:solidFill>
                  <a:schemeClr val="dk1"/>
                </a:solidFill>
              </a:rPr>
              <a:t>Сергей Ануфриев</a:t>
            </a:r>
          </a:p>
          <a:p>
            <a:pPr lvl="0" rtl="0">
              <a:spcBef>
                <a:spcPts val="0"/>
              </a:spcBef>
              <a:buNone/>
            </a:pPr>
            <a:endParaRPr/>
          </a:p>
        </p:txBody>
      </p:sp>
      <p:sp>
        <p:nvSpPr>
          <p:cNvPr id="5" name="Shape 142"/>
          <p:cNvSpPr txBox="1">
            <a:spLocks noGrp="1"/>
          </p:cNvSpPr>
          <p:nvPr>
            <p:ph type="body" idx="1"/>
          </p:nvPr>
        </p:nvSpPr>
        <p:spPr>
          <a:xfrm>
            <a:off x="3395372" y="4371950"/>
            <a:ext cx="4685027" cy="683264"/>
          </a:xfrm>
          <a:prstGeom prst="rect">
            <a:avLst/>
          </a:prstGeom>
        </p:spPr>
        <p:txBody>
          <a:bodyPr lIns="91425" tIns="91425" rIns="91425" bIns="91425" anchor="t" anchorCtr="0">
            <a:noAutofit/>
          </a:bodyPr>
          <a:lstStyle/>
          <a:p>
            <a:pPr lvl="0" algn="l">
              <a:spcBef>
                <a:spcPts val="0"/>
              </a:spcBef>
              <a:buNone/>
            </a:pPr>
            <a:r>
              <a:rPr lang="en" sz="1200" dirty="0"/>
              <a:t>Принцип нарезания. 1988. Инсталляция. Смешанная техника. </a:t>
            </a:r>
            <a:r>
              <a:rPr lang="en" sz="1200" dirty="0" smtClean="0"/>
              <a:t>17,5</a:t>
            </a:r>
            <a:r>
              <a:rPr lang="ru-RU" sz="1200" dirty="0" smtClean="0"/>
              <a:t> </a:t>
            </a:r>
            <a:r>
              <a:rPr lang="en" sz="1200" dirty="0" smtClean="0"/>
              <a:t>х</a:t>
            </a:r>
            <a:r>
              <a:rPr lang="ru-RU" sz="1200" dirty="0" smtClean="0"/>
              <a:t> </a:t>
            </a:r>
            <a:r>
              <a:rPr lang="en" sz="1200" dirty="0" smtClean="0"/>
              <a:t>28,5</a:t>
            </a:r>
            <a:r>
              <a:rPr lang="ru-RU" sz="1200" dirty="0" smtClean="0"/>
              <a:t> </a:t>
            </a:r>
            <a:r>
              <a:rPr lang="en" sz="1200" dirty="0" smtClean="0"/>
              <a:t>х</a:t>
            </a:r>
            <a:r>
              <a:rPr lang="ru-RU" sz="1200" dirty="0" smtClean="0"/>
              <a:t> </a:t>
            </a:r>
            <a:r>
              <a:rPr lang="en" sz="1200" dirty="0" smtClean="0"/>
              <a:t>18</a:t>
            </a:r>
            <a:r>
              <a:rPr lang="ru-RU" sz="1200" dirty="0" smtClean="0"/>
              <a:t>см</a:t>
            </a:r>
            <a:r>
              <a:rPr lang="en" sz="1200" dirty="0" smtClean="0"/>
              <a:t>. </a:t>
            </a:r>
            <a:endParaRPr lang="ru-RU" sz="1200" dirty="0" smtClean="0"/>
          </a:p>
          <a:p>
            <a:pPr lvl="0" algn="l">
              <a:spcBef>
                <a:spcPts val="0"/>
              </a:spcBef>
              <a:buNone/>
            </a:pPr>
            <a:r>
              <a:rPr lang="en" sz="1200" dirty="0" smtClean="0"/>
              <a:t>Фото</a:t>
            </a:r>
            <a:r>
              <a:rPr lang="en" sz="1200" dirty="0"/>
              <a:t>: Третьяковская галерея</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pic>
        <p:nvPicPr>
          <p:cNvPr id="162" name="Shape 162"/>
          <p:cNvPicPr preferRelativeResize="0"/>
          <p:nvPr/>
        </p:nvPicPr>
        <p:blipFill rotWithShape="1">
          <a:blip r:embed="rId3">
            <a:alphaModFix/>
          </a:blip>
          <a:srcRect l="42489" t="48812"/>
          <a:stretch/>
        </p:blipFill>
        <p:spPr>
          <a:xfrm rot="-5400000">
            <a:off x="4719857" y="724718"/>
            <a:ext cx="5148849" cy="3699424"/>
          </a:xfrm>
          <a:prstGeom prst="rect">
            <a:avLst/>
          </a:prstGeom>
          <a:noFill/>
          <a:ln>
            <a:noFill/>
          </a:ln>
        </p:spPr>
      </p:pic>
      <p:sp>
        <p:nvSpPr>
          <p:cNvPr id="4" name="Shape 142"/>
          <p:cNvSpPr txBox="1">
            <a:spLocks noGrp="1"/>
          </p:cNvSpPr>
          <p:nvPr>
            <p:ph type="body" idx="1"/>
          </p:nvPr>
        </p:nvSpPr>
        <p:spPr>
          <a:xfrm>
            <a:off x="-1" y="4443958"/>
            <a:ext cx="4685027" cy="683264"/>
          </a:xfrm>
          <a:prstGeom prst="rect">
            <a:avLst/>
          </a:prstGeom>
        </p:spPr>
        <p:txBody>
          <a:bodyPr lIns="91425" tIns="91425" rIns="91425" bIns="91425" anchor="t" anchorCtr="0">
            <a:noAutofit/>
          </a:bodyPr>
          <a:lstStyle/>
          <a:p>
            <a:pPr lvl="0" algn="l">
              <a:spcBef>
                <a:spcPts val="0"/>
              </a:spcBef>
              <a:buNone/>
            </a:pPr>
            <a:r>
              <a:rPr lang="en" sz="1200" dirty="0"/>
              <a:t>Принцип нарезания. 1988. Инсталляция. Смешанная техника. </a:t>
            </a:r>
            <a:r>
              <a:rPr lang="en" sz="1200" dirty="0" smtClean="0"/>
              <a:t>17,5</a:t>
            </a:r>
            <a:r>
              <a:rPr lang="ru-RU" sz="1200" dirty="0" smtClean="0"/>
              <a:t> </a:t>
            </a:r>
            <a:r>
              <a:rPr lang="en" sz="1200" dirty="0" smtClean="0"/>
              <a:t>х</a:t>
            </a:r>
            <a:r>
              <a:rPr lang="ru-RU" sz="1200" dirty="0" smtClean="0"/>
              <a:t> </a:t>
            </a:r>
            <a:r>
              <a:rPr lang="en" sz="1200" dirty="0" smtClean="0"/>
              <a:t>28,5</a:t>
            </a:r>
            <a:r>
              <a:rPr lang="ru-RU" sz="1200" dirty="0" smtClean="0"/>
              <a:t> </a:t>
            </a:r>
            <a:r>
              <a:rPr lang="en" sz="1200" dirty="0" smtClean="0"/>
              <a:t>х</a:t>
            </a:r>
            <a:r>
              <a:rPr lang="ru-RU" sz="1200" dirty="0" smtClean="0"/>
              <a:t> </a:t>
            </a:r>
            <a:r>
              <a:rPr lang="en" sz="1200" dirty="0" smtClean="0"/>
              <a:t>18</a:t>
            </a:r>
            <a:r>
              <a:rPr lang="ru-RU" sz="1200" dirty="0" smtClean="0"/>
              <a:t>см</a:t>
            </a:r>
            <a:r>
              <a:rPr lang="en" sz="1200" dirty="0" smtClean="0"/>
              <a:t>. </a:t>
            </a:r>
            <a:endParaRPr lang="ru-RU" sz="1200" dirty="0" smtClean="0"/>
          </a:p>
          <a:p>
            <a:pPr lvl="0" algn="l">
              <a:spcBef>
                <a:spcPts val="0"/>
              </a:spcBef>
              <a:buNone/>
            </a:pPr>
            <a:r>
              <a:rPr lang="en" sz="1200" dirty="0" smtClean="0"/>
              <a:t>Фото</a:t>
            </a:r>
            <a:r>
              <a:rPr lang="en" sz="1200" dirty="0"/>
              <a:t>: Третьяковская галерея</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Shape 168"/>
          <p:cNvSpPr txBox="1"/>
          <p:nvPr/>
        </p:nvSpPr>
        <p:spPr>
          <a:xfrm>
            <a:off x="0" y="0"/>
            <a:ext cx="5281500" cy="3291830"/>
          </a:xfrm>
          <a:prstGeom prst="rect">
            <a:avLst/>
          </a:prstGeom>
          <a:noFill/>
          <a:ln>
            <a:noFill/>
          </a:ln>
        </p:spPr>
        <p:txBody>
          <a:bodyPr lIns="91425" tIns="91425" rIns="91425" bIns="91425" anchor="ctr" anchorCtr="0">
            <a:noAutofit/>
          </a:bodyPr>
          <a:lstStyle/>
          <a:p>
            <a:pPr lvl="0">
              <a:spcBef>
                <a:spcPts val="0"/>
              </a:spcBef>
              <a:buNone/>
            </a:pPr>
            <a:r>
              <a:rPr lang="ru-RU" dirty="0" smtClean="0"/>
              <a:t>«</a:t>
            </a:r>
            <a:r>
              <a:rPr lang="en" dirty="0" smtClean="0"/>
              <a:t>Медгерменевтика</a:t>
            </a:r>
            <a:r>
              <a:rPr lang="ru-RU" dirty="0" smtClean="0"/>
              <a:t>»</a:t>
            </a:r>
            <a:r>
              <a:rPr lang="en" dirty="0" smtClean="0"/>
              <a:t> </a:t>
            </a:r>
            <a:r>
              <a:rPr lang="en" dirty="0"/>
              <a:t>- это, во-первых, лекарство, во-вторых - состояние болезненности, хотя разговор идет не болезни, а ее симуляции. Кроме того ... просьба, обращенная ко всему остальному миру, - "считать меня абсолютно больным и поэтому уклоняющимся от всеобщего распорядка дня". Уклонение от канона - мимо существования, мимо взрослых правил, навязываемых мне как ребенку, - продолжает до сегодняшнего дня оставаться главным медгерменевтическим конструктом. Главное - это неучастие во взрослой жизни, понимаемой как жизнь в каноне - временном, пространственном, социальном ... </a:t>
            </a:r>
          </a:p>
          <a:p>
            <a:pPr lvl="0">
              <a:spcBef>
                <a:spcPts val="0"/>
              </a:spcBef>
              <a:buNone/>
            </a:pPr>
            <a:endParaRPr dirty="0"/>
          </a:p>
          <a:p>
            <a:pPr lvl="0" rtl="0">
              <a:spcBef>
                <a:spcPts val="0"/>
              </a:spcBef>
              <a:buNone/>
            </a:pPr>
            <a:r>
              <a:rPr lang="en" dirty="0"/>
              <a:t>Илья Кабаков</a:t>
            </a:r>
          </a:p>
        </p:txBody>
      </p:sp>
      <p:pic>
        <p:nvPicPr>
          <p:cNvPr id="169" name="Shape 169"/>
          <p:cNvPicPr preferRelativeResize="0"/>
          <p:nvPr/>
        </p:nvPicPr>
        <p:blipFill>
          <a:blip r:embed="rId3">
            <a:alphaModFix/>
          </a:blip>
          <a:stretch>
            <a:fillRect/>
          </a:stretch>
        </p:blipFill>
        <p:spPr>
          <a:xfrm>
            <a:off x="5220072" y="339502"/>
            <a:ext cx="3862500" cy="384705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Shape 174"/>
          <p:cNvSpPr txBox="1"/>
          <p:nvPr/>
        </p:nvSpPr>
        <p:spPr>
          <a:xfrm>
            <a:off x="0" y="0"/>
            <a:ext cx="3813600" cy="4515966"/>
          </a:xfrm>
          <a:prstGeom prst="rect">
            <a:avLst/>
          </a:prstGeom>
          <a:noFill/>
          <a:ln>
            <a:noFill/>
          </a:ln>
        </p:spPr>
        <p:txBody>
          <a:bodyPr lIns="91425" tIns="91425" rIns="91425" bIns="91425" anchor="ctr" anchorCtr="0">
            <a:noAutofit/>
          </a:bodyPr>
          <a:lstStyle/>
          <a:p>
            <a:pPr lvl="0">
              <a:spcBef>
                <a:spcPts val="0"/>
              </a:spcBef>
              <a:buNone/>
            </a:pPr>
            <a:r>
              <a:rPr lang="en" dirty="0" smtClean="0"/>
              <a:t>НОМА</a:t>
            </a:r>
            <a:r>
              <a:rPr lang="ru-RU" dirty="0"/>
              <a:t>.</a:t>
            </a:r>
            <a:r>
              <a:rPr lang="en" dirty="0" smtClean="0"/>
              <a:t> </a:t>
            </a:r>
            <a:r>
              <a:rPr lang="en" dirty="0"/>
              <a:t>Сам термин заимствован из истории Древнего Египта. Когда тело Осириса, по преданию, было расчленено, каждая отдельная часть этого тела называлась Ном. Затем эти части были захоронены в разных районах Египта, что позволило эти территориальные единицы тоже называть Номами. То есть миф о египетском боге, который воскресает и собирает свои части, задействован в игровом контексте, но также вся сумма коннотаций - номинализм, номады и так далее….</a:t>
            </a:r>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pic>
        <p:nvPicPr>
          <p:cNvPr id="175" name="Shape 175"/>
          <p:cNvPicPr preferRelativeResize="0"/>
          <p:nvPr/>
        </p:nvPicPr>
        <p:blipFill>
          <a:blip r:embed="rId3">
            <a:alphaModFix/>
          </a:blip>
          <a:stretch>
            <a:fillRect/>
          </a:stretch>
        </p:blipFill>
        <p:spPr>
          <a:xfrm>
            <a:off x="3694509" y="771550"/>
            <a:ext cx="5415375" cy="313317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p:cNvPicPr preferRelativeResize="0"/>
          <p:nvPr/>
        </p:nvPicPr>
        <p:blipFill rotWithShape="1">
          <a:blip r:embed="rId3">
            <a:alphaModFix/>
          </a:blip>
          <a:srcRect l="14127" t="-2144" r="13643" b="5999"/>
          <a:stretch/>
        </p:blipFill>
        <p:spPr>
          <a:xfrm>
            <a:off x="4001574" y="424425"/>
            <a:ext cx="5043474" cy="3690375"/>
          </a:xfrm>
          <a:prstGeom prst="rect">
            <a:avLst/>
          </a:prstGeom>
          <a:noFill/>
          <a:ln>
            <a:noFill/>
          </a:ln>
        </p:spPr>
      </p:pic>
      <p:sp>
        <p:nvSpPr>
          <p:cNvPr id="181" name="Shape 181"/>
          <p:cNvSpPr txBox="1"/>
          <p:nvPr/>
        </p:nvSpPr>
        <p:spPr>
          <a:xfrm>
            <a:off x="35496" y="555526"/>
            <a:ext cx="3851920" cy="2304256"/>
          </a:xfrm>
          <a:prstGeom prst="rect">
            <a:avLst/>
          </a:prstGeom>
          <a:noFill/>
          <a:ln>
            <a:noFill/>
          </a:ln>
        </p:spPr>
        <p:txBody>
          <a:bodyPr lIns="91425" tIns="91425" rIns="91425" bIns="91425" anchor="ctr" anchorCtr="0">
            <a:noAutofit/>
          </a:bodyPr>
          <a:lstStyle/>
          <a:p>
            <a:pPr lvl="0" rtl="0">
              <a:spcBef>
                <a:spcPts val="0"/>
              </a:spcBef>
              <a:buNone/>
            </a:pPr>
            <a:r>
              <a:rPr lang="en" dirty="0"/>
              <a:t>Это несколько книг, стоящих вертикально одна за дру­гой таким образом, что промежутки между ними были шире, чем толщина самих книг. По внешним опоз­навательным знакам это очень неоригинальный и неинтересный реди-мейд. Но эти знаки есть как бы суперобложка, то, чем книга заявляет о себе. В дан­ном случае она заявляет о себе </a:t>
            </a:r>
            <a:r>
              <a:rPr lang="ru-RU" dirty="0" smtClean="0"/>
              <a:t>«</a:t>
            </a:r>
            <a:r>
              <a:rPr lang="en" dirty="0" smtClean="0"/>
              <a:t>нехудожественно</a:t>
            </a:r>
            <a:r>
              <a:rPr lang="ru-RU" dirty="0" smtClean="0"/>
              <a:t>»</a:t>
            </a:r>
            <a:r>
              <a:rPr lang="en" dirty="0" smtClean="0"/>
              <a:t>, </a:t>
            </a:r>
            <a:r>
              <a:rPr lang="ru-RU" dirty="0" smtClean="0"/>
              <a:t>«</a:t>
            </a:r>
            <a:r>
              <a:rPr lang="en" dirty="0" smtClean="0"/>
              <a:t>неправильно</a:t>
            </a:r>
            <a:r>
              <a:rPr lang="ru-RU" dirty="0" smtClean="0"/>
              <a:t>»</a:t>
            </a:r>
            <a:r>
              <a:rPr lang="en" dirty="0" smtClean="0"/>
              <a:t>. </a:t>
            </a:r>
            <a:endParaRPr lang="en" dirty="0"/>
          </a:p>
          <a:p>
            <a:pPr lvl="0" rtl="0">
              <a:spcBef>
                <a:spcPts val="0"/>
              </a:spcBef>
              <a:buNone/>
            </a:pPr>
            <a:endParaRPr sz="10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Shape 186" descr="МГ. Книга за книгой. Объект. 1988" title="МГ. Книга за книгой. Объект. 1988"/>
          <p:cNvPicPr preferRelativeResize="0"/>
          <p:nvPr/>
        </p:nvPicPr>
        <p:blipFill>
          <a:blip r:embed="rId3">
            <a:alphaModFix/>
          </a:blip>
          <a:stretch>
            <a:fillRect/>
          </a:stretch>
        </p:blipFill>
        <p:spPr>
          <a:xfrm>
            <a:off x="4717600" y="673737"/>
            <a:ext cx="4426400" cy="2779924"/>
          </a:xfrm>
          <a:prstGeom prst="rect">
            <a:avLst/>
          </a:prstGeom>
          <a:noFill/>
          <a:ln>
            <a:noFill/>
          </a:ln>
        </p:spPr>
      </p:pic>
      <p:sp>
        <p:nvSpPr>
          <p:cNvPr id="187" name="Shape 187"/>
          <p:cNvSpPr txBox="1"/>
          <p:nvPr/>
        </p:nvSpPr>
        <p:spPr>
          <a:xfrm>
            <a:off x="0" y="673737"/>
            <a:ext cx="4644008" cy="2330061"/>
          </a:xfrm>
          <a:prstGeom prst="rect">
            <a:avLst/>
          </a:prstGeom>
          <a:noFill/>
          <a:ln>
            <a:noFill/>
          </a:ln>
        </p:spPr>
        <p:txBody>
          <a:bodyPr lIns="91425" tIns="91425" rIns="91425" bIns="91425" anchor="ctr" anchorCtr="0">
            <a:noAutofit/>
          </a:bodyPr>
          <a:lstStyle/>
          <a:p>
            <a:pPr lvl="0">
              <a:spcBef>
                <a:spcPts val="0"/>
              </a:spcBef>
              <a:buNone/>
            </a:pPr>
            <a:r>
              <a:rPr lang="en" dirty="0">
                <a:solidFill>
                  <a:schemeClr val="dk1"/>
                </a:solidFill>
              </a:rPr>
              <a:t>Такая суперобложка есть скорее </a:t>
            </a:r>
            <a:r>
              <a:rPr lang="ru-RU" dirty="0" smtClean="0">
                <a:solidFill>
                  <a:schemeClr val="dk1"/>
                </a:solidFill>
              </a:rPr>
              <a:t>«</a:t>
            </a:r>
            <a:r>
              <a:rPr lang="en" dirty="0" smtClean="0">
                <a:solidFill>
                  <a:schemeClr val="dk1"/>
                </a:solidFill>
              </a:rPr>
              <a:t>ми­нус-заявление</a:t>
            </a:r>
            <a:r>
              <a:rPr lang="ru-RU" dirty="0" smtClean="0">
                <a:solidFill>
                  <a:schemeClr val="dk1"/>
                </a:solidFill>
              </a:rPr>
              <a:t>»</a:t>
            </a:r>
            <a:r>
              <a:rPr lang="en" dirty="0" smtClean="0">
                <a:solidFill>
                  <a:schemeClr val="dk1"/>
                </a:solidFill>
              </a:rPr>
              <a:t>, </a:t>
            </a:r>
            <a:r>
              <a:rPr lang="en" dirty="0">
                <a:solidFill>
                  <a:schemeClr val="dk1"/>
                </a:solidFill>
              </a:rPr>
              <a:t>позволяющее ей указать на то, что заявляющей о себе является не книга, а как раз про­странство между книгами. Под видом артефакта мы выстроили </a:t>
            </a:r>
            <a:r>
              <a:rPr lang="ru-RU" dirty="0" smtClean="0">
                <a:solidFill>
                  <a:schemeClr val="dk1"/>
                </a:solidFill>
              </a:rPr>
              <a:t>«</a:t>
            </a:r>
            <a:r>
              <a:rPr lang="en" dirty="0" smtClean="0">
                <a:solidFill>
                  <a:schemeClr val="dk1"/>
                </a:solidFill>
              </a:rPr>
              <a:t>литературный прием</a:t>
            </a:r>
            <a:r>
              <a:rPr lang="ru-RU" dirty="0" smtClean="0">
                <a:solidFill>
                  <a:schemeClr val="dk1"/>
                </a:solidFill>
              </a:rPr>
              <a:t>»</a:t>
            </a:r>
            <a:r>
              <a:rPr lang="en" dirty="0" smtClean="0">
                <a:solidFill>
                  <a:schemeClr val="dk1"/>
                </a:solidFill>
              </a:rPr>
              <a:t>, </a:t>
            </a:r>
            <a:r>
              <a:rPr lang="en" dirty="0">
                <a:solidFill>
                  <a:schemeClr val="dk1"/>
                </a:solidFill>
              </a:rPr>
              <a:t>положенный в основу составления Пустотного канона Ортодоксаль­ной избушки. Текст пишется на поверхности друго­го текста, вследствие чего сквозь одну книгу </a:t>
            </a:r>
            <a:r>
              <a:rPr lang="ru-RU" dirty="0" smtClean="0">
                <a:solidFill>
                  <a:schemeClr val="dk1"/>
                </a:solidFill>
              </a:rPr>
              <a:t>«</a:t>
            </a:r>
            <a:r>
              <a:rPr lang="en" dirty="0" smtClean="0">
                <a:solidFill>
                  <a:schemeClr val="dk1"/>
                </a:solidFill>
              </a:rPr>
              <a:t>про­свечивает</a:t>
            </a:r>
            <a:r>
              <a:rPr lang="ru-RU" dirty="0" smtClean="0">
                <a:solidFill>
                  <a:schemeClr val="dk1"/>
                </a:solidFill>
              </a:rPr>
              <a:t>»</a:t>
            </a:r>
            <a:r>
              <a:rPr lang="en" dirty="0" smtClean="0">
                <a:solidFill>
                  <a:schemeClr val="dk1"/>
                </a:solidFill>
              </a:rPr>
              <a:t> </a:t>
            </a:r>
            <a:r>
              <a:rPr lang="en" dirty="0">
                <a:solidFill>
                  <a:schemeClr val="dk1"/>
                </a:solidFill>
              </a:rPr>
              <a:t>множество других.</a:t>
            </a:r>
          </a:p>
          <a:p>
            <a:pPr lvl="0">
              <a:spcBef>
                <a:spcPts val="0"/>
              </a:spcBef>
              <a:buNone/>
            </a:pPr>
            <a:endParaRPr dirty="0">
              <a:solidFill>
                <a:schemeClr val="dk1"/>
              </a:solidFill>
            </a:endParaRPr>
          </a:p>
          <a:p>
            <a:pPr lvl="0" rtl="0">
              <a:spcBef>
                <a:spcPts val="0"/>
              </a:spcBef>
              <a:buNone/>
            </a:pPr>
            <a:r>
              <a:rPr lang="ru-RU" dirty="0" smtClean="0">
                <a:solidFill>
                  <a:schemeClr val="dk1"/>
                </a:solidFill>
              </a:rPr>
              <a:t>Павел </a:t>
            </a:r>
            <a:r>
              <a:rPr lang="ru-RU" dirty="0" err="1" smtClean="0">
                <a:solidFill>
                  <a:schemeClr val="dk1"/>
                </a:solidFill>
              </a:rPr>
              <a:t>Пепперштейн</a:t>
            </a:r>
            <a:endParaRPr lang="en" dirty="0">
              <a:solidFill>
                <a:schemeClr val="dk1"/>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Shape 192"/>
          <p:cNvPicPr preferRelativeResize="0"/>
          <p:nvPr/>
        </p:nvPicPr>
        <p:blipFill>
          <a:blip r:embed="rId3">
            <a:alphaModFix/>
          </a:blip>
          <a:stretch>
            <a:fillRect/>
          </a:stretch>
        </p:blipFill>
        <p:spPr>
          <a:xfrm>
            <a:off x="4265350" y="795798"/>
            <a:ext cx="4773124" cy="3551900"/>
          </a:xfrm>
          <a:prstGeom prst="rect">
            <a:avLst/>
          </a:prstGeom>
          <a:noFill/>
          <a:ln>
            <a:noFill/>
          </a:ln>
        </p:spPr>
      </p:pic>
      <p:sp>
        <p:nvSpPr>
          <p:cNvPr id="193" name="Shape 193"/>
          <p:cNvSpPr txBox="1"/>
          <p:nvPr/>
        </p:nvSpPr>
        <p:spPr>
          <a:xfrm>
            <a:off x="75275" y="795798"/>
            <a:ext cx="4089600" cy="3504144"/>
          </a:xfrm>
          <a:prstGeom prst="rect">
            <a:avLst/>
          </a:prstGeom>
          <a:noFill/>
          <a:ln>
            <a:noFill/>
          </a:ln>
        </p:spPr>
        <p:txBody>
          <a:bodyPr lIns="91425" tIns="91425" rIns="91425" bIns="91425" anchor="ctr" anchorCtr="0">
            <a:noAutofit/>
          </a:bodyPr>
          <a:lstStyle/>
          <a:p>
            <a:pPr lvl="0">
              <a:spcBef>
                <a:spcPts val="0"/>
              </a:spcBef>
              <a:buNone/>
            </a:pPr>
            <a:r>
              <a:rPr lang="en" dirty="0"/>
              <a:t>Бесконечные экспликации и рассуждения, которыми занимается </a:t>
            </a:r>
            <a:r>
              <a:rPr lang="ru-RU" dirty="0" smtClean="0"/>
              <a:t>«</a:t>
            </a:r>
            <a:r>
              <a:rPr lang="en" dirty="0" smtClean="0"/>
              <a:t>Медицинская герменевтика</a:t>
            </a:r>
            <a:r>
              <a:rPr lang="ru-RU" dirty="0" smtClean="0"/>
              <a:t>»</a:t>
            </a:r>
            <a:r>
              <a:rPr lang="en" dirty="0" smtClean="0"/>
              <a:t>, </a:t>
            </a:r>
            <a:r>
              <a:rPr lang="en" dirty="0"/>
              <a:t>и для которых создаваемые ею </a:t>
            </a:r>
            <a:r>
              <a:rPr lang="ru-RU" dirty="0" smtClean="0"/>
              <a:t>«</a:t>
            </a:r>
            <a:r>
              <a:rPr lang="en" dirty="0" smtClean="0"/>
              <a:t>художественные объекты</a:t>
            </a:r>
            <a:r>
              <a:rPr lang="ru-RU" dirty="0" smtClean="0"/>
              <a:t>»</a:t>
            </a:r>
            <a:r>
              <a:rPr lang="en" dirty="0" smtClean="0"/>
              <a:t> </a:t>
            </a:r>
            <a:r>
              <a:rPr lang="en" dirty="0"/>
              <a:t>служат лишь своего рода наглядным демонстративным материалом, используют языки структурализма и деконструктивизма, отсылают к диалектическому материализму, буддийской мистике, современной антропологии, психоанализу и т.д.</a:t>
            </a:r>
          </a:p>
          <a:p>
            <a:pPr lvl="0">
              <a:spcBef>
                <a:spcPts val="0"/>
              </a:spcBef>
              <a:buClr>
                <a:schemeClr val="dk1"/>
              </a:buClr>
              <a:buFont typeface="Arial"/>
              <a:buNone/>
            </a:pPr>
            <a:endParaRPr dirty="0">
              <a:solidFill>
                <a:schemeClr val="dk1"/>
              </a:solidFill>
            </a:endParaRPr>
          </a:p>
          <a:p>
            <a:pPr lvl="0">
              <a:spcBef>
                <a:spcPts val="0"/>
              </a:spcBef>
              <a:buClr>
                <a:schemeClr val="dk1"/>
              </a:buClr>
              <a:buFont typeface="Arial"/>
              <a:buNone/>
            </a:pPr>
            <a:r>
              <a:rPr lang="en" dirty="0" smtClean="0">
                <a:solidFill>
                  <a:schemeClr val="dk1"/>
                </a:solidFill>
              </a:rPr>
              <a:t>Б</a:t>
            </a:r>
            <a:r>
              <a:rPr lang="ru-RU" dirty="0" err="1" smtClean="0">
                <a:solidFill>
                  <a:schemeClr val="dk1"/>
                </a:solidFill>
              </a:rPr>
              <a:t>орис</a:t>
            </a:r>
            <a:r>
              <a:rPr lang="ru-RU" dirty="0" smtClean="0">
                <a:solidFill>
                  <a:schemeClr val="dk1"/>
                </a:solidFill>
              </a:rPr>
              <a:t> </a:t>
            </a:r>
            <a:r>
              <a:rPr lang="en" dirty="0" smtClean="0">
                <a:solidFill>
                  <a:schemeClr val="dk1"/>
                </a:solidFill>
              </a:rPr>
              <a:t>Гройс</a:t>
            </a:r>
            <a:r>
              <a:rPr lang="en" dirty="0">
                <a:solidFill>
                  <a:schemeClr val="dk1"/>
                </a:solidFill>
              </a:rPr>
              <a:t>. Из статьи </a:t>
            </a:r>
            <a:r>
              <a:rPr lang="ru-RU" dirty="0" smtClean="0">
                <a:solidFill>
                  <a:schemeClr val="dk1"/>
                </a:solidFill>
              </a:rPr>
              <a:t>«</a:t>
            </a:r>
            <a:r>
              <a:rPr lang="en" dirty="0" smtClean="0">
                <a:solidFill>
                  <a:schemeClr val="dk1"/>
                </a:solidFill>
              </a:rPr>
              <a:t>Медицинская </a:t>
            </a:r>
            <a:r>
              <a:rPr lang="en" dirty="0">
                <a:solidFill>
                  <a:schemeClr val="dk1"/>
                </a:solidFill>
              </a:rPr>
              <a:t>герменевтика, или лечение от </a:t>
            </a:r>
            <a:r>
              <a:rPr lang="en" dirty="0" smtClean="0">
                <a:solidFill>
                  <a:schemeClr val="dk1"/>
                </a:solidFill>
              </a:rPr>
              <a:t>здоровья</a:t>
            </a:r>
            <a:r>
              <a:rPr lang="ru-RU" dirty="0" smtClean="0">
                <a:solidFill>
                  <a:schemeClr val="dk1"/>
                </a:solidFill>
              </a:rPr>
              <a:t>»</a:t>
            </a:r>
            <a:r>
              <a:rPr lang="en" dirty="0" smtClean="0">
                <a:solidFill>
                  <a:schemeClr val="dk1"/>
                </a:solidFill>
              </a:rPr>
              <a:t>. </a:t>
            </a:r>
            <a:r>
              <a:rPr lang="en" dirty="0">
                <a:solidFill>
                  <a:schemeClr val="dk1"/>
                </a:solidFill>
              </a:rPr>
              <a:t>Утопия и обмен. </a:t>
            </a:r>
            <a:r>
              <a:rPr lang="ru-RU" dirty="0" smtClean="0">
                <a:solidFill>
                  <a:schemeClr val="dk1"/>
                </a:solidFill>
              </a:rPr>
              <a:t>1993. </a:t>
            </a:r>
            <a:r>
              <a:rPr lang="en" dirty="0" smtClean="0">
                <a:solidFill>
                  <a:schemeClr val="dk1"/>
                </a:solidFill>
              </a:rPr>
              <a:t>Москва</a:t>
            </a:r>
            <a:endParaRPr lang="en" dirty="0">
              <a:solidFill>
                <a:schemeClr val="dk1"/>
              </a:solidFill>
            </a:endParaRPr>
          </a:p>
          <a:p>
            <a:pPr lvl="0" rtl="0">
              <a:spcBef>
                <a:spcPts val="0"/>
              </a:spcBef>
              <a:buNone/>
            </a:pPr>
            <a:endParaRPr dirty="0"/>
          </a:p>
          <a:p>
            <a:pPr lvl="0" rtl="0">
              <a:spcBef>
                <a:spcPts val="0"/>
              </a:spcBef>
              <a:buNone/>
            </a:pPr>
            <a:endParaRPr dirty="0"/>
          </a:p>
          <a:p>
            <a:pPr lvl="0" rtl="0">
              <a:spcBef>
                <a:spcPts val="0"/>
              </a:spcBef>
              <a:buNone/>
            </a:pPr>
            <a:r>
              <a:rPr lang="en" dirty="0"/>
              <a:t>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pic>
        <p:nvPicPr>
          <p:cNvPr id="198" name="Shape 198"/>
          <p:cNvPicPr preferRelativeResize="0"/>
          <p:nvPr/>
        </p:nvPicPr>
        <p:blipFill>
          <a:blip r:embed="rId3">
            <a:alphaModFix/>
          </a:blip>
          <a:stretch>
            <a:fillRect/>
          </a:stretch>
        </p:blipFill>
        <p:spPr>
          <a:xfrm>
            <a:off x="4187975" y="128575"/>
            <a:ext cx="4857750" cy="4886325"/>
          </a:xfrm>
          <a:prstGeom prst="rect">
            <a:avLst/>
          </a:prstGeom>
          <a:noFill/>
          <a:ln>
            <a:noFill/>
          </a:ln>
        </p:spPr>
      </p:pic>
      <p:sp>
        <p:nvSpPr>
          <p:cNvPr id="199" name="Shape 199"/>
          <p:cNvSpPr txBox="1"/>
          <p:nvPr/>
        </p:nvSpPr>
        <p:spPr>
          <a:xfrm>
            <a:off x="62725" y="128575"/>
            <a:ext cx="4125250" cy="1795103"/>
          </a:xfrm>
          <a:prstGeom prst="rect">
            <a:avLst/>
          </a:prstGeom>
          <a:noFill/>
          <a:ln>
            <a:noFill/>
          </a:ln>
        </p:spPr>
        <p:txBody>
          <a:bodyPr lIns="91425" tIns="91425" rIns="91425" bIns="91425" anchor="ctr" anchorCtr="0">
            <a:noAutofit/>
          </a:bodyPr>
          <a:lstStyle/>
          <a:p>
            <a:pPr lvl="0" rtl="0">
              <a:spcBef>
                <a:spcPts val="0"/>
              </a:spcBef>
              <a:buNone/>
            </a:pPr>
            <a:r>
              <a:rPr lang="en" dirty="0">
                <a:solidFill>
                  <a:schemeClr val="dk1"/>
                </a:solidFill>
              </a:rPr>
              <a:t>Рассуждения эти сохраняют серьезность тона и всю формальную риторику современных гуманитарных наук и, кроме того, они и на содержательном уровне изобилуют точными наблюдениями и верными суждениями. </a:t>
            </a:r>
          </a:p>
          <a:p>
            <a:pPr lvl="0" rtl="0">
              <a:spcBef>
                <a:spcPts val="0"/>
              </a:spcBef>
              <a:buNone/>
            </a:pPr>
            <a:endParaRPr dirty="0">
              <a:solidFill>
                <a:schemeClr val="dk1"/>
              </a:solidFill>
            </a:endParaRPr>
          </a:p>
          <a:p>
            <a:pPr lvl="0">
              <a:buClr>
                <a:schemeClr val="dk1"/>
              </a:buClr>
            </a:pPr>
            <a:r>
              <a:rPr lang="en" dirty="0">
                <a:solidFill>
                  <a:schemeClr val="dk1"/>
                </a:solidFill>
              </a:rPr>
              <a:t>Б</a:t>
            </a:r>
            <a:r>
              <a:rPr lang="ru-RU" dirty="0" err="1">
                <a:solidFill>
                  <a:schemeClr val="dk1"/>
                </a:solidFill>
              </a:rPr>
              <a:t>орис</a:t>
            </a:r>
            <a:r>
              <a:rPr lang="ru-RU" dirty="0">
                <a:solidFill>
                  <a:schemeClr val="dk1"/>
                </a:solidFill>
              </a:rPr>
              <a:t> </a:t>
            </a:r>
            <a:r>
              <a:rPr lang="en" dirty="0">
                <a:solidFill>
                  <a:schemeClr val="dk1"/>
                </a:solidFill>
              </a:rPr>
              <a:t>Гройс. Из статьи </a:t>
            </a:r>
            <a:r>
              <a:rPr lang="ru-RU" dirty="0">
                <a:solidFill>
                  <a:schemeClr val="dk1"/>
                </a:solidFill>
              </a:rPr>
              <a:t>«</a:t>
            </a:r>
            <a:r>
              <a:rPr lang="en" dirty="0">
                <a:solidFill>
                  <a:schemeClr val="dk1"/>
                </a:solidFill>
              </a:rPr>
              <a:t>Медицинская герменевтика, или лечение от здоровья</a:t>
            </a:r>
            <a:r>
              <a:rPr lang="ru-RU" dirty="0">
                <a:solidFill>
                  <a:schemeClr val="dk1"/>
                </a:solidFill>
              </a:rPr>
              <a:t>»</a:t>
            </a:r>
            <a:r>
              <a:rPr lang="en" dirty="0">
                <a:solidFill>
                  <a:schemeClr val="dk1"/>
                </a:solidFill>
              </a:rPr>
              <a:t>. Утопия и обмен. </a:t>
            </a:r>
            <a:r>
              <a:rPr lang="ru-RU" dirty="0">
                <a:solidFill>
                  <a:schemeClr val="dk1"/>
                </a:solidFill>
              </a:rPr>
              <a:t>1993. </a:t>
            </a:r>
            <a:r>
              <a:rPr lang="en" dirty="0">
                <a:solidFill>
                  <a:schemeClr val="dk1"/>
                </a:solidFill>
              </a:rPr>
              <a:t>Москва</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3"/>
        <p:cNvGrpSpPr/>
        <p:nvPr/>
      </p:nvGrpSpPr>
      <p:grpSpPr>
        <a:xfrm>
          <a:off x="0" y="0"/>
          <a:ext cx="0" cy="0"/>
          <a:chOff x="0" y="0"/>
          <a:chExt cx="0" cy="0"/>
        </a:xfrm>
      </p:grpSpPr>
      <p:sp>
        <p:nvSpPr>
          <p:cNvPr id="34" name="Shape 34"/>
          <p:cNvSpPr txBox="1">
            <a:spLocks noGrp="1"/>
          </p:cNvSpPr>
          <p:nvPr>
            <p:ph type="body" idx="1"/>
          </p:nvPr>
        </p:nvSpPr>
        <p:spPr>
          <a:xfrm>
            <a:off x="35496" y="4371950"/>
            <a:ext cx="5233554" cy="696380"/>
          </a:xfrm>
          <a:prstGeom prst="rect">
            <a:avLst/>
          </a:prstGeom>
        </p:spPr>
        <p:txBody>
          <a:bodyPr lIns="91425" tIns="91425" rIns="91425" bIns="91425" anchor="t" anchorCtr="0">
            <a:noAutofit/>
          </a:bodyPr>
          <a:lstStyle/>
          <a:p>
            <a:pPr lvl="0" algn="l">
              <a:spcBef>
                <a:spcPts val="0"/>
              </a:spcBef>
              <a:buNone/>
            </a:pPr>
            <a:r>
              <a:rPr lang="en" sz="1200" dirty="0"/>
              <a:t>Виктор Пивоваров. Проект предметов повседневного обихода для одинокого человека. 1975</a:t>
            </a:r>
          </a:p>
        </p:txBody>
      </p:sp>
      <p:pic>
        <p:nvPicPr>
          <p:cNvPr id="1026" name="Picture 2" descr="http://style-epohi.ru/wp-content/uploads/2013/08/Victor_Pivovarov_%D0%9F%D1%80%D0%BE%D0%B5%D0%BA%D1%82-%D0%BF%D1%80%D0%B5%D0%B4%D0%BC%D0%B5%D1%82%D0%BE%D0%B2-%D0%BF%D0%BE%D0%B2%D1%81%D0%B5%D0%B4%D0%BD%D0%B5%D0%B2%D0%BD%D0%BE%D0%B3%D0%BE-%D0%BE%D0%B1%D0%B8%D1%85%D0%BE%D0%B4%D0%B0-%D0%B4%D0%BB%D1%8F-%D0%BE%D0%B4%D0%B8%D0%BD%D0%BE%D0%BA%D0%BE%D0%B3%D0%BE-%D1%87%D0%B5%D0%BB%D0%BE%D0%B2%D0%B5%D0%BA%D0%B0.-1975-%D0%B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0587" y="7580"/>
            <a:ext cx="3905909" cy="513591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Shape 204"/>
          <p:cNvSpPr txBox="1">
            <a:spLocks noGrp="1"/>
          </p:cNvSpPr>
          <p:nvPr>
            <p:ph type="body" idx="1"/>
          </p:nvPr>
        </p:nvSpPr>
        <p:spPr>
          <a:xfrm>
            <a:off x="2371950" y="2673225"/>
            <a:ext cx="2512499" cy="790799"/>
          </a:xfrm>
          <a:prstGeom prst="rect">
            <a:avLst/>
          </a:prstGeom>
        </p:spPr>
        <p:txBody>
          <a:bodyPr lIns="91425" tIns="91425" rIns="91425" bIns="91425" anchor="t" anchorCtr="0">
            <a:noAutofit/>
          </a:bodyPr>
          <a:lstStyle/>
          <a:p>
            <a:pPr lvl="0" rtl="0">
              <a:spcBef>
                <a:spcPts val="0"/>
              </a:spcBef>
              <a:buNone/>
            </a:pPr>
            <a:r>
              <a:rPr lang="en" sz="1200" dirty="0">
                <a:latin typeface="+mn-lt"/>
                <a:ea typeface="Times New Roman"/>
                <a:cs typeface="Times New Roman"/>
                <a:sym typeface="Times New Roman"/>
              </a:rPr>
              <a:t>МГ. Новый год. Инсталляция. </a:t>
            </a:r>
          </a:p>
          <a:p>
            <a:pPr lvl="0">
              <a:spcBef>
                <a:spcPts val="0"/>
              </a:spcBef>
              <a:buNone/>
            </a:pPr>
            <a:r>
              <a:rPr lang="en" sz="1200" dirty="0">
                <a:latin typeface="+mn-lt"/>
                <a:ea typeface="Times New Roman"/>
                <a:cs typeface="Times New Roman"/>
                <a:sym typeface="Times New Roman"/>
              </a:rPr>
              <a:t>«Between Spring and Summer». Такома, Бостон. 1989</a:t>
            </a:r>
          </a:p>
        </p:txBody>
      </p:sp>
      <p:pic>
        <p:nvPicPr>
          <p:cNvPr id="205" name="Shape 205" descr="МГ. Книга за книгой. Объект. 1988" title="МГ. Книга за книгой. Объект. 1988"/>
          <p:cNvPicPr preferRelativeResize="0"/>
          <p:nvPr/>
        </p:nvPicPr>
        <p:blipFill>
          <a:blip r:embed="rId3">
            <a:alphaModFix/>
          </a:blip>
          <a:stretch>
            <a:fillRect/>
          </a:stretch>
        </p:blipFill>
        <p:spPr>
          <a:xfrm>
            <a:off x="2445720" y="0"/>
            <a:ext cx="2336974" cy="2645224"/>
          </a:xfrm>
          <a:prstGeom prst="rect">
            <a:avLst/>
          </a:prstGeom>
          <a:noFill/>
          <a:ln>
            <a:noFill/>
          </a:ln>
        </p:spPr>
      </p:pic>
      <p:pic>
        <p:nvPicPr>
          <p:cNvPr id="206" name="Shape 206"/>
          <p:cNvPicPr preferRelativeResize="0"/>
          <p:nvPr/>
        </p:nvPicPr>
        <p:blipFill>
          <a:blip r:embed="rId4">
            <a:alphaModFix/>
          </a:blip>
          <a:stretch>
            <a:fillRect/>
          </a:stretch>
        </p:blipFill>
        <p:spPr>
          <a:xfrm>
            <a:off x="4989550" y="48975"/>
            <a:ext cx="3638949" cy="2729224"/>
          </a:xfrm>
          <a:prstGeom prst="rect">
            <a:avLst/>
          </a:prstGeom>
          <a:noFill/>
          <a:ln>
            <a:noFill/>
          </a:ln>
        </p:spPr>
      </p:pic>
      <p:pic>
        <p:nvPicPr>
          <p:cNvPr id="207" name="Shape 207"/>
          <p:cNvPicPr preferRelativeResize="0"/>
          <p:nvPr/>
        </p:nvPicPr>
        <p:blipFill>
          <a:blip r:embed="rId5">
            <a:alphaModFix/>
          </a:blip>
          <a:stretch>
            <a:fillRect/>
          </a:stretch>
        </p:blipFill>
        <p:spPr>
          <a:xfrm>
            <a:off x="4989550" y="2869450"/>
            <a:ext cx="3638950" cy="2226186"/>
          </a:xfrm>
          <a:prstGeom prst="rect">
            <a:avLst/>
          </a:prstGeom>
          <a:noFill/>
          <a:ln>
            <a:noFill/>
          </a:ln>
        </p:spPr>
      </p:pic>
      <p:pic>
        <p:nvPicPr>
          <p:cNvPr id="208" name="Shape 208" descr="МГ. Книга за книгой. Объект. 1988" title="МГ. Книга за книгой. Объект. 1988"/>
          <p:cNvPicPr preferRelativeResize="0"/>
          <p:nvPr/>
        </p:nvPicPr>
        <p:blipFill>
          <a:blip r:embed="rId6">
            <a:alphaModFix/>
          </a:blip>
          <a:stretch>
            <a:fillRect/>
          </a:stretch>
        </p:blipFill>
        <p:spPr>
          <a:xfrm>
            <a:off x="34975" y="111336"/>
            <a:ext cx="2336974" cy="3322688"/>
          </a:xfrm>
          <a:prstGeom prst="rect">
            <a:avLst/>
          </a:prstGeom>
          <a:noFill/>
          <a:ln>
            <a:noFill/>
          </a:ln>
        </p:spPr>
      </p:pic>
      <p:pic>
        <p:nvPicPr>
          <p:cNvPr id="209" name="Shape 209"/>
          <p:cNvPicPr preferRelativeResize="0"/>
          <p:nvPr/>
        </p:nvPicPr>
        <p:blipFill>
          <a:blip r:embed="rId7">
            <a:alphaModFix/>
          </a:blip>
          <a:stretch>
            <a:fillRect/>
          </a:stretch>
        </p:blipFill>
        <p:spPr>
          <a:xfrm>
            <a:off x="34975" y="3511575"/>
            <a:ext cx="2336974" cy="167024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Shape 214"/>
          <p:cNvSpPr txBox="1">
            <a:spLocks noGrp="1"/>
          </p:cNvSpPr>
          <p:nvPr>
            <p:ph type="body" idx="1"/>
          </p:nvPr>
        </p:nvSpPr>
        <p:spPr>
          <a:xfrm>
            <a:off x="3374699" y="4353150"/>
            <a:ext cx="5274451" cy="536400"/>
          </a:xfrm>
          <a:prstGeom prst="rect">
            <a:avLst/>
          </a:prstGeom>
        </p:spPr>
        <p:txBody>
          <a:bodyPr lIns="91425" tIns="91425" rIns="91425" bIns="91425" anchor="t" anchorCtr="0">
            <a:noAutofit/>
          </a:bodyPr>
          <a:lstStyle/>
          <a:p>
            <a:pPr lvl="0" algn="l" rtl="0">
              <a:spcBef>
                <a:spcPts val="0"/>
              </a:spcBef>
              <a:buNone/>
            </a:pPr>
            <a:r>
              <a:rPr lang="en" sz="1200" dirty="0"/>
              <a:t>МГ. Три инспектора. Инсталляция. </a:t>
            </a:r>
            <a:r>
              <a:rPr lang="en" sz="1200" dirty="0" smtClean="0"/>
              <a:t>1990</a:t>
            </a:r>
            <a:r>
              <a:rPr lang="ru-RU" sz="1200" dirty="0" smtClean="0"/>
              <a:t>. </a:t>
            </a:r>
            <a:r>
              <a:rPr lang="en" sz="1200" dirty="0" smtClean="0"/>
              <a:t>Mladych</a:t>
            </a:r>
            <a:r>
              <a:rPr lang="ru-RU" sz="1200" dirty="0" smtClean="0"/>
              <a:t> </a:t>
            </a:r>
            <a:r>
              <a:rPr lang="en" sz="1200" dirty="0" smtClean="0"/>
              <a:t>Gallery</a:t>
            </a:r>
            <a:r>
              <a:rPr lang="ru-RU" sz="1200" dirty="0" smtClean="0"/>
              <a:t>. Прага</a:t>
            </a:r>
            <a:endParaRPr lang="en" sz="1200" dirty="0"/>
          </a:p>
        </p:txBody>
      </p:sp>
      <p:pic>
        <p:nvPicPr>
          <p:cNvPr id="215" name="Shape 215" descr="МГ. Книга за книгой. Объект. 1988" title="МГ. Книга за книгой. Объект. 1988"/>
          <p:cNvPicPr preferRelativeResize="0"/>
          <p:nvPr/>
        </p:nvPicPr>
        <p:blipFill>
          <a:blip r:embed="rId3">
            <a:alphaModFix/>
          </a:blip>
          <a:stretch>
            <a:fillRect/>
          </a:stretch>
        </p:blipFill>
        <p:spPr>
          <a:xfrm>
            <a:off x="3374699" y="352599"/>
            <a:ext cx="5714224" cy="3735700"/>
          </a:xfrm>
          <a:prstGeom prst="rect">
            <a:avLst/>
          </a:prstGeom>
          <a:noFill/>
          <a:ln>
            <a:noFill/>
          </a:ln>
        </p:spPr>
      </p:pic>
      <p:sp>
        <p:nvSpPr>
          <p:cNvPr id="216" name="Shape 216"/>
          <p:cNvSpPr txBox="1"/>
          <p:nvPr/>
        </p:nvSpPr>
        <p:spPr>
          <a:xfrm>
            <a:off x="0" y="0"/>
            <a:ext cx="3374700" cy="4011910"/>
          </a:xfrm>
          <a:prstGeom prst="rect">
            <a:avLst/>
          </a:prstGeom>
          <a:noFill/>
          <a:ln>
            <a:noFill/>
          </a:ln>
        </p:spPr>
        <p:txBody>
          <a:bodyPr lIns="91425" tIns="91425" rIns="91425" bIns="91425" anchor="ctr" anchorCtr="0">
            <a:noAutofit/>
          </a:bodyPr>
          <a:lstStyle/>
          <a:p>
            <a:pPr lvl="0">
              <a:spcBef>
                <a:spcPts val="0"/>
              </a:spcBef>
              <a:buNone/>
            </a:pPr>
            <a:r>
              <a:rPr lang="en" dirty="0"/>
              <a:t>Деятельность наша изначально содержала в себе желание ускользнуть от интерпретаций и толкований, что было метафоризировано в уже страшно всем надоевшей, навязшей в зубах фигуре Колобка: мы постоянно говорили о колобковости как эстетической позиции и стратагеме поведения в культуре. Но кому, однако, эта фигура навязла в зубах? Тем лисам, волкам и зайцам, которые не смогли Колобка съесть и чьи пасти полнятся его отсутствием. </a:t>
            </a:r>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p:nvPr/>
        </p:nvSpPr>
        <p:spPr>
          <a:xfrm>
            <a:off x="-1" y="266261"/>
            <a:ext cx="4058675" cy="1870655"/>
          </a:xfrm>
          <a:prstGeom prst="rect">
            <a:avLst/>
          </a:prstGeom>
          <a:noFill/>
          <a:ln>
            <a:noFill/>
          </a:ln>
        </p:spPr>
        <p:txBody>
          <a:bodyPr lIns="91425" tIns="91425" rIns="91425" bIns="91425" anchor="ctr" anchorCtr="0">
            <a:noAutofit/>
          </a:bodyPr>
          <a:lstStyle/>
          <a:p>
            <a:pPr lvl="0">
              <a:spcBef>
                <a:spcPts val="0"/>
              </a:spcBef>
              <a:buNone/>
            </a:pPr>
            <a:r>
              <a:rPr lang="en" dirty="0"/>
              <a:t>Художник, по-моему, тем и отличается от любого другого высказывающегося, что он неизменно стремится к питательной среде недопонимания, где плодятся выгодные для него и для зрителя фантазмы. Точнее всего это определяется английским словом misunderstanding. </a:t>
            </a:r>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pic>
        <p:nvPicPr>
          <p:cNvPr id="222" name="Shape 222"/>
          <p:cNvPicPr preferRelativeResize="0"/>
          <p:nvPr/>
        </p:nvPicPr>
        <p:blipFill>
          <a:blip r:embed="rId3">
            <a:alphaModFix/>
          </a:blip>
          <a:stretch>
            <a:fillRect/>
          </a:stretch>
        </p:blipFill>
        <p:spPr>
          <a:xfrm>
            <a:off x="3923928" y="267494"/>
            <a:ext cx="5148050" cy="3885325"/>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Shape 227"/>
          <p:cNvSpPr txBox="1">
            <a:spLocks noGrp="1"/>
          </p:cNvSpPr>
          <p:nvPr>
            <p:ph type="body" idx="1"/>
          </p:nvPr>
        </p:nvSpPr>
        <p:spPr>
          <a:xfrm>
            <a:off x="457200" y="4406309"/>
            <a:ext cx="8229600" cy="519599"/>
          </a:xfrm>
          <a:prstGeom prst="rect">
            <a:avLst/>
          </a:prstGeom>
        </p:spPr>
        <p:txBody>
          <a:bodyPr lIns="91425" tIns="91425" rIns="91425" bIns="91425" anchor="t" anchorCtr="0">
            <a:noAutofit/>
          </a:bodyPr>
          <a:lstStyle/>
          <a:p>
            <a:pPr lvl="0">
              <a:spcBef>
                <a:spcPts val="0"/>
              </a:spcBef>
              <a:buNone/>
            </a:pPr>
            <a:endParaRPr/>
          </a:p>
        </p:txBody>
      </p:sp>
      <p:pic>
        <p:nvPicPr>
          <p:cNvPr id="228" name="Shape 228"/>
          <p:cNvPicPr preferRelativeResize="0"/>
          <p:nvPr/>
        </p:nvPicPr>
        <p:blipFill>
          <a:blip r:embed="rId3">
            <a:alphaModFix/>
          </a:blip>
          <a:stretch>
            <a:fillRect/>
          </a:stretch>
        </p:blipFill>
        <p:spPr>
          <a:xfrm>
            <a:off x="1056969" y="94099"/>
            <a:ext cx="6827399" cy="499737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Shape 233"/>
          <p:cNvSpPr txBox="1">
            <a:spLocks noGrp="1"/>
          </p:cNvSpPr>
          <p:nvPr>
            <p:ph type="body" idx="1"/>
          </p:nvPr>
        </p:nvSpPr>
        <p:spPr>
          <a:xfrm>
            <a:off x="457200" y="4406309"/>
            <a:ext cx="8229600" cy="519599"/>
          </a:xfrm>
          <a:prstGeom prst="rect">
            <a:avLst/>
          </a:prstGeom>
        </p:spPr>
        <p:txBody>
          <a:bodyPr lIns="91425" tIns="91425" rIns="91425" bIns="91425" anchor="t" anchorCtr="0">
            <a:noAutofit/>
          </a:bodyPr>
          <a:lstStyle/>
          <a:p>
            <a:pPr lvl="0">
              <a:spcBef>
                <a:spcPts val="0"/>
              </a:spcBef>
              <a:buNone/>
            </a:pPr>
            <a:r>
              <a:rPr lang="en" sz="1400" dirty="0"/>
              <a:t>Lenin </a:t>
            </a:r>
            <a:r>
              <a:rPr lang="en" sz="1400" dirty="0" smtClean="0"/>
              <a:t>Corridor</a:t>
            </a:r>
            <a:r>
              <a:rPr lang="ru-RU" sz="1400" dirty="0" smtClean="0"/>
              <a:t>.</a:t>
            </a:r>
            <a:r>
              <a:rPr lang="en" sz="1400" dirty="0" smtClean="0"/>
              <a:t> </a:t>
            </a:r>
            <a:r>
              <a:rPr lang="en" sz="1400" dirty="0"/>
              <a:t>1992</a:t>
            </a:r>
          </a:p>
        </p:txBody>
      </p:sp>
      <p:pic>
        <p:nvPicPr>
          <p:cNvPr id="234" name="Shape 234"/>
          <p:cNvPicPr preferRelativeResize="0"/>
          <p:nvPr/>
        </p:nvPicPr>
        <p:blipFill>
          <a:blip r:embed="rId3">
            <a:alphaModFix/>
          </a:blip>
          <a:stretch>
            <a:fillRect/>
          </a:stretch>
        </p:blipFill>
        <p:spPr>
          <a:xfrm>
            <a:off x="0" y="0"/>
            <a:ext cx="3002124" cy="2254799"/>
          </a:xfrm>
          <a:prstGeom prst="rect">
            <a:avLst/>
          </a:prstGeom>
          <a:noFill/>
          <a:ln>
            <a:noFill/>
          </a:ln>
        </p:spPr>
      </p:pic>
      <p:pic>
        <p:nvPicPr>
          <p:cNvPr id="235" name="Shape 235"/>
          <p:cNvPicPr preferRelativeResize="0"/>
          <p:nvPr/>
        </p:nvPicPr>
        <p:blipFill>
          <a:blip r:embed="rId4">
            <a:alphaModFix/>
          </a:blip>
          <a:stretch>
            <a:fillRect/>
          </a:stretch>
        </p:blipFill>
        <p:spPr>
          <a:xfrm>
            <a:off x="3067212" y="25475"/>
            <a:ext cx="2948800" cy="2203847"/>
          </a:xfrm>
          <a:prstGeom prst="rect">
            <a:avLst/>
          </a:prstGeom>
          <a:noFill/>
          <a:ln>
            <a:noFill/>
          </a:ln>
        </p:spPr>
      </p:pic>
      <p:pic>
        <p:nvPicPr>
          <p:cNvPr id="236" name="Shape 236"/>
          <p:cNvPicPr preferRelativeResize="0"/>
          <p:nvPr/>
        </p:nvPicPr>
        <p:blipFill>
          <a:blip r:embed="rId5">
            <a:alphaModFix/>
          </a:blip>
          <a:stretch>
            <a:fillRect/>
          </a:stretch>
        </p:blipFill>
        <p:spPr>
          <a:xfrm>
            <a:off x="6081100" y="4"/>
            <a:ext cx="2948800" cy="2203845"/>
          </a:xfrm>
          <a:prstGeom prst="rect">
            <a:avLst/>
          </a:prstGeom>
          <a:noFill/>
          <a:ln>
            <a:noFill/>
          </a:ln>
        </p:spPr>
      </p:pic>
      <p:pic>
        <p:nvPicPr>
          <p:cNvPr id="237" name="Shape 237"/>
          <p:cNvPicPr preferRelativeResize="0"/>
          <p:nvPr/>
        </p:nvPicPr>
        <p:blipFill>
          <a:blip r:embed="rId6">
            <a:alphaModFix/>
          </a:blip>
          <a:stretch>
            <a:fillRect/>
          </a:stretch>
        </p:blipFill>
        <p:spPr>
          <a:xfrm>
            <a:off x="28000" y="2293338"/>
            <a:ext cx="2775624" cy="2074424"/>
          </a:xfrm>
          <a:prstGeom prst="rect">
            <a:avLst/>
          </a:prstGeom>
          <a:noFill/>
          <a:ln>
            <a:noFill/>
          </a:ln>
        </p:spPr>
      </p:pic>
      <p:pic>
        <p:nvPicPr>
          <p:cNvPr id="238" name="Shape 238"/>
          <p:cNvPicPr preferRelativeResize="0"/>
          <p:nvPr/>
        </p:nvPicPr>
        <p:blipFill>
          <a:blip r:embed="rId7">
            <a:alphaModFix/>
          </a:blip>
          <a:stretch>
            <a:fillRect/>
          </a:stretch>
        </p:blipFill>
        <p:spPr>
          <a:xfrm>
            <a:off x="3067225" y="2293350"/>
            <a:ext cx="4694579" cy="2112949"/>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pic>
        <p:nvPicPr>
          <p:cNvPr id="243" name="Shape 243" title="Увеличить"/>
          <p:cNvPicPr preferRelativeResize="0"/>
          <p:nvPr/>
        </p:nvPicPr>
        <p:blipFill>
          <a:blip r:embed="rId3">
            <a:alphaModFix/>
          </a:blip>
          <a:stretch>
            <a:fillRect/>
          </a:stretch>
        </p:blipFill>
        <p:spPr>
          <a:xfrm>
            <a:off x="5015997" y="0"/>
            <a:ext cx="4127998" cy="5143500"/>
          </a:xfrm>
          <a:prstGeom prst="rect">
            <a:avLst/>
          </a:prstGeom>
          <a:noFill/>
          <a:ln>
            <a:noFill/>
          </a:ln>
        </p:spPr>
      </p:pic>
      <p:sp>
        <p:nvSpPr>
          <p:cNvPr id="244" name="Shape 244"/>
          <p:cNvSpPr txBox="1"/>
          <p:nvPr/>
        </p:nvSpPr>
        <p:spPr>
          <a:xfrm>
            <a:off x="47445" y="8289"/>
            <a:ext cx="4968552" cy="3211533"/>
          </a:xfrm>
          <a:prstGeom prst="rect">
            <a:avLst/>
          </a:prstGeom>
          <a:noFill/>
          <a:ln>
            <a:noFill/>
          </a:ln>
        </p:spPr>
        <p:txBody>
          <a:bodyPr lIns="91425" tIns="91425" rIns="91425" bIns="91425" anchor="ctr" anchorCtr="0">
            <a:noAutofit/>
          </a:bodyPr>
          <a:lstStyle/>
          <a:p>
            <a:pPr lvl="0">
              <a:spcBef>
                <a:spcPts val="0"/>
              </a:spcBef>
              <a:buNone/>
            </a:pPr>
            <a:r>
              <a:rPr lang="en" dirty="0"/>
              <a:t>Иконы считались и воспринимались как своего рода стена, которая отделяет катафатическое богословие от апофатического, о чем упоминает отец Павел Флоренский в своем произведении «Иконостас». Существует богословие катафатическое, обращенное к мирянам, в котором сообщалось нечто о высших силах, о Боге, некие образы. В то же время всегда иерархически более высоким этажом была апофатика, теологическая традиция, в которой утверждалось, что о Боге никакое сообщение невозможно, что никакое представление Бога невозможно, соответственно - медитация развивалась в совершенно другом направлении.</a:t>
            </a:r>
            <a:r>
              <a:rPr lang="en" sz="1200" dirty="0"/>
              <a:t> </a:t>
            </a:r>
          </a:p>
          <a:p>
            <a:pPr lvl="0">
              <a:spcBef>
                <a:spcPts val="0"/>
              </a:spcBef>
              <a:buNone/>
            </a:pPr>
            <a:endParaRPr sz="1200" dirty="0"/>
          </a:p>
          <a:p>
            <a:pPr lvl="0" rtl="0">
              <a:spcBef>
                <a:spcPts val="0"/>
              </a:spcBef>
              <a:buClr>
                <a:schemeClr val="dk1"/>
              </a:buClr>
              <a:buFont typeface="Arial"/>
              <a:buNone/>
            </a:pPr>
            <a:r>
              <a:rPr lang="en" dirty="0">
                <a:solidFill>
                  <a:schemeClr val="dk1"/>
                </a:solidFill>
              </a:rPr>
              <a:t>Павел Пепперштейн</a:t>
            </a:r>
          </a:p>
        </p:txBody>
      </p:sp>
      <p:sp>
        <p:nvSpPr>
          <p:cNvPr id="245" name="Shape 245"/>
          <p:cNvSpPr txBox="1"/>
          <p:nvPr/>
        </p:nvSpPr>
        <p:spPr>
          <a:xfrm>
            <a:off x="2157750" y="4659982"/>
            <a:ext cx="2858100" cy="483518"/>
          </a:xfrm>
          <a:prstGeom prst="rect">
            <a:avLst/>
          </a:prstGeom>
          <a:noFill/>
          <a:ln>
            <a:noFill/>
          </a:ln>
        </p:spPr>
        <p:txBody>
          <a:bodyPr lIns="91425" tIns="91425" rIns="91425" bIns="91425" anchor="ctr" anchorCtr="0">
            <a:noAutofit/>
          </a:bodyPr>
          <a:lstStyle/>
          <a:p>
            <a:pPr lvl="0" rtl="0">
              <a:spcBef>
                <a:spcPts val="0"/>
              </a:spcBef>
              <a:buNone/>
            </a:pPr>
            <a:r>
              <a:rPr lang="en" sz="1200" dirty="0"/>
              <a:t>Из серии </a:t>
            </a:r>
            <a:r>
              <a:rPr lang="ru-RU" sz="1200" dirty="0" smtClean="0"/>
              <a:t>«</a:t>
            </a:r>
            <a:r>
              <a:rPr lang="en" sz="1200" dirty="0" smtClean="0"/>
              <a:t>Пустые иконы</a:t>
            </a:r>
            <a:r>
              <a:rPr lang="ru-RU" sz="1200" dirty="0" smtClean="0"/>
              <a:t>»</a:t>
            </a:r>
            <a:r>
              <a:rPr lang="en" sz="1200" dirty="0" smtClean="0"/>
              <a:t>. </a:t>
            </a:r>
            <a:r>
              <a:rPr lang="en" sz="1200" dirty="0"/>
              <a:t>1993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49"/>
        <p:cNvGrpSpPr/>
        <p:nvPr/>
      </p:nvGrpSpPr>
      <p:grpSpPr>
        <a:xfrm>
          <a:off x="0" y="0"/>
          <a:ext cx="0" cy="0"/>
          <a:chOff x="0" y="0"/>
          <a:chExt cx="0" cy="0"/>
        </a:xfrm>
      </p:grpSpPr>
      <p:sp>
        <p:nvSpPr>
          <p:cNvPr id="250" name="Shape 250"/>
          <p:cNvSpPr txBox="1"/>
          <p:nvPr/>
        </p:nvSpPr>
        <p:spPr>
          <a:xfrm>
            <a:off x="109" y="51470"/>
            <a:ext cx="4931931" cy="2940530"/>
          </a:xfrm>
          <a:prstGeom prst="rect">
            <a:avLst/>
          </a:prstGeom>
          <a:noFill/>
          <a:ln>
            <a:noFill/>
          </a:ln>
        </p:spPr>
        <p:txBody>
          <a:bodyPr lIns="91425" tIns="91425" rIns="91425" bIns="91425" anchor="ctr" anchorCtr="0">
            <a:noAutofit/>
          </a:bodyPr>
          <a:lstStyle/>
          <a:p>
            <a:pPr lvl="0" rtl="0">
              <a:spcBef>
                <a:spcPts val="0"/>
              </a:spcBef>
              <a:buNone/>
            </a:pPr>
            <a:r>
              <a:rPr lang="en" dirty="0"/>
              <a:t>Объектом для медгерменевтов становится теперь религия — причем в тот момент, когда обращение к ней уже не является признаком оппозиционности. Пронизывая икону дорогой московским концептуалистам идеей </a:t>
            </a:r>
            <a:r>
              <a:rPr lang="ru-RU" dirty="0" smtClean="0"/>
              <a:t>«</a:t>
            </a:r>
            <a:r>
              <a:rPr lang="en" dirty="0" smtClean="0"/>
              <a:t>пустоты</a:t>
            </a:r>
            <a:r>
              <a:rPr lang="ru-RU" dirty="0" smtClean="0"/>
              <a:t>»</a:t>
            </a:r>
            <a:r>
              <a:rPr lang="en" dirty="0" smtClean="0"/>
              <a:t>, </a:t>
            </a:r>
            <a:r>
              <a:rPr lang="en" dirty="0"/>
              <a:t>медгерменевты как бы прочитывают православное в духе </a:t>
            </a:r>
            <a:r>
              <a:rPr lang="en" dirty="0" smtClean="0"/>
              <a:t>дзен-буддизма.</a:t>
            </a:r>
            <a:r>
              <a:rPr lang="ru-RU" dirty="0" smtClean="0"/>
              <a:t> </a:t>
            </a:r>
            <a:r>
              <a:rPr lang="en" dirty="0" smtClean="0"/>
              <a:t>Искусство </a:t>
            </a:r>
            <a:r>
              <a:rPr lang="en" dirty="0"/>
              <a:t>медгерменевтов, как всегда, полно изящного остроумия, правда, теперь оно выступает в форме глубокой серьезности. У посвященных, однако, нет никаких сомнений, что за этим в конце концов откроется очередная пародия. </a:t>
            </a:r>
            <a:endParaRPr lang="ru-RU" dirty="0" smtClean="0"/>
          </a:p>
          <a:p>
            <a:pPr lvl="0" rtl="0">
              <a:spcBef>
                <a:spcPts val="0"/>
              </a:spcBef>
              <a:buNone/>
            </a:pPr>
            <a:endParaRPr lang="ru-RU" dirty="0"/>
          </a:p>
          <a:p>
            <a:pPr lvl="0" rtl="0">
              <a:spcBef>
                <a:spcPts val="0"/>
              </a:spcBef>
              <a:buNone/>
            </a:pPr>
            <a:r>
              <a:rPr lang="ru-RU" dirty="0" smtClean="0"/>
              <a:t>Екатерина Деготь</a:t>
            </a:r>
            <a:endParaRPr lang="en" dirty="0"/>
          </a:p>
        </p:txBody>
      </p:sp>
      <p:pic>
        <p:nvPicPr>
          <p:cNvPr id="251" name="Shape 251" title="Увеличить"/>
          <p:cNvPicPr preferRelativeResize="0"/>
          <p:nvPr/>
        </p:nvPicPr>
        <p:blipFill>
          <a:blip r:embed="rId3">
            <a:alphaModFix/>
          </a:blip>
          <a:stretch>
            <a:fillRect/>
          </a:stretch>
        </p:blipFill>
        <p:spPr>
          <a:xfrm>
            <a:off x="5173216" y="0"/>
            <a:ext cx="3970782" cy="5143500"/>
          </a:xfrm>
          <a:prstGeom prst="rect">
            <a:avLst/>
          </a:prstGeom>
          <a:noFill/>
          <a:ln>
            <a:noFill/>
          </a:ln>
        </p:spPr>
      </p:pic>
      <p:sp>
        <p:nvSpPr>
          <p:cNvPr id="5" name="Shape 245"/>
          <p:cNvSpPr txBox="1"/>
          <p:nvPr/>
        </p:nvSpPr>
        <p:spPr>
          <a:xfrm>
            <a:off x="2195736" y="4515966"/>
            <a:ext cx="2858100" cy="483518"/>
          </a:xfrm>
          <a:prstGeom prst="rect">
            <a:avLst/>
          </a:prstGeom>
          <a:noFill/>
          <a:ln>
            <a:noFill/>
          </a:ln>
        </p:spPr>
        <p:txBody>
          <a:bodyPr lIns="91425" tIns="91425" rIns="91425" bIns="91425" anchor="ctr" anchorCtr="0">
            <a:noAutofit/>
          </a:bodyPr>
          <a:lstStyle/>
          <a:p>
            <a:pPr lvl="0" rtl="0">
              <a:spcBef>
                <a:spcPts val="0"/>
              </a:spcBef>
              <a:buNone/>
            </a:pPr>
            <a:r>
              <a:rPr lang="en" sz="1200" dirty="0"/>
              <a:t>Из серии </a:t>
            </a:r>
            <a:r>
              <a:rPr lang="ru-RU" sz="1200" dirty="0" smtClean="0"/>
              <a:t>«</a:t>
            </a:r>
            <a:r>
              <a:rPr lang="en" sz="1200" dirty="0" smtClean="0"/>
              <a:t>Пустые иконы</a:t>
            </a:r>
            <a:r>
              <a:rPr lang="ru-RU" sz="1200" dirty="0" smtClean="0"/>
              <a:t>»</a:t>
            </a:r>
            <a:r>
              <a:rPr lang="en" sz="1200" dirty="0" smtClean="0"/>
              <a:t>. </a:t>
            </a:r>
            <a:r>
              <a:rPr lang="en" sz="1200" dirty="0"/>
              <a:t>1993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Shape 257"/>
          <p:cNvSpPr txBox="1"/>
          <p:nvPr/>
        </p:nvSpPr>
        <p:spPr>
          <a:xfrm>
            <a:off x="35496" y="0"/>
            <a:ext cx="4845704" cy="3291830"/>
          </a:xfrm>
          <a:prstGeom prst="rect">
            <a:avLst/>
          </a:prstGeom>
          <a:noFill/>
          <a:ln>
            <a:noFill/>
          </a:ln>
        </p:spPr>
        <p:txBody>
          <a:bodyPr lIns="91425" tIns="91425" rIns="91425" bIns="91425" anchor="ctr" anchorCtr="0">
            <a:noAutofit/>
          </a:bodyPr>
          <a:lstStyle/>
          <a:p>
            <a:pPr lvl="0">
              <a:spcBef>
                <a:spcPts val="0"/>
              </a:spcBef>
              <a:buNone/>
            </a:pPr>
            <a:r>
              <a:rPr lang="en" dirty="0"/>
              <a:t>Таким образом, иконы считались и воспринимались как своего рода стена, которая отделяет катафатическое богословие от апофатического, о чем упоминает отец Павел Флоренский в своем произведении «Иконостас». Существует богословие катафатическое, обращенное к мирянам, в котором сообщалось нечто о высших силах, о Боге, некие образы. В то же время всегда иерархически более высоким этажом была апофатика, теологическая традиция, в которой утверждалось, что о Боге никакое сообщение невозможно, что никакое представление Бога невозможно, соответственно - медитация развивалась в совершенно другом </a:t>
            </a:r>
            <a:r>
              <a:rPr lang="en" dirty="0" smtClean="0"/>
              <a:t>направлени</a:t>
            </a:r>
            <a:r>
              <a:rPr lang="ru-RU" dirty="0" smtClean="0"/>
              <a:t>и</a:t>
            </a:r>
            <a:r>
              <a:rPr lang="en" dirty="0" smtClean="0"/>
              <a:t>. </a:t>
            </a:r>
            <a:endParaRPr lang="en" dirty="0"/>
          </a:p>
          <a:p>
            <a:pPr lvl="0">
              <a:spcBef>
                <a:spcPts val="0"/>
              </a:spcBef>
              <a:buNone/>
            </a:pPr>
            <a:endParaRPr dirty="0"/>
          </a:p>
          <a:p>
            <a:pPr lvl="0" rtl="0">
              <a:spcBef>
                <a:spcPts val="0"/>
              </a:spcBef>
              <a:buClr>
                <a:schemeClr val="dk1"/>
              </a:buClr>
              <a:buFont typeface="Arial"/>
              <a:buNone/>
            </a:pPr>
            <a:r>
              <a:rPr lang="en" dirty="0">
                <a:solidFill>
                  <a:schemeClr val="dk1"/>
                </a:solidFill>
              </a:rPr>
              <a:t>Павел Пепперштейн</a:t>
            </a:r>
          </a:p>
        </p:txBody>
      </p:sp>
      <p:pic>
        <p:nvPicPr>
          <p:cNvPr id="258" name="Shape 258" title="Увеличить"/>
          <p:cNvPicPr preferRelativeResize="0"/>
          <p:nvPr/>
        </p:nvPicPr>
        <p:blipFill>
          <a:blip r:embed="rId3">
            <a:alphaModFix/>
          </a:blip>
          <a:stretch>
            <a:fillRect/>
          </a:stretch>
        </p:blipFill>
        <p:spPr>
          <a:xfrm>
            <a:off x="4881200" y="0"/>
            <a:ext cx="4262800" cy="5055674"/>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Shape 263"/>
          <p:cNvPicPr preferRelativeResize="0"/>
          <p:nvPr/>
        </p:nvPicPr>
        <p:blipFill>
          <a:blip r:embed="rId3">
            <a:alphaModFix/>
          </a:blip>
          <a:stretch>
            <a:fillRect/>
          </a:stretch>
        </p:blipFill>
        <p:spPr>
          <a:xfrm>
            <a:off x="4817325" y="0"/>
            <a:ext cx="4326675" cy="5090200"/>
          </a:xfrm>
          <a:prstGeom prst="rect">
            <a:avLst/>
          </a:prstGeom>
          <a:noFill/>
          <a:ln>
            <a:noFill/>
          </a:ln>
        </p:spPr>
      </p:pic>
      <p:sp>
        <p:nvSpPr>
          <p:cNvPr id="264" name="Shape 264"/>
          <p:cNvSpPr txBox="1"/>
          <p:nvPr/>
        </p:nvSpPr>
        <p:spPr>
          <a:xfrm>
            <a:off x="21885" y="51470"/>
            <a:ext cx="4817400" cy="2376264"/>
          </a:xfrm>
          <a:prstGeom prst="rect">
            <a:avLst/>
          </a:prstGeom>
          <a:noFill/>
          <a:ln>
            <a:noFill/>
          </a:ln>
        </p:spPr>
        <p:txBody>
          <a:bodyPr lIns="91425" tIns="91425" rIns="91425" bIns="91425" anchor="ctr" anchorCtr="0">
            <a:noAutofit/>
          </a:bodyPr>
          <a:lstStyle/>
          <a:p>
            <a:pPr lvl="0">
              <a:spcBef>
                <a:spcPts val="0"/>
              </a:spcBef>
              <a:buNone/>
            </a:pPr>
            <a:r>
              <a:rPr lang="en" dirty="0"/>
              <a:t>Интерпретация и художественный объект нужны были только как основания, поддерживающие пустое поле между ними, раз за разом пересекаемое и прослеживаемое орнаментом ссылок и иллюстраций. Вот этот орнамент, эта ковровая дорожка между подобием художественного объекта и его интерпретацией являлась для нас собственно произведением искусства. </a:t>
            </a:r>
          </a:p>
          <a:p>
            <a:pPr lvl="0">
              <a:spcBef>
                <a:spcPts val="0"/>
              </a:spcBef>
              <a:buNone/>
            </a:pPr>
            <a:endParaRPr dirty="0"/>
          </a:p>
          <a:p>
            <a:pPr lvl="0">
              <a:spcBef>
                <a:spcPts val="0"/>
              </a:spcBef>
              <a:buNone/>
            </a:pPr>
            <a:endParaRPr dirty="0"/>
          </a:p>
          <a:p>
            <a:pPr lvl="0" rtl="0">
              <a:spcBef>
                <a:spcPts val="0"/>
              </a:spcBef>
              <a:buNone/>
            </a:pPr>
            <a:r>
              <a:rPr lang="en" dirty="0"/>
              <a:t>Юрий Лейдерман</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269" name="Shape 269"/>
          <p:cNvSpPr txBox="1">
            <a:spLocks noGrp="1"/>
          </p:cNvSpPr>
          <p:nvPr>
            <p:ph type="body" idx="1"/>
          </p:nvPr>
        </p:nvSpPr>
        <p:spPr>
          <a:xfrm>
            <a:off x="0" y="4616602"/>
            <a:ext cx="4571298" cy="359400"/>
          </a:xfrm>
          <a:prstGeom prst="rect">
            <a:avLst/>
          </a:prstGeom>
        </p:spPr>
        <p:txBody>
          <a:bodyPr lIns="91425" tIns="91425" rIns="91425" bIns="91425" anchor="t" anchorCtr="0">
            <a:noAutofit/>
          </a:bodyPr>
          <a:lstStyle/>
          <a:p>
            <a:pPr lvl="0" algn="l">
              <a:spcBef>
                <a:spcPts val="0"/>
              </a:spcBef>
              <a:buNone/>
            </a:pPr>
            <a:r>
              <a:rPr lang="en" sz="1200" dirty="0"/>
              <a:t>Осторожно! Работает Нимб! (Агент 008). 1995. Инсталляция</a:t>
            </a:r>
          </a:p>
        </p:txBody>
      </p:sp>
      <p:pic>
        <p:nvPicPr>
          <p:cNvPr id="270" name="Shape 270"/>
          <p:cNvPicPr preferRelativeResize="0"/>
          <p:nvPr/>
        </p:nvPicPr>
        <p:blipFill>
          <a:blip r:embed="rId3">
            <a:alphaModFix/>
          </a:blip>
          <a:stretch>
            <a:fillRect/>
          </a:stretch>
        </p:blipFill>
        <p:spPr>
          <a:xfrm>
            <a:off x="4571299" y="0"/>
            <a:ext cx="4572700" cy="5080774"/>
          </a:xfrm>
          <a:prstGeom prst="rect">
            <a:avLst/>
          </a:prstGeom>
          <a:noFill/>
          <a:ln>
            <a:noFill/>
          </a:ln>
        </p:spPr>
      </p:pic>
      <p:sp>
        <p:nvSpPr>
          <p:cNvPr id="271" name="Shape 271"/>
          <p:cNvSpPr txBox="1"/>
          <p:nvPr/>
        </p:nvSpPr>
        <p:spPr>
          <a:xfrm>
            <a:off x="-1" y="0"/>
            <a:ext cx="4571299" cy="2643758"/>
          </a:xfrm>
          <a:prstGeom prst="rect">
            <a:avLst/>
          </a:prstGeom>
          <a:noFill/>
          <a:ln>
            <a:noFill/>
          </a:ln>
        </p:spPr>
        <p:txBody>
          <a:bodyPr lIns="91425" tIns="91425" rIns="91425" bIns="91425" anchor="ctr" anchorCtr="0">
            <a:noAutofit/>
          </a:bodyPr>
          <a:lstStyle/>
          <a:p>
            <a:pPr lvl="0" rtl="0">
              <a:spcBef>
                <a:spcPts val="0"/>
              </a:spcBef>
              <a:buNone/>
            </a:pPr>
            <a:r>
              <a:rPr lang="en" dirty="0"/>
              <a:t>Они просто играют в те игры, которые им интересны, ставят перед собой вполне умозрительную задачу: интересно, а как будет выглядеть русский язык, если табуированная лексика перестанет быть табуированной? - или: какие качественные изменения могут произойти в культуре, когда психоделический опыт станет равноправной ее составляющей? И решают эти задачи ради собственного исследовательского удовольствия.</a:t>
            </a:r>
          </a:p>
          <a:p>
            <a:pPr lvl="0" rtl="0">
              <a:spcBef>
                <a:spcPts val="0"/>
              </a:spcBef>
              <a:buNone/>
            </a:pPr>
            <a:endParaRPr dirty="0"/>
          </a:p>
          <a:p>
            <a:pPr lvl="0" rtl="0">
              <a:spcBef>
                <a:spcPts val="0"/>
              </a:spcBef>
              <a:buNone/>
            </a:pPr>
            <a:r>
              <a:rPr lang="en" dirty="0"/>
              <a:t>Макс Фрай</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
        <p:cNvGrpSpPr/>
        <p:nvPr/>
      </p:nvGrpSpPr>
      <p:grpSpPr>
        <a:xfrm>
          <a:off x="0" y="0"/>
          <a:ext cx="0" cy="0"/>
          <a:chOff x="0" y="0"/>
          <a:chExt cx="0" cy="0"/>
        </a:xfrm>
      </p:grpSpPr>
      <p:pic>
        <p:nvPicPr>
          <p:cNvPr id="40" name="Shape 40"/>
          <p:cNvPicPr preferRelativeResize="0"/>
          <p:nvPr/>
        </p:nvPicPr>
        <p:blipFill>
          <a:blip r:embed="rId3">
            <a:alphaModFix/>
          </a:blip>
          <a:stretch>
            <a:fillRect/>
          </a:stretch>
        </p:blipFill>
        <p:spPr>
          <a:xfrm>
            <a:off x="5197059" y="0"/>
            <a:ext cx="3818079" cy="5143499"/>
          </a:xfrm>
          <a:prstGeom prst="rect">
            <a:avLst/>
          </a:prstGeom>
          <a:noFill/>
          <a:ln>
            <a:noFill/>
          </a:ln>
        </p:spPr>
      </p:pic>
      <p:sp>
        <p:nvSpPr>
          <p:cNvPr id="41" name="Shape 41"/>
          <p:cNvSpPr txBox="1"/>
          <p:nvPr/>
        </p:nvSpPr>
        <p:spPr>
          <a:xfrm>
            <a:off x="-1" y="4299942"/>
            <a:ext cx="5197059" cy="648072"/>
          </a:xfrm>
          <a:prstGeom prst="rect">
            <a:avLst/>
          </a:prstGeom>
          <a:noFill/>
          <a:ln>
            <a:noFill/>
          </a:ln>
        </p:spPr>
        <p:txBody>
          <a:bodyPr lIns="91425" tIns="91425" rIns="91425" bIns="91425" anchor="ctr" anchorCtr="0">
            <a:noAutofit/>
          </a:bodyPr>
          <a:lstStyle/>
          <a:p>
            <a:pPr lvl="0" rtl="0">
              <a:spcBef>
                <a:spcPts val="0"/>
              </a:spcBef>
              <a:buNone/>
            </a:pPr>
            <a:r>
              <a:rPr lang="en" sz="1200" dirty="0"/>
              <a:t>Виктор Пивоваров. Павел Пепперштейн. Из серии «Философы, или Русские ночи». 2010. Холст, акрил. </a:t>
            </a:r>
          </a:p>
        </p:txBody>
      </p:sp>
      <p:sp>
        <p:nvSpPr>
          <p:cNvPr id="42" name="Shape 42"/>
          <p:cNvSpPr txBox="1"/>
          <p:nvPr/>
        </p:nvSpPr>
        <p:spPr>
          <a:xfrm>
            <a:off x="-1" y="0"/>
            <a:ext cx="5197059" cy="1635646"/>
          </a:xfrm>
          <a:prstGeom prst="rect">
            <a:avLst/>
          </a:prstGeom>
          <a:noFill/>
          <a:ln>
            <a:noFill/>
          </a:ln>
        </p:spPr>
        <p:txBody>
          <a:bodyPr lIns="91425" tIns="91425" rIns="91425" bIns="91425" anchor="ctr" anchorCtr="0">
            <a:noAutofit/>
          </a:bodyPr>
          <a:lstStyle/>
          <a:p>
            <a:pPr lvl="0" rtl="0">
              <a:spcBef>
                <a:spcPts val="0"/>
              </a:spcBef>
              <a:buNone/>
            </a:pPr>
            <a:r>
              <a:rPr lang="en" dirty="0"/>
              <a:t>Это поколение, которое занялось исследованием подсознания: образами визуальными графическими – иллюстрированием тех картин, которые складированы у нас в сознании – это перепад советского и постсоветского сознания. Это те страшилки, которые возникли в то время и мучили, и терзали людей того переходного </a:t>
            </a:r>
            <a:r>
              <a:rPr lang="en" dirty="0" smtClean="0"/>
              <a:t>периода.</a:t>
            </a:r>
            <a:endParaRPr lang="en"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Shape 276"/>
          <p:cNvPicPr preferRelativeResize="0"/>
          <p:nvPr/>
        </p:nvPicPr>
        <p:blipFill>
          <a:blip r:embed="rId3">
            <a:alphaModFix/>
          </a:blip>
          <a:stretch>
            <a:fillRect/>
          </a:stretch>
        </p:blipFill>
        <p:spPr>
          <a:xfrm>
            <a:off x="3995936" y="234856"/>
            <a:ext cx="5071174" cy="4081099"/>
          </a:xfrm>
          <a:prstGeom prst="rect">
            <a:avLst/>
          </a:prstGeom>
          <a:noFill/>
          <a:ln>
            <a:noFill/>
          </a:ln>
        </p:spPr>
      </p:pic>
      <p:sp>
        <p:nvSpPr>
          <p:cNvPr id="277" name="Shape 277"/>
          <p:cNvSpPr txBox="1"/>
          <p:nvPr/>
        </p:nvSpPr>
        <p:spPr>
          <a:xfrm>
            <a:off x="3923928" y="4327192"/>
            <a:ext cx="3995935" cy="69954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Здесь </a:t>
            </a:r>
            <a:r>
              <a:rPr lang="en" sz="1200" dirty="0"/>
              <a:t>только оборотные сторона зеркал. Инсталляция. 1996/2005. Собственность автора.</a:t>
            </a:r>
          </a:p>
        </p:txBody>
      </p:sp>
      <p:sp>
        <p:nvSpPr>
          <p:cNvPr id="278" name="Shape 278"/>
          <p:cNvSpPr txBox="1"/>
          <p:nvPr/>
        </p:nvSpPr>
        <p:spPr>
          <a:xfrm>
            <a:off x="0" y="0"/>
            <a:ext cx="3995936" cy="4011910"/>
          </a:xfrm>
          <a:prstGeom prst="rect">
            <a:avLst/>
          </a:prstGeom>
          <a:noFill/>
          <a:ln>
            <a:noFill/>
          </a:ln>
        </p:spPr>
        <p:txBody>
          <a:bodyPr lIns="91425" tIns="91425" rIns="91425" bIns="91425" anchor="ctr" anchorCtr="0">
            <a:noAutofit/>
          </a:bodyPr>
          <a:lstStyle/>
          <a:p>
            <a:pPr lvl="0">
              <a:spcBef>
                <a:spcPts val="0"/>
              </a:spcBef>
              <a:buNone/>
            </a:pPr>
            <a:r>
              <a:rPr lang="en" dirty="0"/>
              <a:t>В детстве я не могла понять, как в маленькой коробушке-радио могут помещаться все те люди, чьи голоса я слышу. В этот раз промелькнул вопрос, куда же провалилась Алиса? У Павла Пепперштейна зеркало лишилось зазеркалья. Его ограбили и сузили до состояния скудной картонки. Обычные люди нечасто подвешивают зеркало неправильной стороной. Еще реже таким образом развешивают группу зеркал в общественных местах. Здесь все достаточно статично, никаких сюрпризов и неожиданностей: реальные предметы со всеми своими рамками, пластмассой, этикетками и заклепками</a:t>
            </a:r>
            <a:r>
              <a:rPr lang="en" dirty="0" smtClean="0"/>
              <a:t>.</a:t>
            </a:r>
            <a:endParaRPr lang="ru-RU" dirty="0" smtClean="0"/>
          </a:p>
          <a:p>
            <a:pPr lvl="0">
              <a:spcBef>
                <a:spcPts val="0"/>
              </a:spcBef>
              <a:buNone/>
            </a:pPr>
            <a:endParaRPr lang="en" dirty="0"/>
          </a:p>
          <a:p>
            <a:pPr lvl="0" rtl="0">
              <a:spcBef>
                <a:spcPts val="0"/>
              </a:spcBef>
              <a:buNone/>
            </a:pPr>
            <a:r>
              <a:rPr lang="en" dirty="0"/>
              <a:t>Екатерина Артемьева</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Shape 283"/>
          <p:cNvSpPr txBox="1">
            <a:spLocks noGrp="1"/>
          </p:cNvSpPr>
          <p:nvPr>
            <p:ph type="body" idx="1"/>
          </p:nvPr>
        </p:nvSpPr>
        <p:spPr>
          <a:xfrm>
            <a:off x="35975" y="104975"/>
            <a:ext cx="5352000" cy="1458663"/>
          </a:xfrm>
          <a:prstGeom prst="rect">
            <a:avLst/>
          </a:prstGeom>
        </p:spPr>
        <p:txBody>
          <a:bodyPr lIns="91425" tIns="91425" rIns="91425" bIns="91425" anchor="t" anchorCtr="0">
            <a:noAutofit/>
          </a:bodyPr>
          <a:lstStyle/>
          <a:p>
            <a:pPr lvl="0" algn="l" rtl="0">
              <a:spcBef>
                <a:spcPts val="0"/>
              </a:spcBef>
              <a:buNone/>
            </a:pPr>
            <a:r>
              <a:rPr lang="en" sz="1400" dirty="0" smtClean="0"/>
              <a:t>«</a:t>
            </a:r>
            <a:r>
              <a:rPr lang="en" sz="1400" dirty="0"/>
              <a:t>Здесь только оборотные стороны зеркал» - никакого подвоха, «как слышится, так и пишется». В специальном боксе стены декорированы перевернутыми зеркалами – свыше 20-ти mirrors от китчевых пудрениц и старых изделий в деревянных рамах до дизайнерских изысков. </a:t>
            </a:r>
            <a:endParaRPr lang="ru-RU" sz="1400" dirty="0" smtClean="0"/>
          </a:p>
          <a:p>
            <a:pPr lvl="0" algn="l" rtl="0">
              <a:spcBef>
                <a:spcPts val="0"/>
              </a:spcBef>
              <a:buNone/>
            </a:pPr>
            <a:endParaRPr lang="ru-RU" sz="1400" dirty="0"/>
          </a:p>
          <a:p>
            <a:pPr lvl="0" algn="l" rtl="0">
              <a:spcBef>
                <a:spcPts val="0"/>
              </a:spcBef>
              <a:buNone/>
            </a:pPr>
            <a:r>
              <a:rPr lang="ru-RU" sz="1400" dirty="0" smtClean="0"/>
              <a:t>ГЦСИ. 1996</a:t>
            </a:r>
            <a:endParaRPr lang="en" sz="1400" dirty="0"/>
          </a:p>
        </p:txBody>
      </p:sp>
      <p:pic>
        <p:nvPicPr>
          <p:cNvPr id="284" name="Shape 284" descr="Здесь только оборотная сторона зеркал"/>
          <p:cNvPicPr preferRelativeResize="0"/>
          <p:nvPr/>
        </p:nvPicPr>
        <p:blipFill>
          <a:blip r:embed="rId3">
            <a:alphaModFix/>
          </a:blip>
          <a:stretch>
            <a:fillRect/>
          </a:stretch>
        </p:blipFill>
        <p:spPr>
          <a:xfrm>
            <a:off x="5387975" y="104975"/>
            <a:ext cx="3676725" cy="496855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Shape 289"/>
          <p:cNvSpPr txBox="1">
            <a:spLocks noGrp="1"/>
          </p:cNvSpPr>
          <p:nvPr>
            <p:ph type="body" idx="1"/>
          </p:nvPr>
        </p:nvSpPr>
        <p:spPr>
          <a:xfrm>
            <a:off x="0" y="4587974"/>
            <a:ext cx="4942800" cy="429878"/>
          </a:xfrm>
          <a:prstGeom prst="rect">
            <a:avLst/>
          </a:prstGeom>
        </p:spPr>
        <p:txBody>
          <a:bodyPr lIns="91425" tIns="91425" rIns="91425" bIns="91425" anchor="t" anchorCtr="0">
            <a:noAutofit/>
          </a:bodyPr>
          <a:lstStyle/>
          <a:p>
            <a:pPr lvl="0" algn="l">
              <a:spcBef>
                <a:spcPts val="0"/>
              </a:spcBef>
              <a:buNone/>
            </a:pPr>
            <a:r>
              <a:rPr lang="en" sz="1200" dirty="0" smtClean="0"/>
              <a:t>И</a:t>
            </a:r>
            <a:r>
              <a:rPr lang="ru-RU" sz="1200" dirty="0" err="1" smtClean="0"/>
              <a:t>лья</a:t>
            </a:r>
            <a:r>
              <a:rPr lang="en" sz="1200" dirty="0" smtClean="0"/>
              <a:t> Кабаков</a:t>
            </a:r>
            <a:r>
              <a:rPr lang="ru-RU" sz="1200" dirty="0" smtClean="0"/>
              <a:t>, Павел</a:t>
            </a:r>
            <a:r>
              <a:rPr lang="en" sz="1200" dirty="0" smtClean="0"/>
              <a:t> </a:t>
            </a:r>
            <a:r>
              <a:rPr lang="en" sz="1200" dirty="0"/>
              <a:t>Пепперштейн. Игра в теннис. </a:t>
            </a:r>
            <a:r>
              <a:rPr lang="ru-RU" sz="1200" dirty="0" smtClean="0"/>
              <a:t>1996. </a:t>
            </a:r>
            <a:r>
              <a:rPr lang="en" sz="1200" dirty="0" smtClean="0"/>
              <a:t>Пори </a:t>
            </a:r>
            <a:r>
              <a:rPr lang="en" sz="1200" dirty="0"/>
              <a:t>Арт </a:t>
            </a:r>
            <a:r>
              <a:rPr lang="en" sz="1200" dirty="0" smtClean="0"/>
              <a:t>Музеум</a:t>
            </a:r>
            <a:r>
              <a:rPr lang="ru-RU" sz="1200" dirty="0" smtClean="0"/>
              <a:t>.</a:t>
            </a:r>
            <a:r>
              <a:rPr lang="en" sz="1200" dirty="0" smtClean="0"/>
              <a:t>Фото </a:t>
            </a:r>
            <a:r>
              <a:rPr lang="en" sz="1200" dirty="0"/>
              <a:t>предоставлено JM group</a:t>
            </a:r>
          </a:p>
        </p:txBody>
      </p:sp>
      <p:pic>
        <p:nvPicPr>
          <p:cNvPr id="290" name="Shape 290"/>
          <p:cNvPicPr preferRelativeResize="0"/>
          <p:nvPr/>
        </p:nvPicPr>
        <p:blipFill>
          <a:blip r:embed="rId3">
            <a:alphaModFix/>
          </a:blip>
          <a:stretch>
            <a:fillRect/>
          </a:stretch>
        </p:blipFill>
        <p:spPr>
          <a:xfrm>
            <a:off x="5080648" y="0"/>
            <a:ext cx="4063351" cy="514350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Shape 295"/>
          <p:cNvSpPr txBox="1">
            <a:spLocks noGrp="1"/>
          </p:cNvSpPr>
          <p:nvPr>
            <p:ph type="body" idx="1"/>
          </p:nvPr>
        </p:nvSpPr>
        <p:spPr>
          <a:xfrm>
            <a:off x="1979712" y="4623909"/>
            <a:ext cx="6672088" cy="519599"/>
          </a:xfrm>
          <a:prstGeom prst="rect">
            <a:avLst/>
          </a:prstGeom>
        </p:spPr>
        <p:txBody>
          <a:bodyPr lIns="91425" tIns="91425" rIns="91425" bIns="91425" anchor="t" anchorCtr="0">
            <a:noAutofit/>
          </a:bodyPr>
          <a:lstStyle/>
          <a:p>
            <a:pPr lvl="0" algn="l" rtl="0">
              <a:spcBef>
                <a:spcPts val="0"/>
              </a:spcBef>
              <a:buNone/>
            </a:pPr>
            <a:r>
              <a:rPr lang="ru-RU" sz="1200" dirty="0" smtClean="0">
                <a:solidFill>
                  <a:schemeClr val="tx1"/>
                </a:solidFill>
              </a:rPr>
              <a:t>Павел </a:t>
            </a:r>
            <a:r>
              <a:rPr lang="ru-RU" sz="1200" dirty="0" err="1" smtClean="0">
                <a:solidFill>
                  <a:schemeClr val="tx1"/>
                </a:solidFill>
              </a:rPr>
              <a:t>Пепперштейн</a:t>
            </a:r>
            <a:r>
              <a:rPr lang="ru-RU" sz="1200" dirty="0" smtClean="0">
                <a:solidFill>
                  <a:schemeClr val="tx1"/>
                </a:solidFill>
              </a:rPr>
              <a:t>. Серия «Гангстер».</a:t>
            </a:r>
            <a:r>
              <a:rPr lang="en" sz="1200" dirty="0" smtClean="0">
                <a:solidFill>
                  <a:schemeClr val="tx1"/>
                </a:solidFill>
              </a:rPr>
              <a:t> </a:t>
            </a:r>
            <a:r>
              <a:rPr lang="en" sz="1200" dirty="0">
                <a:solidFill>
                  <a:schemeClr val="tx1"/>
                </a:solidFill>
              </a:rPr>
              <a:t>1996</a:t>
            </a:r>
            <a:endParaRPr lang="en" sz="1200" dirty="0">
              <a:solidFill>
                <a:schemeClr val="tx1"/>
              </a:solidFill>
              <a:hlinkClick r:id="rId3"/>
            </a:endParaRPr>
          </a:p>
        </p:txBody>
      </p:sp>
      <p:pic>
        <p:nvPicPr>
          <p:cNvPr id="296" name="Shape 296"/>
          <p:cNvPicPr preferRelativeResize="0"/>
          <p:nvPr/>
        </p:nvPicPr>
        <p:blipFill>
          <a:blip r:embed="rId4">
            <a:alphaModFix/>
          </a:blip>
          <a:stretch>
            <a:fillRect/>
          </a:stretch>
        </p:blipFill>
        <p:spPr>
          <a:xfrm>
            <a:off x="5411275" y="2620168"/>
            <a:ext cx="3732724" cy="2490456"/>
          </a:xfrm>
          <a:prstGeom prst="rect">
            <a:avLst/>
          </a:prstGeom>
          <a:noFill/>
          <a:ln>
            <a:noFill/>
          </a:ln>
        </p:spPr>
      </p:pic>
      <p:pic>
        <p:nvPicPr>
          <p:cNvPr id="297" name="Shape 297"/>
          <p:cNvPicPr preferRelativeResize="0"/>
          <p:nvPr/>
        </p:nvPicPr>
        <p:blipFill>
          <a:blip r:embed="rId5">
            <a:alphaModFix/>
          </a:blip>
          <a:stretch>
            <a:fillRect/>
          </a:stretch>
        </p:blipFill>
        <p:spPr>
          <a:xfrm>
            <a:off x="5411275" y="0"/>
            <a:ext cx="3732724" cy="2431622"/>
          </a:xfrm>
          <a:prstGeom prst="rect">
            <a:avLst/>
          </a:prstGeom>
          <a:noFill/>
          <a:ln>
            <a:noFill/>
          </a:ln>
        </p:spPr>
      </p:pic>
      <p:pic>
        <p:nvPicPr>
          <p:cNvPr id="298" name="Shape 298"/>
          <p:cNvPicPr preferRelativeResize="0"/>
          <p:nvPr/>
        </p:nvPicPr>
        <p:blipFill>
          <a:blip r:embed="rId6">
            <a:alphaModFix/>
          </a:blip>
          <a:stretch>
            <a:fillRect/>
          </a:stretch>
        </p:blipFill>
        <p:spPr>
          <a:xfrm>
            <a:off x="150988" y="140529"/>
            <a:ext cx="5237025" cy="227067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Shape 303"/>
          <p:cNvSpPr txBox="1">
            <a:spLocks noGrp="1"/>
          </p:cNvSpPr>
          <p:nvPr>
            <p:ph type="body" idx="1"/>
          </p:nvPr>
        </p:nvSpPr>
        <p:spPr>
          <a:xfrm>
            <a:off x="457200" y="4406309"/>
            <a:ext cx="8229600" cy="519599"/>
          </a:xfrm>
          <a:prstGeom prst="rect">
            <a:avLst/>
          </a:prstGeom>
        </p:spPr>
        <p:txBody>
          <a:bodyPr lIns="91425" tIns="91425" rIns="91425" bIns="91425" anchor="t" anchorCtr="0">
            <a:noAutofit/>
          </a:bodyPr>
          <a:lstStyle/>
          <a:p>
            <a:pPr lvl="0" rtl="0">
              <a:spcBef>
                <a:spcPts val="0"/>
              </a:spcBef>
              <a:buNone/>
            </a:pPr>
            <a:endParaRPr/>
          </a:p>
        </p:txBody>
      </p:sp>
      <p:pic>
        <p:nvPicPr>
          <p:cNvPr id="304" name="Shape 304"/>
          <p:cNvPicPr preferRelativeResize="0"/>
          <p:nvPr/>
        </p:nvPicPr>
        <p:blipFill>
          <a:blip r:embed="rId3">
            <a:alphaModFix/>
          </a:blip>
          <a:stretch>
            <a:fillRect/>
          </a:stretch>
        </p:blipFill>
        <p:spPr>
          <a:xfrm>
            <a:off x="339625" y="59150"/>
            <a:ext cx="5268658" cy="4866750"/>
          </a:xfrm>
          <a:prstGeom prst="rect">
            <a:avLst/>
          </a:prstGeom>
          <a:noFill/>
          <a:ln>
            <a:noFill/>
          </a:ln>
        </p:spPr>
      </p:pic>
      <p:sp>
        <p:nvSpPr>
          <p:cNvPr id="305" name="Shape 305"/>
          <p:cNvSpPr txBox="1"/>
          <p:nvPr/>
        </p:nvSpPr>
        <p:spPr>
          <a:xfrm>
            <a:off x="5652120" y="83912"/>
            <a:ext cx="3384376" cy="1839766"/>
          </a:xfrm>
          <a:prstGeom prst="rect">
            <a:avLst/>
          </a:prstGeom>
          <a:noFill/>
          <a:ln>
            <a:noFill/>
          </a:ln>
        </p:spPr>
        <p:txBody>
          <a:bodyPr lIns="91425" tIns="91425" rIns="91425" bIns="91425" anchor="ctr" anchorCtr="0">
            <a:noAutofit/>
          </a:bodyPr>
          <a:lstStyle/>
          <a:p>
            <a:pPr lvl="0" rtl="0">
              <a:spcBef>
                <a:spcPts val="0"/>
              </a:spcBef>
              <a:buNone/>
            </a:pPr>
            <a:r>
              <a:rPr lang="ru-RU" dirty="0">
                <a:solidFill>
                  <a:schemeClr val="dk1"/>
                </a:solidFill>
                <a:highlight>
                  <a:srgbClr val="FFFFFF"/>
                </a:highlight>
                <a:latin typeface="+mn-lt"/>
                <a:ea typeface="Verdana"/>
                <a:cs typeface="Verdana"/>
                <a:sym typeface="Verdana"/>
              </a:rPr>
              <a:t>М</a:t>
            </a:r>
            <a:r>
              <a:rPr lang="en" dirty="0" smtClean="0">
                <a:solidFill>
                  <a:schemeClr val="dk1"/>
                </a:solidFill>
                <a:highlight>
                  <a:srgbClr val="FFFFFF"/>
                </a:highlight>
                <a:latin typeface="+mn-lt"/>
                <a:ea typeface="Verdana"/>
                <a:cs typeface="Verdana"/>
                <a:sym typeface="Verdana"/>
              </a:rPr>
              <a:t>ожно вспомнить</a:t>
            </a:r>
            <a:r>
              <a:rPr lang="ru-RU" dirty="0" smtClean="0">
                <a:solidFill>
                  <a:schemeClr val="dk1"/>
                </a:solidFill>
                <a:highlight>
                  <a:srgbClr val="FFFFFF"/>
                </a:highlight>
                <a:latin typeface="+mn-lt"/>
                <a:ea typeface="Verdana"/>
                <a:cs typeface="Verdana"/>
                <a:sym typeface="Verdana"/>
              </a:rPr>
              <a:t> </a:t>
            </a:r>
            <a:r>
              <a:rPr lang="en" dirty="0" smtClean="0">
                <a:solidFill>
                  <a:schemeClr val="dk1"/>
                </a:solidFill>
                <a:highlight>
                  <a:srgbClr val="FFFFFF"/>
                </a:highlight>
                <a:latin typeface="+mn-lt"/>
                <a:ea typeface="Verdana"/>
                <a:cs typeface="Verdana"/>
                <a:sym typeface="Verdana"/>
              </a:rPr>
              <a:t>высказывание </a:t>
            </a:r>
            <a:r>
              <a:rPr lang="en" dirty="0">
                <a:solidFill>
                  <a:schemeClr val="dk1"/>
                </a:solidFill>
                <a:highlight>
                  <a:srgbClr val="FFFFFF"/>
                </a:highlight>
                <a:latin typeface="+mn-lt"/>
                <a:ea typeface="Verdana"/>
                <a:cs typeface="Verdana"/>
                <a:sym typeface="Verdana"/>
              </a:rPr>
              <a:t>Конфуция: «Только муж, прошедший через великое поражение, обретает полноту свойств». </a:t>
            </a:r>
          </a:p>
          <a:p>
            <a:pPr lvl="0" rtl="0">
              <a:spcBef>
                <a:spcPts val="0"/>
              </a:spcBef>
              <a:buNone/>
            </a:pPr>
            <a:r>
              <a:rPr lang="en" dirty="0">
                <a:solidFill>
                  <a:schemeClr val="dk1"/>
                </a:solidFill>
                <a:highlight>
                  <a:srgbClr val="FFFFFF"/>
                </a:highlight>
                <a:latin typeface="+mn-lt"/>
                <a:ea typeface="Verdana"/>
                <a:cs typeface="Verdana"/>
                <a:sym typeface="Verdana"/>
              </a:rPr>
              <a:t>Я стараюсь каждую секунду своей жизни находиться в состоянии великого поражения и прилагаю к этому разные бессознательные, мысленные и душевные усилия.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9"/>
        <p:cNvGrpSpPr/>
        <p:nvPr/>
      </p:nvGrpSpPr>
      <p:grpSpPr>
        <a:xfrm>
          <a:off x="0" y="0"/>
          <a:ext cx="0" cy="0"/>
          <a:chOff x="0" y="0"/>
          <a:chExt cx="0" cy="0"/>
        </a:xfrm>
      </p:grpSpPr>
      <p:sp>
        <p:nvSpPr>
          <p:cNvPr id="310" name="Shape 310"/>
          <p:cNvSpPr txBox="1">
            <a:spLocks noGrp="1"/>
          </p:cNvSpPr>
          <p:nvPr>
            <p:ph type="body" idx="1"/>
          </p:nvPr>
        </p:nvSpPr>
        <p:spPr>
          <a:xfrm>
            <a:off x="35496" y="4371950"/>
            <a:ext cx="5760640" cy="776732"/>
          </a:xfrm>
          <a:prstGeom prst="rect">
            <a:avLst/>
          </a:prstGeom>
        </p:spPr>
        <p:txBody>
          <a:bodyPr lIns="91425" tIns="91425" rIns="91425" bIns="91425" anchor="t" anchorCtr="0">
            <a:noAutofit/>
          </a:bodyPr>
          <a:lstStyle/>
          <a:p>
            <a:pPr lvl="0" algn="l">
              <a:spcBef>
                <a:spcPts val="0"/>
              </a:spcBef>
            </a:pPr>
            <a:r>
              <a:rPr lang="en" sz="1200" dirty="0"/>
              <a:t>Группа </a:t>
            </a:r>
            <a:r>
              <a:rPr lang="ru-RU" sz="1200" dirty="0" smtClean="0"/>
              <a:t>«</a:t>
            </a:r>
            <a:r>
              <a:rPr lang="en" sz="1200" dirty="0" smtClean="0"/>
              <a:t>Медицинская герменевтика</a:t>
            </a:r>
            <a:r>
              <a:rPr lang="ru-RU" sz="1200" dirty="0" smtClean="0"/>
              <a:t>». </a:t>
            </a:r>
            <a:r>
              <a:rPr lang="en" sz="1200" dirty="0"/>
              <a:t>Бить иконой по </a:t>
            </a:r>
            <a:r>
              <a:rPr lang="en" sz="1200" dirty="0" smtClean="0"/>
              <a:t>зеркалу</a:t>
            </a:r>
            <a:r>
              <a:rPr lang="ru-RU" sz="1200" dirty="0" smtClean="0"/>
              <a:t>. </a:t>
            </a:r>
            <a:r>
              <a:rPr lang="en" sz="1200" dirty="0" smtClean="0"/>
              <a:t> </a:t>
            </a:r>
            <a:r>
              <a:rPr lang="ru-RU" sz="1200" dirty="0"/>
              <a:t>И</a:t>
            </a:r>
            <a:r>
              <a:rPr lang="en" sz="1200" dirty="0" smtClean="0"/>
              <a:t>нсталляция. </a:t>
            </a:r>
            <a:r>
              <a:rPr lang="en" sz="1200" dirty="0"/>
              <a:t>Выставка «Fluchtpunkt Moskau. Произведения из Собрания Людвига и работы для Аахена». </a:t>
            </a:r>
            <a:r>
              <a:rPr lang="en" sz="1200" dirty="0" smtClean="0"/>
              <a:t>Куратор </a:t>
            </a:r>
            <a:r>
              <a:rPr lang="en" sz="1200" dirty="0"/>
              <a:t>Борис Гройс. </a:t>
            </a:r>
            <a:r>
              <a:rPr lang="en" sz="1200" dirty="0" smtClean="0"/>
              <a:t>1994</a:t>
            </a:r>
            <a:endParaRPr lang="en" sz="1200" dirty="0"/>
          </a:p>
        </p:txBody>
      </p:sp>
      <p:pic>
        <p:nvPicPr>
          <p:cNvPr id="311" name="Shape 311"/>
          <p:cNvPicPr preferRelativeResize="0"/>
          <p:nvPr/>
        </p:nvPicPr>
        <p:blipFill>
          <a:blip r:embed="rId3">
            <a:alphaModFix/>
          </a:blip>
          <a:stretch>
            <a:fillRect/>
          </a:stretch>
        </p:blipFill>
        <p:spPr>
          <a:xfrm>
            <a:off x="5796136" y="74543"/>
            <a:ext cx="3278453" cy="5024450"/>
          </a:xfrm>
          <a:prstGeom prst="rect">
            <a:avLst/>
          </a:prstGeom>
          <a:noFill/>
          <a:ln>
            <a:noFill/>
          </a:ln>
        </p:spPr>
      </p:pic>
      <p:sp>
        <p:nvSpPr>
          <p:cNvPr id="312" name="Shape 312"/>
          <p:cNvSpPr txBox="1">
            <a:spLocks noGrp="1"/>
          </p:cNvSpPr>
          <p:nvPr>
            <p:ph type="body" idx="1"/>
          </p:nvPr>
        </p:nvSpPr>
        <p:spPr>
          <a:xfrm>
            <a:off x="35496" y="94869"/>
            <a:ext cx="5760640" cy="2908929"/>
          </a:xfrm>
          <a:prstGeom prst="rect">
            <a:avLst/>
          </a:prstGeom>
        </p:spPr>
        <p:txBody>
          <a:bodyPr lIns="91425" tIns="91425" rIns="91425" bIns="91425" anchor="t" anchorCtr="0">
            <a:noAutofit/>
          </a:bodyPr>
          <a:lstStyle/>
          <a:p>
            <a:pPr lvl="0" algn="l">
              <a:spcBef>
                <a:spcPts val="0"/>
              </a:spcBef>
              <a:buClr>
                <a:schemeClr val="dk1"/>
              </a:buClr>
              <a:buSzPct val="78571"/>
              <a:buFont typeface="Arial"/>
              <a:buNone/>
            </a:pPr>
            <a:r>
              <a:rPr lang="en" sz="1400" dirty="0"/>
              <a:t>В инсталляции МГ </a:t>
            </a:r>
            <a:r>
              <a:rPr lang="ru-RU" sz="1400" dirty="0" smtClean="0"/>
              <a:t>«</a:t>
            </a:r>
            <a:r>
              <a:rPr lang="en" sz="1400" dirty="0" smtClean="0"/>
              <a:t>Икона </a:t>
            </a:r>
            <a:r>
              <a:rPr lang="en" sz="1400" dirty="0"/>
              <a:t>и </a:t>
            </a:r>
            <a:r>
              <a:rPr lang="en" sz="1400" dirty="0" smtClean="0"/>
              <a:t>зеркало</a:t>
            </a:r>
            <a:r>
              <a:rPr lang="ru-RU" sz="1400" dirty="0" smtClean="0"/>
              <a:t>»</a:t>
            </a:r>
            <a:r>
              <a:rPr lang="en" sz="1400" dirty="0" smtClean="0"/>
              <a:t> </a:t>
            </a:r>
            <a:r>
              <a:rPr lang="en" sz="1400" dirty="0"/>
              <a:t>икона отражается в зеркале не </a:t>
            </a:r>
            <a:r>
              <a:rPr lang="ru-RU" sz="1400" dirty="0" smtClean="0"/>
              <a:t>«</a:t>
            </a:r>
            <a:r>
              <a:rPr lang="en" sz="1400" dirty="0" smtClean="0"/>
              <a:t>образом</a:t>
            </a:r>
            <a:r>
              <a:rPr lang="ru-RU" sz="1400" dirty="0" smtClean="0"/>
              <a:t>»</a:t>
            </a:r>
            <a:r>
              <a:rPr lang="en" sz="1400" dirty="0" smtClean="0"/>
              <a:t>, </a:t>
            </a:r>
            <a:r>
              <a:rPr lang="en" sz="1400" dirty="0"/>
              <a:t>а торцом. Мы не видим (глядя в зеркало) что изображено на иконе, но видим, какой она толщины, в окладе или нет, можем приблизительно высчитать ее тяжесть и силу ее возможного удара по зеркалу. Икона может ударить по зеркалу в любой момент. Но реального конфликта между ними нет. Зеркало - это тоже своего рода икона, и отношения между этими двумя объектами напоминают отношения между двумя врачами: один из них, скажем, кардиолог, а другой - ухогорлонос. Занимаются несколько разными вещами, но в целом - коллеги.</a:t>
            </a:r>
          </a:p>
          <a:p>
            <a:pPr lvl="0" algn="l">
              <a:spcBef>
                <a:spcPts val="0"/>
              </a:spcBef>
              <a:buClr>
                <a:schemeClr val="dk1"/>
              </a:buClr>
              <a:buSzPct val="78571"/>
              <a:buFont typeface="Arial"/>
              <a:buNone/>
            </a:pPr>
            <a:endParaRPr sz="1400" dirty="0"/>
          </a:p>
          <a:p>
            <a:pPr lvl="0" algn="l" rtl="0">
              <a:spcBef>
                <a:spcPts val="0"/>
              </a:spcBef>
              <a:buClr>
                <a:schemeClr val="dk1"/>
              </a:buClr>
              <a:buSzPct val="78571"/>
              <a:buFont typeface="Arial"/>
              <a:buNone/>
            </a:pPr>
            <a:r>
              <a:rPr lang="en" sz="1400" dirty="0"/>
              <a:t>Павел Пепперштейн</a:t>
            </a:r>
          </a:p>
          <a:p>
            <a:pPr lvl="0" rtl="0">
              <a:spcBef>
                <a:spcPts val="0"/>
              </a:spcBef>
              <a:buNone/>
            </a:pP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Shape 317"/>
          <p:cNvPicPr preferRelativeResize="0"/>
          <p:nvPr/>
        </p:nvPicPr>
        <p:blipFill rotWithShape="1">
          <a:blip r:embed="rId3">
            <a:alphaModFix/>
          </a:blip>
          <a:srcRect l="59670"/>
          <a:stretch/>
        </p:blipFill>
        <p:spPr>
          <a:xfrm>
            <a:off x="5682951" y="0"/>
            <a:ext cx="3514575" cy="5232100"/>
          </a:xfrm>
          <a:prstGeom prst="rect">
            <a:avLst/>
          </a:prstGeom>
          <a:noFill/>
          <a:ln>
            <a:noFill/>
          </a:ln>
        </p:spPr>
      </p:pic>
      <p:sp>
        <p:nvSpPr>
          <p:cNvPr id="318" name="Shape 318"/>
          <p:cNvSpPr txBox="1"/>
          <p:nvPr/>
        </p:nvSpPr>
        <p:spPr>
          <a:xfrm>
            <a:off x="35495" y="51470"/>
            <a:ext cx="5548679" cy="2016224"/>
          </a:xfrm>
          <a:prstGeom prst="rect">
            <a:avLst/>
          </a:prstGeom>
          <a:noFill/>
          <a:ln>
            <a:noFill/>
          </a:ln>
        </p:spPr>
        <p:txBody>
          <a:bodyPr lIns="91425" tIns="91425" rIns="91425" bIns="91425" anchor="ctr" anchorCtr="0">
            <a:noAutofit/>
          </a:bodyPr>
          <a:lstStyle/>
          <a:p>
            <a:pPr lvl="0" rtl="0">
              <a:spcBef>
                <a:spcPts val="0"/>
              </a:spcBef>
              <a:buNone/>
            </a:pPr>
            <a:r>
              <a:rPr lang="en" dirty="0"/>
              <a:t>Кощунственные действия, совершаемые в публичных пространствах, немилосердны и не могут быть оправданы.</a:t>
            </a:r>
          </a:p>
          <a:p>
            <a:pPr lvl="0">
              <a:spcBef>
                <a:spcPts val="0"/>
              </a:spcBef>
              <a:buNone/>
            </a:pPr>
            <a:r>
              <a:rPr lang="en" dirty="0" smtClean="0"/>
              <a:t>Всегда</a:t>
            </a:r>
            <a:r>
              <a:rPr lang="en" dirty="0"/>
              <a:t>, когда речь шла об объектах, чтимых кем бы то ни было, </a:t>
            </a:r>
            <a:r>
              <a:rPr lang="ru-RU" dirty="0" smtClean="0"/>
              <a:t>«</a:t>
            </a:r>
            <a:r>
              <a:rPr lang="en" dirty="0" smtClean="0"/>
              <a:t>Медгерменевтика</a:t>
            </a:r>
            <a:r>
              <a:rPr lang="ru-RU" dirty="0" smtClean="0"/>
              <a:t>»</a:t>
            </a:r>
            <a:r>
              <a:rPr lang="en" dirty="0" smtClean="0"/>
              <a:t> </a:t>
            </a:r>
            <a:r>
              <a:rPr lang="en" dirty="0"/>
              <a:t>проявляла и проявляет почтительность. С другой стороны, МГ не стремилась создавать новые иконы (в отличие от символистов, супрематистов и многочисленных художников 1960-1970-х годов). </a:t>
            </a:r>
          </a:p>
          <a:p>
            <a:pPr lvl="0">
              <a:spcBef>
                <a:spcPts val="0"/>
              </a:spcBef>
              <a:buNone/>
            </a:pPr>
            <a:endParaRPr dirty="0"/>
          </a:p>
          <a:p>
            <a:pPr lvl="0" rtl="0">
              <a:spcBef>
                <a:spcPts val="0"/>
              </a:spcBef>
              <a:buNone/>
            </a:pPr>
            <a:r>
              <a:rPr lang="en" dirty="0"/>
              <a:t>Павел Пепперштейн</a:t>
            </a:r>
          </a:p>
        </p:txBody>
      </p:sp>
      <p:sp>
        <p:nvSpPr>
          <p:cNvPr id="5" name="Shape 310"/>
          <p:cNvSpPr txBox="1">
            <a:spLocks noGrp="1"/>
          </p:cNvSpPr>
          <p:nvPr>
            <p:ph type="body" idx="1"/>
          </p:nvPr>
        </p:nvSpPr>
        <p:spPr>
          <a:xfrm>
            <a:off x="35496" y="4371950"/>
            <a:ext cx="5647455" cy="776732"/>
          </a:xfrm>
          <a:prstGeom prst="rect">
            <a:avLst/>
          </a:prstGeom>
        </p:spPr>
        <p:txBody>
          <a:bodyPr lIns="91425" tIns="91425" rIns="91425" bIns="91425" anchor="t" anchorCtr="0">
            <a:noAutofit/>
          </a:bodyPr>
          <a:lstStyle/>
          <a:p>
            <a:pPr lvl="0" algn="l">
              <a:spcBef>
                <a:spcPts val="0"/>
              </a:spcBef>
            </a:pPr>
            <a:r>
              <a:rPr lang="en" sz="1200" dirty="0"/>
              <a:t>Группа </a:t>
            </a:r>
            <a:r>
              <a:rPr lang="ru-RU" sz="1200" dirty="0" smtClean="0"/>
              <a:t>«</a:t>
            </a:r>
            <a:r>
              <a:rPr lang="en" sz="1200" dirty="0" smtClean="0"/>
              <a:t>Медицинская герменевтика</a:t>
            </a:r>
            <a:r>
              <a:rPr lang="ru-RU" sz="1200" dirty="0" smtClean="0"/>
              <a:t>». </a:t>
            </a:r>
            <a:r>
              <a:rPr lang="en" sz="1200" dirty="0"/>
              <a:t>Бить иконой по </a:t>
            </a:r>
            <a:r>
              <a:rPr lang="en" sz="1200" dirty="0" smtClean="0"/>
              <a:t>зеркалу</a:t>
            </a:r>
            <a:r>
              <a:rPr lang="ru-RU" sz="1200" dirty="0" smtClean="0"/>
              <a:t>. </a:t>
            </a:r>
            <a:r>
              <a:rPr lang="en" sz="1200" dirty="0" smtClean="0"/>
              <a:t> </a:t>
            </a:r>
            <a:r>
              <a:rPr lang="ru-RU" sz="1200" dirty="0"/>
              <a:t>И</a:t>
            </a:r>
            <a:r>
              <a:rPr lang="en" sz="1200" dirty="0" smtClean="0"/>
              <a:t>нсталляция. </a:t>
            </a:r>
            <a:r>
              <a:rPr lang="en" sz="1200" dirty="0"/>
              <a:t>Выставка «Fluchtpunkt Moskau. Произведения из Собрания Людвига и работы для Аахена». </a:t>
            </a:r>
            <a:r>
              <a:rPr lang="en" sz="1200" dirty="0" smtClean="0"/>
              <a:t>Куратор </a:t>
            </a:r>
            <a:r>
              <a:rPr lang="en" sz="1200" dirty="0"/>
              <a:t>Борис Гройс. </a:t>
            </a:r>
            <a:r>
              <a:rPr lang="en" sz="1200" dirty="0" smtClean="0"/>
              <a:t>1994</a:t>
            </a:r>
            <a:endParaRPr lang="en" sz="1200" dirty="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Shape 324"/>
          <p:cNvSpPr txBox="1">
            <a:spLocks noGrp="1"/>
          </p:cNvSpPr>
          <p:nvPr>
            <p:ph type="body" idx="1"/>
          </p:nvPr>
        </p:nvSpPr>
        <p:spPr>
          <a:xfrm>
            <a:off x="0" y="3435846"/>
            <a:ext cx="3347864" cy="632122"/>
          </a:xfrm>
          <a:prstGeom prst="rect">
            <a:avLst/>
          </a:prstGeom>
        </p:spPr>
        <p:txBody>
          <a:bodyPr lIns="91425" tIns="91425" rIns="91425" bIns="91425" anchor="t" anchorCtr="0">
            <a:noAutofit/>
          </a:bodyPr>
          <a:lstStyle/>
          <a:p>
            <a:pPr lvl="0" algn="l" rtl="0">
              <a:spcBef>
                <a:spcPts val="0"/>
              </a:spcBef>
              <a:buClr>
                <a:schemeClr val="dk1"/>
              </a:buClr>
              <a:buSzPct val="78571"/>
              <a:buFont typeface="Arial"/>
              <a:buNone/>
            </a:pPr>
            <a:r>
              <a:rPr lang="en" sz="1200" dirty="0"/>
              <a:t>Наталья Никитина. Илья Кабаков, Павел Пепперштейн, Борис Гройс. Запись беседы для </a:t>
            </a:r>
            <a:r>
              <a:rPr lang="ru-RU" sz="1200" dirty="0" smtClean="0"/>
              <a:t>«</a:t>
            </a:r>
            <a:r>
              <a:rPr lang="en" sz="1200" dirty="0" smtClean="0"/>
              <a:t>Выставки </a:t>
            </a:r>
            <a:r>
              <a:rPr lang="en" sz="1200" dirty="0"/>
              <a:t>одной </a:t>
            </a:r>
            <a:r>
              <a:rPr lang="en" sz="1200" dirty="0" smtClean="0"/>
              <a:t>беседы</a:t>
            </a:r>
            <a:r>
              <a:rPr lang="ru-RU" sz="1200" dirty="0" smtClean="0"/>
              <a:t>»</a:t>
            </a:r>
            <a:endParaRPr lang="en" sz="1200" dirty="0"/>
          </a:p>
          <a:p>
            <a:pPr lvl="0">
              <a:spcBef>
                <a:spcPts val="0"/>
              </a:spcBef>
              <a:buNone/>
            </a:pPr>
            <a:endParaRPr dirty="0"/>
          </a:p>
        </p:txBody>
      </p:sp>
      <p:pic>
        <p:nvPicPr>
          <p:cNvPr id="325" name="Shape 325" descr="Илья Кабаков, Павел Пепперштейн, Борис Гройс. Запись беседы для "/>
          <p:cNvPicPr preferRelativeResize="0"/>
          <p:nvPr/>
        </p:nvPicPr>
        <p:blipFill>
          <a:blip r:embed="rId3">
            <a:alphaModFix/>
          </a:blip>
          <a:stretch>
            <a:fillRect/>
          </a:stretch>
        </p:blipFill>
        <p:spPr>
          <a:xfrm>
            <a:off x="3347864" y="267494"/>
            <a:ext cx="5715000" cy="38004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29"/>
        <p:cNvGrpSpPr/>
        <p:nvPr/>
      </p:nvGrpSpPr>
      <p:grpSpPr>
        <a:xfrm>
          <a:off x="0" y="0"/>
          <a:ext cx="0" cy="0"/>
          <a:chOff x="0" y="0"/>
          <a:chExt cx="0" cy="0"/>
        </a:xfrm>
      </p:grpSpPr>
      <p:sp>
        <p:nvSpPr>
          <p:cNvPr id="330" name="Shape 330"/>
          <p:cNvSpPr txBox="1">
            <a:spLocks noGrp="1"/>
          </p:cNvSpPr>
          <p:nvPr>
            <p:ph type="body" idx="1"/>
          </p:nvPr>
        </p:nvSpPr>
        <p:spPr>
          <a:xfrm>
            <a:off x="5347579" y="4371950"/>
            <a:ext cx="3717371" cy="581250"/>
          </a:xfrm>
          <a:prstGeom prst="rect">
            <a:avLst/>
          </a:prstGeom>
        </p:spPr>
        <p:txBody>
          <a:bodyPr lIns="91425" tIns="91425" rIns="91425" bIns="91425" anchor="t" anchorCtr="0">
            <a:noAutofit/>
          </a:bodyPr>
          <a:lstStyle/>
          <a:p>
            <a:pPr lvl="0">
              <a:spcBef>
                <a:spcPts val="0"/>
              </a:spcBef>
              <a:buNone/>
            </a:pPr>
            <a:r>
              <a:rPr lang="ru-RU" sz="1200" dirty="0" smtClean="0"/>
              <a:t>Павел </a:t>
            </a:r>
            <a:r>
              <a:rPr lang="ru-RU" sz="1200" dirty="0" err="1" smtClean="0"/>
              <a:t>Пепперштейн</a:t>
            </a:r>
            <a:r>
              <a:rPr lang="ru-RU" sz="1200" dirty="0" smtClean="0"/>
              <a:t>. </a:t>
            </a:r>
            <a:r>
              <a:rPr lang="en" sz="1200" dirty="0" smtClean="0"/>
              <a:t>Социализм </a:t>
            </a:r>
            <a:r>
              <a:rPr lang="en" sz="1200" dirty="0"/>
              <a:t>вернется! </a:t>
            </a:r>
            <a:endParaRPr lang="ru-RU" sz="1200" dirty="0" smtClean="0"/>
          </a:p>
          <a:p>
            <a:pPr lvl="0">
              <a:spcBef>
                <a:spcPts val="0"/>
              </a:spcBef>
              <a:buNone/>
            </a:pPr>
            <a:r>
              <a:rPr lang="en" sz="1200" dirty="0" smtClean="0"/>
              <a:t>141</a:t>
            </a:r>
            <a:r>
              <a:rPr lang="ru-RU" sz="1200" dirty="0" smtClean="0"/>
              <a:t> </a:t>
            </a:r>
            <a:r>
              <a:rPr lang="en" sz="1200" dirty="0" smtClean="0"/>
              <a:t>х</a:t>
            </a:r>
            <a:r>
              <a:rPr lang="ru-RU" sz="1200" dirty="0" smtClean="0"/>
              <a:t> </a:t>
            </a:r>
            <a:r>
              <a:rPr lang="en" sz="1200" dirty="0" smtClean="0"/>
              <a:t>423</a:t>
            </a:r>
            <a:r>
              <a:rPr lang="ru-RU" sz="1200" dirty="0" smtClean="0"/>
              <a:t> см</a:t>
            </a:r>
            <a:r>
              <a:rPr lang="en" sz="1200" dirty="0" smtClean="0"/>
              <a:t>. </a:t>
            </a:r>
            <a:r>
              <a:rPr lang="en" sz="1200" dirty="0"/>
              <a:t>Холст, акрил. 2006</a:t>
            </a:r>
          </a:p>
        </p:txBody>
      </p:sp>
      <p:pic>
        <p:nvPicPr>
          <p:cNvPr id="331" name="Shape 331" descr="078"/>
          <p:cNvPicPr preferRelativeResize="0"/>
          <p:nvPr/>
        </p:nvPicPr>
        <p:blipFill>
          <a:blip r:embed="rId3">
            <a:alphaModFix/>
          </a:blip>
          <a:stretch>
            <a:fillRect/>
          </a:stretch>
        </p:blipFill>
        <p:spPr>
          <a:xfrm>
            <a:off x="174950" y="132975"/>
            <a:ext cx="8890000" cy="2908300"/>
          </a:xfrm>
          <a:prstGeom prst="rect">
            <a:avLst/>
          </a:prstGeom>
          <a:noFill/>
          <a:ln>
            <a:noFill/>
          </a:ln>
        </p:spPr>
      </p:pic>
      <p:sp>
        <p:nvSpPr>
          <p:cNvPr id="332" name="Shape 332"/>
          <p:cNvSpPr txBox="1"/>
          <p:nvPr/>
        </p:nvSpPr>
        <p:spPr>
          <a:xfrm>
            <a:off x="0" y="3211550"/>
            <a:ext cx="5243700" cy="1932000"/>
          </a:xfrm>
          <a:prstGeom prst="rect">
            <a:avLst/>
          </a:prstGeom>
          <a:noFill/>
          <a:ln>
            <a:noFill/>
          </a:ln>
        </p:spPr>
        <p:txBody>
          <a:bodyPr lIns="91425" tIns="91425" rIns="91425" bIns="91425" anchor="ctr" anchorCtr="0">
            <a:noAutofit/>
          </a:bodyPr>
          <a:lstStyle/>
          <a:p>
            <a:pPr lvl="0" rtl="0">
              <a:spcBef>
                <a:spcPts val="0"/>
              </a:spcBef>
              <a:buNone/>
            </a:pPr>
            <a:r>
              <a:rPr lang="en" dirty="0"/>
              <a:t>Для меня притягательны в тексте именно эта свобода и вариативность. Я даже хочу сделать на эту тему картину, продолжающую мою серию идеалистических прекраснодушных картин-лозунгов вроде «Социализм вернется» или LOVE, — на ярком фоне среди цветочков и еще чего-нибудь такого же прекрасного написать лозунг «Текст победит</a:t>
            </a:r>
            <a:r>
              <a:rPr lang="en" dirty="0" smtClean="0"/>
              <a:t>».</a:t>
            </a:r>
            <a:endParaRPr lang="ru-RU" dirty="0" smtClean="0"/>
          </a:p>
          <a:p>
            <a:pPr lvl="0" rtl="0">
              <a:spcBef>
                <a:spcPts val="0"/>
              </a:spcBef>
              <a:buNone/>
            </a:pPr>
            <a:endParaRPr lang="en" dirty="0"/>
          </a:p>
          <a:p>
            <a:pPr lvl="0" rtl="0">
              <a:spcBef>
                <a:spcPts val="0"/>
              </a:spcBef>
              <a:buNone/>
            </a:pPr>
            <a:r>
              <a:rPr lang="ru-RU" dirty="0" smtClean="0"/>
              <a:t>П.П. – Марии </a:t>
            </a:r>
            <a:r>
              <a:rPr lang="en" dirty="0" smtClean="0"/>
              <a:t>Кравцовой</a:t>
            </a:r>
            <a:endParaRPr lang="en"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337" name="Shape 337"/>
          <p:cNvSpPr txBox="1">
            <a:spLocks noGrp="1"/>
          </p:cNvSpPr>
          <p:nvPr>
            <p:ph type="body" idx="1"/>
          </p:nvPr>
        </p:nvSpPr>
        <p:spPr>
          <a:xfrm>
            <a:off x="0" y="4587974"/>
            <a:ext cx="4002000" cy="494089"/>
          </a:xfrm>
          <a:prstGeom prst="rect">
            <a:avLst/>
          </a:prstGeom>
        </p:spPr>
        <p:txBody>
          <a:bodyPr lIns="91425" tIns="91425" rIns="91425" bIns="91425" anchor="t" anchorCtr="0">
            <a:noAutofit/>
          </a:bodyPr>
          <a:lstStyle/>
          <a:p>
            <a:pPr lvl="0" algn="l">
              <a:spcBef>
                <a:spcPts val="0"/>
              </a:spcBef>
              <a:buNone/>
            </a:pPr>
            <a:r>
              <a:rPr lang="ru-RU" sz="1200" dirty="0" smtClean="0"/>
              <a:t>Павел </a:t>
            </a:r>
            <a:r>
              <a:rPr lang="ru-RU" sz="1200" dirty="0" err="1" smtClean="0"/>
              <a:t>Пепперштейн</a:t>
            </a:r>
            <a:r>
              <a:rPr lang="ru-RU" sz="1200" dirty="0" smtClean="0"/>
              <a:t>. Йосиф </a:t>
            </a:r>
            <a:r>
              <a:rPr lang="ru-RU" sz="1200" dirty="0" err="1" smtClean="0"/>
              <a:t>Бойс</a:t>
            </a:r>
            <a:r>
              <a:rPr lang="ru-RU" sz="1200" dirty="0" smtClean="0"/>
              <a:t> и Черный квадрат.</a:t>
            </a:r>
            <a:r>
              <a:rPr lang="en" sz="1200" dirty="0" smtClean="0"/>
              <a:t>  </a:t>
            </a:r>
            <a:r>
              <a:rPr lang="en" sz="1200" dirty="0"/>
              <a:t>2012</a:t>
            </a:r>
          </a:p>
        </p:txBody>
      </p:sp>
      <p:pic>
        <p:nvPicPr>
          <p:cNvPr id="338" name="Shape 338" descr="Images_large"/>
          <p:cNvPicPr preferRelativeResize="0"/>
          <p:nvPr/>
        </p:nvPicPr>
        <p:blipFill>
          <a:blip r:embed="rId3">
            <a:alphaModFix/>
          </a:blip>
          <a:stretch>
            <a:fillRect/>
          </a:stretch>
        </p:blipFill>
        <p:spPr>
          <a:xfrm>
            <a:off x="4108004" y="2713"/>
            <a:ext cx="5035996" cy="5079350"/>
          </a:xfrm>
          <a:prstGeom prst="rect">
            <a:avLst/>
          </a:prstGeom>
          <a:noFill/>
          <a:ln>
            <a:noFill/>
          </a:ln>
        </p:spPr>
      </p:pic>
      <p:sp>
        <p:nvSpPr>
          <p:cNvPr id="339" name="Shape 339"/>
          <p:cNvSpPr txBox="1"/>
          <p:nvPr/>
        </p:nvSpPr>
        <p:spPr>
          <a:xfrm>
            <a:off x="0" y="-64150"/>
            <a:ext cx="4002000" cy="3427988"/>
          </a:xfrm>
          <a:prstGeom prst="rect">
            <a:avLst/>
          </a:prstGeom>
          <a:noFill/>
          <a:ln>
            <a:noFill/>
          </a:ln>
        </p:spPr>
        <p:txBody>
          <a:bodyPr lIns="91425" tIns="91425" rIns="91425" bIns="91425" anchor="ctr" anchorCtr="0">
            <a:noAutofit/>
          </a:bodyPr>
          <a:lstStyle/>
          <a:p>
            <a:pPr lvl="0" rtl="0">
              <a:spcBef>
                <a:spcPts val="0"/>
              </a:spcBef>
              <a:buNone/>
            </a:pPr>
            <a:r>
              <a:rPr lang="en" dirty="0"/>
              <a:t>Пепперштейн утверждает, что бывает психоделика обыденного, психоделика потребления, масс-медиа, рекламы и даже любви.  </a:t>
            </a:r>
          </a:p>
          <a:p>
            <a:pPr lvl="0" rtl="0">
              <a:spcBef>
                <a:spcPts val="0"/>
              </a:spcBef>
              <a:buNone/>
            </a:pPr>
            <a:r>
              <a:rPr lang="en" dirty="0"/>
              <a:t>С этой точки зрения и в самом деле галлюцинацией может быть все что угодно, а потому и круг художников, которые подпадают под определение психоделического реализма, значительно расширяется. Пепперштейн считает это художественное направление реакцией на русский «психоделический капитализм».</a:t>
            </a:r>
          </a:p>
          <a:p>
            <a:pPr lvl="0">
              <a:spcBef>
                <a:spcPts val="0"/>
              </a:spcBef>
              <a:buNone/>
            </a:pPr>
            <a:endParaRPr dirty="0"/>
          </a:p>
          <a:p>
            <a:pPr lvl="0" rtl="0">
              <a:spcBef>
                <a:spcPts val="0"/>
              </a:spcBef>
              <a:buNone/>
            </a:pPr>
            <a:r>
              <a:rPr lang="en" dirty="0"/>
              <a:t>Милена Орлова. Галлюцинация с натуры. «Коммерсантъ» № </a:t>
            </a:r>
            <a:r>
              <a:rPr lang="en" dirty="0" smtClean="0"/>
              <a:t>152</a:t>
            </a:r>
            <a:r>
              <a:rPr lang="ru-RU" dirty="0" smtClean="0"/>
              <a:t>.</a:t>
            </a:r>
            <a:r>
              <a:rPr lang="en" dirty="0" smtClean="0"/>
              <a:t> </a:t>
            </a:r>
            <a:r>
              <a:rPr lang="en" dirty="0"/>
              <a:t>18 августа </a:t>
            </a:r>
            <a:r>
              <a:rPr lang="en" dirty="0" smtClean="0"/>
              <a:t>2000</a:t>
            </a:r>
            <a:r>
              <a:rPr lang="ru-RU" dirty="0" smtClean="0"/>
              <a:t> года</a:t>
            </a:r>
            <a:endParaRPr lang="en"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6"/>
        <p:cNvGrpSpPr/>
        <p:nvPr/>
      </p:nvGrpSpPr>
      <p:grpSpPr>
        <a:xfrm>
          <a:off x="0" y="0"/>
          <a:ext cx="0" cy="0"/>
          <a:chOff x="0" y="0"/>
          <a:chExt cx="0" cy="0"/>
        </a:xfrm>
      </p:grpSpPr>
      <p:sp>
        <p:nvSpPr>
          <p:cNvPr id="47" name="Shape 47"/>
          <p:cNvSpPr txBox="1"/>
          <p:nvPr/>
        </p:nvSpPr>
        <p:spPr>
          <a:xfrm>
            <a:off x="0" y="1"/>
            <a:ext cx="5436096" cy="2499742"/>
          </a:xfrm>
          <a:prstGeom prst="rect">
            <a:avLst/>
          </a:prstGeom>
          <a:noFill/>
          <a:ln>
            <a:noFill/>
          </a:ln>
        </p:spPr>
        <p:txBody>
          <a:bodyPr lIns="91425" tIns="91425" rIns="91425" bIns="91425" anchor="ctr" anchorCtr="0">
            <a:noAutofit/>
          </a:bodyPr>
          <a:lstStyle/>
          <a:p>
            <a:pPr lvl="0" rtl="0">
              <a:spcBef>
                <a:spcPts val="0"/>
              </a:spcBef>
              <a:buNone/>
            </a:pPr>
            <a:r>
              <a:rPr lang="en" dirty="0"/>
              <a:t>Альбом «Рисунки Сталина». В этом альбоме, как и во многих своих последующих работах Павел Пепперштейн скрывается за личиной персонажного автора, в роли которого на этот раз выступает Иосиф Сталин. Сам художник играет более скромную роль, он лишь находит неизвестную исследователям папку с шаржами и портретами ближайших соратников Сталина, которые Сталин делал во время заседаний и совещаний. Лишь один рисунок – портрет Ленина был сделан по памяти, уже после смерти вождя мирового пролетариата.</a:t>
            </a:r>
          </a:p>
        </p:txBody>
      </p:sp>
      <p:pic>
        <p:nvPicPr>
          <p:cNvPr id="48" name="Shape 48"/>
          <p:cNvPicPr preferRelativeResize="0"/>
          <p:nvPr/>
        </p:nvPicPr>
        <p:blipFill>
          <a:blip r:embed="rId3">
            <a:alphaModFix/>
          </a:blip>
          <a:stretch>
            <a:fillRect/>
          </a:stretch>
        </p:blipFill>
        <p:spPr>
          <a:xfrm>
            <a:off x="5469237" y="2"/>
            <a:ext cx="3318386" cy="5143499"/>
          </a:xfrm>
          <a:prstGeom prst="rect">
            <a:avLst/>
          </a:prstGeom>
          <a:noFill/>
          <a:ln>
            <a:noFill/>
          </a:ln>
        </p:spPr>
      </p:pic>
      <p:sp>
        <p:nvSpPr>
          <p:cNvPr id="49" name="Shape 49"/>
          <p:cNvSpPr txBox="1"/>
          <p:nvPr/>
        </p:nvSpPr>
        <p:spPr>
          <a:xfrm>
            <a:off x="0" y="4515966"/>
            <a:ext cx="5570075" cy="504056"/>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Рисунки Сталина</a:t>
            </a:r>
            <a:r>
              <a:rPr lang="ru-RU" sz="1200" dirty="0"/>
              <a:t>.</a:t>
            </a:r>
            <a:r>
              <a:rPr lang="en" sz="1200" dirty="0" smtClean="0"/>
              <a:t> 1985-86</a:t>
            </a:r>
            <a:r>
              <a:rPr lang="ru-RU" sz="1200" dirty="0" smtClean="0"/>
              <a:t>. </a:t>
            </a:r>
            <a:r>
              <a:rPr lang="en" sz="1200" dirty="0" smtClean="0"/>
              <a:t>Карандаш</a:t>
            </a:r>
            <a:r>
              <a:rPr lang="ru-RU" sz="1200" dirty="0" smtClean="0"/>
              <a:t>,</a:t>
            </a:r>
            <a:r>
              <a:rPr lang="en" sz="1200" dirty="0" smtClean="0"/>
              <a:t> бумаг</a:t>
            </a:r>
            <a:r>
              <a:rPr lang="ru-RU" sz="1200" dirty="0" smtClean="0"/>
              <a:t>а.</a:t>
            </a:r>
            <a:r>
              <a:rPr lang="en" sz="1200" dirty="0" smtClean="0"/>
              <a:t> 48х35</a:t>
            </a:r>
            <a:r>
              <a:rPr lang="ru-RU" sz="1200" dirty="0" smtClean="0"/>
              <a:t>,</a:t>
            </a:r>
            <a:r>
              <a:rPr lang="en" sz="1200" dirty="0" smtClean="0"/>
              <a:t>5 </a:t>
            </a:r>
            <a:r>
              <a:rPr lang="en" sz="1200" dirty="0"/>
              <a:t>см </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43"/>
        <p:cNvGrpSpPr/>
        <p:nvPr/>
      </p:nvGrpSpPr>
      <p:grpSpPr>
        <a:xfrm>
          <a:off x="0" y="0"/>
          <a:ext cx="0" cy="0"/>
          <a:chOff x="0" y="0"/>
          <a:chExt cx="0" cy="0"/>
        </a:xfrm>
      </p:grpSpPr>
      <p:pic>
        <p:nvPicPr>
          <p:cNvPr id="344" name="Shape 344" descr="Hypnosis 2003 watercolor on paper 20 x 30 cm each"/>
          <p:cNvPicPr preferRelativeResize="0"/>
          <p:nvPr/>
        </p:nvPicPr>
        <p:blipFill>
          <a:blip r:embed="rId3">
            <a:alphaModFix/>
          </a:blip>
          <a:stretch>
            <a:fillRect/>
          </a:stretch>
        </p:blipFill>
        <p:spPr>
          <a:xfrm>
            <a:off x="3000000" y="0"/>
            <a:ext cx="6137299" cy="4602974"/>
          </a:xfrm>
          <a:prstGeom prst="rect">
            <a:avLst/>
          </a:prstGeom>
          <a:noFill/>
          <a:ln>
            <a:noFill/>
          </a:ln>
        </p:spPr>
      </p:pic>
      <p:pic>
        <p:nvPicPr>
          <p:cNvPr id="345" name="Shape 345">
            <a:hlinkClick r:id="rId4"/>
          </p:cNvPr>
          <p:cNvPicPr preferRelativeResize="0"/>
          <p:nvPr/>
        </p:nvPicPr>
        <p:blipFill>
          <a:blip r:embed="rId5">
            <a:alphaModFix/>
          </a:blip>
          <a:stretch>
            <a:fillRect/>
          </a:stretch>
        </p:blipFill>
        <p:spPr>
          <a:xfrm>
            <a:off x="53224" y="99548"/>
            <a:ext cx="2748224" cy="2748200"/>
          </a:xfrm>
          <a:prstGeom prst="rect">
            <a:avLst/>
          </a:prstGeom>
          <a:noFill/>
          <a:ln>
            <a:noFill/>
          </a:ln>
        </p:spPr>
      </p:pic>
      <p:sp>
        <p:nvSpPr>
          <p:cNvPr id="5" name="Shape 353"/>
          <p:cNvSpPr txBox="1"/>
          <p:nvPr/>
        </p:nvSpPr>
        <p:spPr>
          <a:xfrm>
            <a:off x="3000000" y="4731990"/>
            <a:ext cx="5679504" cy="326359"/>
          </a:xfrm>
          <a:prstGeom prst="rect">
            <a:avLst/>
          </a:prstGeom>
          <a:noFill/>
          <a:ln>
            <a:noFill/>
          </a:ln>
        </p:spPr>
        <p:txBody>
          <a:bodyPr lIns="91425" tIns="91425" rIns="91425" bIns="91425" anchor="t" anchorCtr="0">
            <a:noAutofit/>
          </a:bodyPr>
          <a:lstStyle/>
          <a:p>
            <a:pPr lvl="0">
              <a:spcBef>
                <a:spcPts val="0"/>
              </a:spcBef>
              <a:buNone/>
            </a:pPr>
            <a:r>
              <a:rPr lang="ru-RU" sz="1200" dirty="0" smtClean="0"/>
              <a:t>Павел </a:t>
            </a:r>
            <a:r>
              <a:rPr lang="ru-RU" sz="1200" dirty="0" err="1" smtClean="0"/>
              <a:t>Пепперштейн</a:t>
            </a:r>
            <a:r>
              <a:rPr lang="ru-RU" sz="1200" dirty="0" smtClean="0"/>
              <a:t>. </a:t>
            </a:r>
            <a:r>
              <a:rPr lang="en" sz="1200" dirty="0" smtClean="0"/>
              <a:t>Гипноз. 2004</a:t>
            </a:r>
            <a:r>
              <a:rPr lang="ru-RU" sz="1200" dirty="0" smtClean="0"/>
              <a:t>. Галерея</a:t>
            </a:r>
            <a:r>
              <a:rPr lang="en" sz="1200" dirty="0" smtClean="0"/>
              <a:t> </a:t>
            </a:r>
            <a:r>
              <a:rPr lang="ru-RU" sz="1200" dirty="0" smtClean="0"/>
              <a:t>«</a:t>
            </a:r>
            <a:r>
              <a:rPr lang="en" sz="1200" dirty="0" smtClean="0"/>
              <a:t>Риджина</a:t>
            </a:r>
            <a:r>
              <a:rPr lang="ru-RU" sz="1200" dirty="0" smtClean="0"/>
              <a:t>». Москва</a:t>
            </a:r>
            <a:endParaRPr lang="en" sz="1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pic>
        <p:nvPicPr>
          <p:cNvPr id="351" name="Shape 351"/>
          <p:cNvPicPr preferRelativeResize="0"/>
          <p:nvPr/>
        </p:nvPicPr>
        <p:blipFill>
          <a:blip r:embed="rId3">
            <a:alphaModFix/>
          </a:blip>
          <a:stretch>
            <a:fillRect/>
          </a:stretch>
        </p:blipFill>
        <p:spPr>
          <a:xfrm>
            <a:off x="3429000" y="820412"/>
            <a:ext cx="5715000" cy="2828925"/>
          </a:xfrm>
          <a:prstGeom prst="rect">
            <a:avLst/>
          </a:prstGeom>
          <a:noFill/>
          <a:ln>
            <a:noFill/>
          </a:ln>
        </p:spPr>
      </p:pic>
      <p:sp>
        <p:nvSpPr>
          <p:cNvPr id="352" name="Shape 352"/>
          <p:cNvSpPr txBox="1"/>
          <p:nvPr/>
        </p:nvSpPr>
        <p:spPr>
          <a:xfrm>
            <a:off x="87824" y="734901"/>
            <a:ext cx="3136200" cy="3060985"/>
          </a:xfrm>
          <a:prstGeom prst="rect">
            <a:avLst/>
          </a:prstGeom>
          <a:noFill/>
          <a:ln>
            <a:noFill/>
          </a:ln>
        </p:spPr>
        <p:txBody>
          <a:bodyPr lIns="91425" tIns="91425" rIns="91425" bIns="91425" anchor="ctr" anchorCtr="0">
            <a:noAutofit/>
          </a:bodyPr>
          <a:lstStyle/>
          <a:p>
            <a:pPr lvl="0">
              <a:spcBef>
                <a:spcPts val="0"/>
              </a:spcBef>
              <a:buNone/>
            </a:pPr>
            <a:r>
              <a:rPr lang="en" dirty="0"/>
              <a:t>Девушки словно бы стремятся загипнотизировать член до состояния фаллоса, чтобы наконец получить возможность отдаться магии символа. Но, возможно, они, напротив, удерживают его в промежуточном состоянии на грани эрекции, то есть в момент своего становления знаком, не давая ему обрести гипнотическую силу.</a:t>
            </a:r>
          </a:p>
          <a:p>
            <a:pPr lvl="0" rtl="0">
              <a:spcBef>
                <a:spcPts val="0"/>
              </a:spcBef>
              <a:buNone/>
            </a:pPr>
            <a:endParaRPr dirty="0"/>
          </a:p>
          <a:p>
            <a:pPr lvl="0" rtl="0">
              <a:spcBef>
                <a:spcPts val="0"/>
              </a:spcBef>
              <a:buNone/>
            </a:pPr>
            <a:r>
              <a:rPr lang="en" dirty="0"/>
              <a:t>Ирина Кулик</a:t>
            </a:r>
          </a:p>
        </p:txBody>
      </p:sp>
      <p:sp>
        <p:nvSpPr>
          <p:cNvPr id="353" name="Shape 353"/>
          <p:cNvSpPr txBox="1"/>
          <p:nvPr/>
        </p:nvSpPr>
        <p:spPr>
          <a:xfrm>
            <a:off x="3347864" y="4512452"/>
            <a:ext cx="5679504" cy="326359"/>
          </a:xfrm>
          <a:prstGeom prst="rect">
            <a:avLst/>
          </a:prstGeom>
          <a:noFill/>
          <a:ln>
            <a:noFill/>
          </a:ln>
        </p:spPr>
        <p:txBody>
          <a:bodyPr lIns="91425" tIns="91425" rIns="91425" bIns="91425" anchor="t" anchorCtr="0">
            <a:noAutofit/>
          </a:bodyPr>
          <a:lstStyle/>
          <a:p>
            <a:pPr lvl="0">
              <a:spcBef>
                <a:spcPts val="0"/>
              </a:spcBef>
              <a:buNone/>
            </a:pPr>
            <a:r>
              <a:rPr lang="ru-RU" sz="1200" dirty="0" smtClean="0"/>
              <a:t>Павел </a:t>
            </a:r>
            <a:r>
              <a:rPr lang="ru-RU" sz="1200" dirty="0" err="1" smtClean="0"/>
              <a:t>Пепперштейн</a:t>
            </a:r>
            <a:r>
              <a:rPr lang="ru-RU" sz="1200" dirty="0" smtClean="0"/>
              <a:t>. </a:t>
            </a:r>
            <a:r>
              <a:rPr lang="en" sz="1200" dirty="0" smtClean="0"/>
              <a:t>Гипноз. 2004</a:t>
            </a:r>
            <a:r>
              <a:rPr lang="ru-RU" sz="1200" dirty="0" smtClean="0"/>
              <a:t>. Галерея</a:t>
            </a:r>
            <a:r>
              <a:rPr lang="en" sz="1200" dirty="0" smtClean="0"/>
              <a:t> </a:t>
            </a:r>
            <a:r>
              <a:rPr lang="ru-RU" sz="1200" dirty="0" smtClean="0"/>
              <a:t>«</a:t>
            </a:r>
            <a:r>
              <a:rPr lang="en" sz="1200" dirty="0" smtClean="0"/>
              <a:t>Риджина</a:t>
            </a:r>
            <a:r>
              <a:rPr lang="ru-RU" sz="1200" dirty="0" smtClean="0"/>
              <a:t>». Москва</a:t>
            </a:r>
            <a:endParaRPr lang="en" sz="1200" dirty="0"/>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57"/>
        <p:cNvGrpSpPr/>
        <p:nvPr/>
      </p:nvGrpSpPr>
      <p:grpSpPr>
        <a:xfrm>
          <a:off x="0" y="0"/>
          <a:ext cx="0" cy="0"/>
          <a:chOff x="0" y="0"/>
          <a:chExt cx="0" cy="0"/>
        </a:xfrm>
      </p:grpSpPr>
      <p:pic>
        <p:nvPicPr>
          <p:cNvPr id="358" name="Shape 358" descr="&lt;div class=&quot;workTitle&quot;&gt;&lt;strong&gt;Павел Пепперштейн&lt;/strong&gt;&lt;/div&gt;&lt;div class=&quot;workTitle&quot;&gt;&lt;em&gt;Из серии &lt;span&gt;«&lt;/span&gt;ГИПНОЗ&lt;span&gt;»&lt;/span&gt; №1, &lt;/em&gt;&lt;span style=&quot;letter-spacing: -0.1px; line-height: 2em;&quot;&gt;2004&lt;/span&gt;&lt;/div&gt;"/>
          <p:cNvPicPr preferRelativeResize="0"/>
          <p:nvPr/>
        </p:nvPicPr>
        <p:blipFill>
          <a:blip r:embed="rId3">
            <a:alphaModFix/>
          </a:blip>
          <a:stretch>
            <a:fillRect/>
          </a:stretch>
        </p:blipFill>
        <p:spPr>
          <a:xfrm>
            <a:off x="3012425" y="306425"/>
            <a:ext cx="5967099" cy="4184724"/>
          </a:xfrm>
          <a:prstGeom prst="rect">
            <a:avLst/>
          </a:prstGeom>
          <a:noFill/>
          <a:ln>
            <a:noFill/>
          </a:ln>
        </p:spPr>
      </p:pic>
      <p:sp>
        <p:nvSpPr>
          <p:cNvPr id="359" name="Shape 359"/>
          <p:cNvSpPr txBox="1"/>
          <p:nvPr/>
        </p:nvSpPr>
        <p:spPr>
          <a:xfrm>
            <a:off x="29140" y="306426"/>
            <a:ext cx="3000000" cy="1905284"/>
          </a:xfrm>
          <a:prstGeom prst="rect">
            <a:avLst/>
          </a:prstGeom>
          <a:noFill/>
          <a:ln>
            <a:noFill/>
          </a:ln>
        </p:spPr>
        <p:txBody>
          <a:bodyPr lIns="91425" tIns="91425" rIns="91425" bIns="91425" anchor="ctr" anchorCtr="0">
            <a:noAutofit/>
          </a:bodyPr>
          <a:lstStyle/>
          <a:p>
            <a:pPr lvl="0">
              <a:spcBef>
                <a:spcPts val="0"/>
              </a:spcBef>
              <a:buNone/>
            </a:pPr>
            <a:r>
              <a:rPr lang="en" dirty="0"/>
              <a:t>Публика хохотала, вероятно, скрывая собственную возбужденность от женских взглядов и воспринимая фильм Пепперштейна скорее как порношутку, нежели глубинное изучение страстей и либидо.</a:t>
            </a:r>
          </a:p>
          <a:p>
            <a:pPr lvl="0">
              <a:spcBef>
                <a:spcPts val="0"/>
              </a:spcBef>
              <a:buNone/>
            </a:pPr>
            <a:endParaRPr dirty="0"/>
          </a:p>
          <a:p>
            <a:pPr lvl="0" rtl="0">
              <a:spcBef>
                <a:spcPts val="0"/>
              </a:spcBef>
              <a:buNone/>
            </a:pPr>
            <a:r>
              <a:rPr lang="en" dirty="0"/>
              <a:t>Николай Молок</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63"/>
        <p:cNvGrpSpPr/>
        <p:nvPr/>
      </p:nvGrpSpPr>
      <p:grpSpPr>
        <a:xfrm>
          <a:off x="0" y="0"/>
          <a:ext cx="0" cy="0"/>
          <a:chOff x="0" y="0"/>
          <a:chExt cx="0" cy="0"/>
        </a:xfrm>
      </p:grpSpPr>
      <p:sp>
        <p:nvSpPr>
          <p:cNvPr id="364" name="Shape 364"/>
          <p:cNvSpPr txBox="1"/>
          <p:nvPr/>
        </p:nvSpPr>
        <p:spPr>
          <a:xfrm>
            <a:off x="107504" y="268525"/>
            <a:ext cx="3159128" cy="3000000"/>
          </a:xfrm>
          <a:prstGeom prst="rect">
            <a:avLst/>
          </a:prstGeom>
          <a:noFill/>
          <a:ln>
            <a:noFill/>
          </a:ln>
        </p:spPr>
        <p:txBody>
          <a:bodyPr lIns="91425" tIns="91425" rIns="91425" bIns="91425" anchor="ctr" anchorCtr="0">
            <a:noAutofit/>
          </a:bodyPr>
          <a:lstStyle/>
          <a:p>
            <a:pPr lvl="0">
              <a:spcBef>
                <a:spcPts val="0"/>
              </a:spcBef>
              <a:buNone/>
            </a:pPr>
            <a:r>
              <a:rPr lang="en" dirty="0"/>
              <a:t>Мы видим те конвульсии, которые сопутствуют перерождению «не-знака» в «знак», и ритм этих конвульсий, иногда напоминающий танец, сам по себе (как кажется) передает некую информацию – происходит визуализация (или попытка визуализации) «тайного текста» нашей культуры, в которой знак и конфликт связаны нерасторжимыми </a:t>
            </a:r>
            <a:r>
              <a:rPr lang="en" dirty="0" smtClean="0"/>
              <a:t>узам</a:t>
            </a:r>
            <a:r>
              <a:rPr lang="ru-RU" dirty="0" smtClean="0"/>
              <a:t>.</a:t>
            </a:r>
            <a:endParaRPr lang="en" dirty="0"/>
          </a:p>
          <a:p>
            <a:pPr lvl="0">
              <a:spcBef>
                <a:spcPts val="0"/>
              </a:spcBef>
              <a:buNone/>
            </a:pPr>
            <a:endParaRPr dirty="0"/>
          </a:p>
          <a:p>
            <a:pPr lvl="0" rtl="0">
              <a:spcBef>
                <a:spcPts val="0"/>
              </a:spcBef>
              <a:buNone/>
            </a:pPr>
            <a:r>
              <a:rPr lang="en" dirty="0"/>
              <a:t>П.П.</a:t>
            </a:r>
          </a:p>
        </p:txBody>
      </p:sp>
      <p:pic>
        <p:nvPicPr>
          <p:cNvPr id="365" name="Shape 365" descr="&lt;div class=&quot;workTitle&quot;&gt;&lt;div class=&quot;workTitle&quot;&gt;&lt;strong&gt;Павел Пепперштейн&lt;/strong&gt;&lt;/div&gt;&lt;div class=&quot;workTitle&quot;&gt;&lt;em&gt;Из серии «ГИПНОЗ» №4, &lt;/em&gt;&lt;span&gt;2004&lt;/span&gt;&lt;/div&gt;&lt;/div&gt;"/>
          <p:cNvPicPr preferRelativeResize="0"/>
          <p:nvPr/>
        </p:nvPicPr>
        <p:blipFill>
          <a:blip r:embed="rId3">
            <a:alphaModFix/>
          </a:blip>
          <a:stretch>
            <a:fillRect/>
          </a:stretch>
        </p:blipFill>
        <p:spPr>
          <a:xfrm>
            <a:off x="3302125" y="268525"/>
            <a:ext cx="5841875" cy="4161750"/>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pic>
        <p:nvPicPr>
          <p:cNvPr id="370" name="Shape 370"/>
          <p:cNvPicPr preferRelativeResize="0"/>
          <p:nvPr/>
        </p:nvPicPr>
        <p:blipFill>
          <a:blip r:embed="rId3">
            <a:alphaModFix/>
          </a:blip>
          <a:stretch>
            <a:fillRect/>
          </a:stretch>
        </p:blipFill>
        <p:spPr>
          <a:xfrm>
            <a:off x="3643650" y="468376"/>
            <a:ext cx="5500350" cy="3836475"/>
          </a:xfrm>
          <a:prstGeom prst="rect">
            <a:avLst/>
          </a:prstGeom>
          <a:noFill/>
          <a:ln>
            <a:noFill/>
          </a:ln>
        </p:spPr>
      </p:pic>
      <p:sp>
        <p:nvSpPr>
          <p:cNvPr id="371" name="Shape 371"/>
          <p:cNvSpPr txBox="1"/>
          <p:nvPr/>
        </p:nvSpPr>
        <p:spPr>
          <a:xfrm>
            <a:off x="0" y="338725"/>
            <a:ext cx="3563888" cy="2809089"/>
          </a:xfrm>
          <a:prstGeom prst="rect">
            <a:avLst/>
          </a:prstGeom>
          <a:noFill/>
          <a:ln>
            <a:noFill/>
          </a:ln>
        </p:spPr>
        <p:txBody>
          <a:bodyPr lIns="91425" tIns="91425" rIns="91425" bIns="91425" anchor="ctr" anchorCtr="0">
            <a:noAutofit/>
          </a:bodyPr>
          <a:lstStyle/>
          <a:p>
            <a:pPr lvl="0"/>
            <a:r>
              <a:rPr lang="en" dirty="0"/>
              <a:t>– Гипноз так гипноз. Мне все равно. Я и так живу как под гипнозом, – Дунаев пожал плечами.</a:t>
            </a:r>
          </a:p>
          <a:p>
            <a:pPr lvl="0" rtl="0">
              <a:spcBef>
                <a:spcPts val="0"/>
              </a:spcBef>
              <a:buNone/>
            </a:pPr>
            <a:endParaRPr dirty="0"/>
          </a:p>
          <a:p>
            <a:pPr lvl="0">
              <a:spcBef>
                <a:spcPts val="0"/>
              </a:spcBef>
              <a:buNone/>
            </a:pPr>
            <a:r>
              <a:rPr lang="en" dirty="0"/>
              <a:t>– Ну и отлично. – Врач подвинул свое кресло ближе к Дунаеву, уселся напротив, взяв со стола маленькое круглое зеркальце, оправленное в латунь, на длинной эбонитовой ножке. </a:t>
            </a:r>
          </a:p>
          <a:p>
            <a:pPr lvl="0">
              <a:spcBef>
                <a:spcPts val="0"/>
              </a:spcBef>
              <a:buNone/>
            </a:pPr>
            <a:endParaRPr dirty="0"/>
          </a:p>
          <a:p>
            <a:r>
              <a:rPr lang="en" dirty="0" smtClean="0"/>
              <a:t>Сергей Ануфриев, </a:t>
            </a:r>
            <a:r>
              <a:rPr lang="en" dirty="0"/>
              <a:t>Павел Пепперштейн</a:t>
            </a:r>
          </a:p>
          <a:p>
            <a:pPr lvl="0" rtl="0">
              <a:spcBef>
                <a:spcPts val="0"/>
              </a:spcBef>
              <a:buNone/>
            </a:pPr>
            <a:r>
              <a:rPr lang="en" dirty="0" smtClean="0"/>
              <a:t>Мифогенная </a:t>
            </a:r>
            <a:r>
              <a:rPr lang="en" dirty="0"/>
              <a:t>любовь каст. </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pic>
        <p:nvPicPr>
          <p:cNvPr id="376" name="Shape 376"/>
          <p:cNvPicPr preferRelativeResize="0"/>
          <p:nvPr/>
        </p:nvPicPr>
        <p:blipFill>
          <a:blip r:embed="rId3">
            <a:alphaModFix/>
          </a:blip>
          <a:stretch>
            <a:fillRect/>
          </a:stretch>
        </p:blipFill>
        <p:spPr>
          <a:xfrm>
            <a:off x="827584" y="267494"/>
            <a:ext cx="7560840" cy="4464496"/>
          </a:xfrm>
          <a:prstGeom prst="rect">
            <a:avLst/>
          </a:prstGeom>
          <a:noFill/>
          <a:ln>
            <a:noFill/>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381"/>
        <p:cNvGrpSpPr/>
        <p:nvPr/>
      </p:nvGrpSpPr>
      <p:grpSpPr>
        <a:xfrm>
          <a:off x="0" y="0"/>
          <a:ext cx="0" cy="0"/>
          <a:chOff x="0" y="0"/>
          <a:chExt cx="0" cy="0"/>
        </a:xfrm>
      </p:grpSpPr>
      <p:sp>
        <p:nvSpPr>
          <p:cNvPr id="382" name="Shape 382"/>
          <p:cNvSpPr txBox="1">
            <a:spLocks noGrp="1"/>
          </p:cNvSpPr>
          <p:nvPr>
            <p:ph type="body" idx="1"/>
          </p:nvPr>
        </p:nvSpPr>
        <p:spPr>
          <a:xfrm>
            <a:off x="3831974" y="4629147"/>
            <a:ext cx="4854725" cy="514500"/>
          </a:xfrm>
          <a:prstGeom prst="rect">
            <a:avLst/>
          </a:prstGeom>
        </p:spPr>
        <p:txBody>
          <a:bodyPr lIns="91425" tIns="91425" rIns="91425" bIns="91425" anchor="t" anchorCtr="0">
            <a:noAutofit/>
          </a:bodyPr>
          <a:lstStyle/>
          <a:p>
            <a:pPr lvl="0" algn="r" rtl="0">
              <a:spcBef>
                <a:spcPts val="0"/>
              </a:spcBef>
              <a:buNone/>
            </a:pPr>
            <a:r>
              <a:rPr lang="ru-RU" sz="1200" dirty="0" smtClean="0"/>
              <a:t>Павел </a:t>
            </a:r>
            <a:r>
              <a:rPr lang="ru-RU" sz="1200" dirty="0" err="1" smtClean="0"/>
              <a:t>Пепперштейн</a:t>
            </a:r>
            <a:r>
              <a:rPr lang="ru-RU" sz="1200" dirty="0" smtClean="0"/>
              <a:t>. Солнце.</a:t>
            </a:r>
            <a:r>
              <a:rPr lang="en" sz="1200" dirty="0" smtClean="0"/>
              <a:t> </a:t>
            </a:r>
            <a:r>
              <a:rPr lang="en" sz="1200" dirty="0"/>
              <a:t>Акварель, бумага. 30 x 40 см. 2011</a:t>
            </a:r>
          </a:p>
        </p:txBody>
      </p:sp>
      <p:pic>
        <p:nvPicPr>
          <p:cNvPr id="383" name="Shape 383"/>
          <p:cNvPicPr preferRelativeResize="0"/>
          <p:nvPr/>
        </p:nvPicPr>
        <p:blipFill>
          <a:blip r:embed="rId3">
            <a:alphaModFix/>
          </a:blip>
          <a:stretch>
            <a:fillRect/>
          </a:stretch>
        </p:blipFill>
        <p:spPr>
          <a:xfrm>
            <a:off x="3831975" y="376350"/>
            <a:ext cx="5261824" cy="3926625"/>
          </a:xfrm>
          <a:prstGeom prst="rect">
            <a:avLst/>
          </a:prstGeom>
          <a:noFill/>
          <a:ln>
            <a:noFill/>
          </a:ln>
        </p:spPr>
      </p:pic>
      <p:sp>
        <p:nvSpPr>
          <p:cNvPr id="384" name="Shape 384"/>
          <p:cNvSpPr txBox="1"/>
          <p:nvPr/>
        </p:nvSpPr>
        <p:spPr>
          <a:xfrm>
            <a:off x="0" y="376350"/>
            <a:ext cx="3750900" cy="3203512"/>
          </a:xfrm>
          <a:prstGeom prst="rect">
            <a:avLst/>
          </a:prstGeom>
          <a:noFill/>
          <a:ln>
            <a:noFill/>
          </a:ln>
        </p:spPr>
        <p:txBody>
          <a:bodyPr lIns="91425" tIns="91425" rIns="91425" bIns="91425" anchor="ctr" anchorCtr="0">
            <a:noAutofit/>
          </a:bodyPr>
          <a:lstStyle/>
          <a:p>
            <a:pPr lvl="0" rtl="0">
              <a:spcBef>
                <a:spcPts val="0"/>
              </a:spcBef>
              <a:buNone/>
            </a:pPr>
            <a:r>
              <a:rPr lang="en" dirty="0" smtClean="0"/>
              <a:t>Слово </a:t>
            </a:r>
            <a:r>
              <a:rPr lang="en" dirty="0"/>
              <a:t>«психоделика», хотя и обозначает «просветление души», или же «ясность души», скорее предполагает соприкосновение с иллюзиями, с заведомо неистинным. «Ясность» достигается «от противного»: душа омывает себя огромными объёмами иллюзорного, в результате чего развивается своего рода иммунитет. Психоделика — это «натаскивание на реальность» посредством прохода через многочисленные де-реализации. Слово «психоделика» напоминает о греческом Делосе — месте, где находится </a:t>
            </a:r>
            <a:r>
              <a:rPr lang="en" dirty="0" smtClean="0"/>
              <a:t>оракул.</a:t>
            </a:r>
            <a:endParaRPr lang="en" dirty="0"/>
          </a:p>
          <a:p>
            <a:pPr lvl="0" rtl="0">
              <a:spcBef>
                <a:spcPts val="0"/>
              </a:spcBef>
              <a:buNone/>
            </a:pPr>
            <a:endParaRPr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388"/>
        <p:cNvGrpSpPr/>
        <p:nvPr/>
      </p:nvGrpSpPr>
      <p:grpSpPr>
        <a:xfrm>
          <a:off x="0" y="0"/>
          <a:ext cx="0" cy="0"/>
          <a:chOff x="0" y="0"/>
          <a:chExt cx="0" cy="0"/>
        </a:xfrm>
      </p:grpSpPr>
      <p:pic>
        <p:nvPicPr>
          <p:cNvPr id="389" name="Shape 389" descr="&lt;div class=&quot;artist&quot;&gt;&lt;strong&gt;Павел Пепперштейн&lt;/strong&gt;&lt;/div&gt;&lt;div class=&quot;title&quot;&gt;&lt;em&gt;Город Россия&lt;/em&gt;, 2009&lt;/div&gt;"/>
          <p:cNvPicPr preferRelativeResize="0"/>
          <p:nvPr/>
        </p:nvPicPr>
        <p:blipFill>
          <a:blip r:embed="rId3">
            <a:alphaModFix/>
          </a:blip>
          <a:stretch>
            <a:fillRect/>
          </a:stretch>
        </p:blipFill>
        <p:spPr>
          <a:xfrm>
            <a:off x="131950" y="0"/>
            <a:ext cx="8880100" cy="3638550"/>
          </a:xfrm>
          <a:prstGeom prst="rect">
            <a:avLst/>
          </a:prstGeom>
          <a:noFill/>
          <a:ln>
            <a:noFill/>
          </a:ln>
        </p:spPr>
      </p:pic>
      <p:sp>
        <p:nvSpPr>
          <p:cNvPr id="390" name="Shape 390"/>
          <p:cNvSpPr txBox="1"/>
          <p:nvPr/>
        </p:nvSpPr>
        <p:spPr>
          <a:xfrm>
            <a:off x="131950" y="3638550"/>
            <a:ext cx="5889600" cy="1453480"/>
          </a:xfrm>
          <a:prstGeom prst="rect">
            <a:avLst/>
          </a:prstGeom>
          <a:noFill/>
          <a:ln>
            <a:noFill/>
          </a:ln>
        </p:spPr>
        <p:txBody>
          <a:bodyPr lIns="91425" tIns="91425" rIns="91425" bIns="91425" anchor="ctr" anchorCtr="0">
            <a:noAutofit/>
          </a:bodyPr>
          <a:lstStyle/>
          <a:p>
            <a:pPr lvl="0" rtl="0">
              <a:spcBef>
                <a:spcPts val="0"/>
              </a:spcBef>
              <a:buNone/>
            </a:pPr>
            <a:r>
              <a:rPr lang="en" dirty="0">
                <a:solidFill>
                  <a:schemeClr val="dk1"/>
                </a:solidFill>
              </a:rPr>
              <a:t>Невероятные здания будущего я придумывал с целью просто отвлечь, направить активность в другое русло, чтобы эти прекрасные города не разрушили окончательно. Но в то же время это такой очень современный бред на тему, что надо дико обновлять, строить новые чудовищные сооружения… </a:t>
            </a:r>
          </a:p>
          <a:p>
            <a:pPr lvl="0" rtl="0">
              <a:spcBef>
                <a:spcPts val="0"/>
              </a:spcBef>
              <a:buNone/>
            </a:pPr>
            <a:endParaRPr dirty="0">
              <a:solidFill>
                <a:schemeClr val="dk1"/>
              </a:solidFill>
            </a:endParaRPr>
          </a:p>
          <a:p>
            <a:pPr lvl="0" rtl="0">
              <a:spcBef>
                <a:spcPts val="0"/>
              </a:spcBef>
              <a:buNone/>
            </a:pPr>
            <a:r>
              <a:rPr lang="en" dirty="0">
                <a:solidFill>
                  <a:schemeClr val="dk1"/>
                </a:solidFill>
              </a:rPr>
              <a:t>П.П. - Екатерина Вагнер</a:t>
            </a:r>
          </a:p>
        </p:txBody>
      </p:sp>
      <p:sp>
        <p:nvSpPr>
          <p:cNvPr id="391" name="Shape 391"/>
          <p:cNvSpPr txBox="1"/>
          <p:nvPr/>
        </p:nvSpPr>
        <p:spPr>
          <a:xfrm>
            <a:off x="5796136" y="4731990"/>
            <a:ext cx="3287305" cy="281816"/>
          </a:xfrm>
          <a:prstGeom prst="rect">
            <a:avLst/>
          </a:prstGeom>
          <a:noFill/>
          <a:ln>
            <a:noFill/>
          </a:ln>
        </p:spPr>
        <p:txBody>
          <a:bodyPr lIns="91425" tIns="91425" rIns="91425" bIns="91425" anchor="ctr" anchorCtr="0">
            <a:noAutofit/>
          </a:bodyPr>
          <a:lstStyle/>
          <a:p>
            <a:pPr lvl="0" rtl="0">
              <a:spcBef>
                <a:spcPts val="0"/>
              </a:spcBef>
              <a:buNone/>
            </a:pPr>
            <a:r>
              <a:rPr lang="en" sz="1200" dirty="0"/>
              <a:t>Павел </a:t>
            </a:r>
            <a:r>
              <a:rPr lang="en" sz="1200" dirty="0" smtClean="0"/>
              <a:t>Пепперштейн</a:t>
            </a:r>
            <a:r>
              <a:rPr lang="ru-RU" sz="1200" dirty="0" smtClean="0"/>
              <a:t>. </a:t>
            </a:r>
            <a:r>
              <a:rPr lang="en" sz="1200" dirty="0" smtClean="0"/>
              <a:t>Город Россия</a:t>
            </a:r>
            <a:r>
              <a:rPr lang="ru-RU" sz="1200" dirty="0" smtClean="0"/>
              <a:t>.</a:t>
            </a:r>
            <a:r>
              <a:rPr lang="en" sz="1200" dirty="0" smtClean="0"/>
              <a:t> </a:t>
            </a:r>
            <a:r>
              <a:rPr lang="en" sz="1200" dirty="0"/>
              <a:t>2009</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395"/>
        <p:cNvGrpSpPr/>
        <p:nvPr/>
      </p:nvGrpSpPr>
      <p:grpSpPr>
        <a:xfrm>
          <a:off x="0" y="0"/>
          <a:ext cx="0" cy="0"/>
          <a:chOff x="0" y="0"/>
          <a:chExt cx="0" cy="0"/>
        </a:xfrm>
      </p:grpSpPr>
      <p:sp>
        <p:nvSpPr>
          <p:cNvPr id="396" name="Shape 396"/>
          <p:cNvSpPr txBox="1"/>
          <p:nvPr/>
        </p:nvSpPr>
        <p:spPr>
          <a:xfrm>
            <a:off x="0" y="3725900"/>
            <a:ext cx="5469600" cy="1417800"/>
          </a:xfrm>
          <a:prstGeom prst="rect">
            <a:avLst/>
          </a:prstGeom>
          <a:noFill/>
          <a:ln>
            <a:noFill/>
          </a:ln>
        </p:spPr>
        <p:txBody>
          <a:bodyPr lIns="91425" tIns="91425" rIns="91425" bIns="91425" anchor="ctr" anchorCtr="0">
            <a:noAutofit/>
          </a:bodyPr>
          <a:lstStyle/>
          <a:p>
            <a:pPr lvl="0">
              <a:spcBef>
                <a:spcPts val="0"/>
              </a:spcBef>
              <a:buNone/>
            </a:pPr>
            <a:r>
              <a:rPr lang="en" dirty="0" smtClean="0"/>
              <a:t>Да</a:t>
            </a:r>
            <a:r>
              <a:rPr lang="en" dirty="0"/>
              <a:t>, это была попытка нащупать некую амбивалентность. Импульсом к созданию проекта «Город Россия» для меня стало стремление сохранить старинный облик Москвы и Петербурга. </a:t>
            </a:r>
          </a:p>
          <a:p>
            <a:pPr lvl="0">
              <a:spcBef>
                <a:spcPts val="0"/>
              </a:spcBef>
              <a:buNone/>
            </a:pPr>
            <a:endParaRPr dirty="0"/>
          </a:p>
          <a:p>
            <a:pPr lvl="0">
              <a:spcBef>
                <a:spcPts val="0"/>
              </a:spcBef>
              <a:buClr>
                <a:schemeClr val="dk1"/>
              </a:buClr>
              <a:buFont typeface="Arial"/>
              <a:buNone/>
            </a:pPr>
            <a:r>
              <a:rPr lang="en" dirty="0">
                <a:solidFill>
                  <a:schemeClr val="dk1"/>
                </a:solidFill>
              </a:rPr>
              <a:t>П.П. - Екатерина Вагнер</a:t>
            </a:r>
          </a:p>
          <a:p>
            <a:pPr lvl="0" rtl="0">
              <a:spcBef>
                <a:spcPts val="0"/>
              </a:spcBef>
              <a:buNone/>
            </a:pPr>
            <a:endParaRPr dirty="0"/>
          </a:p>
        </p:txBody>
      </p:sp>
      <p:pic>
        <p:nvPicPr>
          <p:cNvPr id="397" name="Shape 397" descr="&lt;div class=&quot;artist&quot;&gt;&lt;strong&gt;Павел Пепперштейн&lt;/strong&gt;&lt;/div&gt;&lt;div class=&quot;title&quot;&gt;&lt;em&gt;Красная пирамида&lt;/em&gt;, 2009&lt;/div&gt;"/>
          <p:cNvPicPr preferRelativeResize="0"/>
          <p:nvPr/>
        </p:nvPicPr>
        <p:blipFill>
          <a:blip r:embed="rId3">
            <a:alphaModFix/>
          </a:blip>
          <a:stretch>
            <a:fillRect/>
          </a:stretch>
        </p:blipFill>
        <p:spPr>
          <a:xfrm>
            <a:off x="0" y="0"/>
            <a:ext cx="9144000" cy="3648100"/>
          </a:xfrm>
          <a:prstGeom prst="rect">
            <a:avLst/>
          </a:prstGeom>
          <a:noFill/>
          <a:ln>
            <a:noFill/>
          </a:ln>
        </p:spPr>
      </p:pic>
      <p:sp>
        <p:nvSpPr>
          <p:cNvPr id="398" name="Shape 398"/>
          <p:cNvSpPr txBox="1"/>
          <p:nvPr/>
        </p:nvSpPr>
        <p:spPr>
          <a:xfrm>
            <a:off x="5652120" y="4587973"/>
            <a:ext cx="3491880" cy="399319"/>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Красная пирамида</a:t>
            </a:r>
            <a:r>
              <a:rPr lang="ru-RU" sz="1200" dirty="0" smtClean="0"/>
              <a:t>.</a:t>
            </a:r>
            <a:r>
              <a:rPr lang="en" sz="1200" dirty="0" smtClean="0"/>
              <a:t> </a:t>
            </a:r>
            <a:r>
              <a:rPr lang="en" sz="1200" dirty="0"/>
              <a:t>2009</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Shape 403"/>
          <p:cNvSpPr txBox="1">
            <a:spLocks noGrp="1"/>
          </p:cNvSpPr>
          <p:nvPr>
            <p:ph type="body" idx="1"/>
          </p:nvPr>
        </p:nvSpPr>
        <p:spPr>
          <a:xfrm>
            <a:off x="5580112" y="4390628"/>
            <a:ext cx="3564113" cy="627472"/>
          </a:xfrm>
          <a:prstGeom prst="rect">
            <a:avLst/>
          </a:prstGeom>
        </p:spPr>
        <p:txBody>
          <a:bodyPr lIns="91425" tIns="91425" rIns="91425" bIns="91425" anchor="t" anchorCtr="0">
            <a:noAutofit/>
          </a:bodyPr>
          <a:lstStyle/>
          <a:p>
            <a:pPr lvl="0" algn="l">
              <a:spcBef>
                <a:spcPts val="0"/>
              </a:spcBef>
            </a:pPr>
            <a:r>
              <a:rPr lang="ru-RU" sz="1200" dirty="0" smtClean="0"/>
              <a:t>Павел </a:t>
            </a:r>
            <a:r>
              <a:rPr lang="ru-RU" sz="1200" dirty="0" err="1" smtClean="0"/>
              <a:t>Пепперштейн</a:t>
            </a:r>
            <a:r>
              <a:rPr lang="ru-RU" sz="1200" dirty="0" smtClean="0"/>
              <a:t>. </a:t>
            </a:r>
            <a:r>
              <a:rPr lang="ru-RU" sz="1200" dirty="0" err="1"/>
              <a:t>Небосреб</a:t>
            </a:r>
            <a:r>
              <a:rPr lang="ru-RU" sz="1200" dirty="0"/>
              <a:t> </a:t>
            </a:r>
            <a:r>
              <a:rPr lang="ru-RU" sz="1200" dirty="0" smtClean="0"/>
              <a:t>«Черный куб» </a:t>
            </a:r>
            <a:r>
              <a:rPr lang="ru-RU" sz="1200" dirty="0"/>
              <a:t>(также известный как </a:t>
            </a:r>
            <a:r>
              <a:rPr lang="ru-RU" sz="1200" i="1" dirty="0" err="1" smtClean="0"/>
              <a:t>Malevich</a:t>
            </a:r>
            <a:r>
              <a:rPr lang="ru-RU" sz="1200" i="1" dirty="0" smtClean="0"/>
              <a:t> </a:t>
            </a:r>
            <a:r>
              <a:rPr lang="ru-RU" sz="1200" i="1" dirty="0" err="1" smtClean="0"/>
              <a:t>Tower</a:t>
            </a:r>
            <a:r>
              <a:rPr lang="ru-RU" sz="1200" dirty="0" smtClean="0"/>
              <a:t>). </a:t>
            </a:r>
            <a:r>
              <a:rPr lang="ru-RU" sz="1200" dirty="0"/>
              <a:t>2007. </a:t>
            </a:r>
            <a:endParaRPr lang="ru-RU" sz="1200" dirty="0" smtClean="0"/>
          </a:p>
          <a:p>
            <a:pPr lvl="0" algn="l">
              <a:spcBef>
                <a:spcPts val="0"/>
              </a:spcBef>
            </a:pPr>
            <a:r>
              <a:rPr lang="ru-RU" sz="1200" dirty="0" smtClean="0"/>
              <a:t>Холст, акрил. 70 х 190 см</a:t>
            </a:r>
            <a:endParaRPr lang="en" sz="1200" dirty="0"/>
          </a:p>
        </p:txBody>
      </p:sp>
      <p:pic>
        <p:nvPicPr>
          <p:cNvPr id="404" name="Shape 404" descr="&lt;div class=&quot;artist&quot;&gt;&lt;strong&gt;Павел Пепперштейн&lt;/strong&gt;&lt;/div&gt;&lt;div class=&quot;title&quot;&gt;&lt;em&gt;Небоскреб &quot;Черный Куб&quot; (так же известный как Malevich Tower)&lt;/em&gt;, 2009&lt;/div&gt;"/>
          <p:cNvPicPr preferRelativeResize="0"/>
          <p:nvPr/>
        </p:nvPicPr>
        <p:blipFill>
          <a:blip r:embed="rId3">
            <a:alphaModFix/>
          </a:blip>
          <a:stretch>
            <a:fillRect/>
          </a:stretch>
        </p:blipFill>
        <p:spPr>
          <a:xfrm>
            <a:off x="75275" y="0"/>
            <a:ext cx="9144000" cy="3657600"/>
          </a:xfrm>
          <a:prstGeom prst="rect">
            <a:avLst/>
          </a:prstGeom>
          <a:noFill/>
          <a:ln>
            <a:noFill/>
          </a:ln>
        </p:spPr>
      </p:pic>
      <p:sp>
        <p:nvSpPr>
          <p:cNvPr id="405" name="Shape 405"/>
          <p:cNvSpPr txBox="1"/>
          <p:nvPr/>
        </p:nvSpPr>
        <p:spPr>
          <a:xfrm>
            <a:off x="75275" y="3723878"/>
            <a:ext cx="4712749" cy="1333500"/>
          </a:xfrm>
          <a:prstGeom prst="rect">
            <a:avLst/>
          </a:prstGeom>
          <a:noFill/>
          <a:ln>
            <a:noFill/>
          </a:ln>
        </p:spPr>
        <p:txBody>
          <a:bodyPr lIns="91425" tIns="91425" rIns="91425" bIns="91425" anchor="ctr" anchorCtr="0">
            <a:noAutofit/>
          </a:bodyPr>
          <a:lstStyle/>
          <a:p>
            <a:pPr lvl="0" rtl="0">
              <a:spcBef>
                <a:spcPts val="0"/>
              </a:spcBef>
              <a:buNone/>
            </a:pPr>
            <a:r>
              <a:rPr lang="en" dirty="0">
                <a:solidFill>
                  <a:schemeClr val="dk1"/>
                </a:solidFill>
              </a:rPr>
              <a:t>Это заявка на утопию. Нам нужны утопии! Много! Причем осознанные нами и осознающие себя в качестве таковых. Их нехватка создает в атмосфере страны удушье. </a:t>
            </a:r>
            <a:endParaRPr lang="ru-RU" dirty="0" smtClean="0">
              <a:solidFill>
                <a:schemeClr val="dk1"/>
              </a:solidFill>
            </a:endParaRPr>
          </a:p>
          <a:p>
            <a:pPr lvl="0" rtl="0">
              <a:spcBef>
                <a:spcPts val="0"/>
              </a:spcBef>
              <a:buNone/>
            </a:pPr>
            <a:endParaRPr lang="ru-RU" dirty="0">
              <a:solidFill>
                <a:schemeClr val="dk1"/>
              </a:solidFill>
            </a:endParaRPr>
          </a:p>
          <a:p>
            <a:pPr lvl="0" rtl="0">
              <a:spcBef>
                <a:spcPts val="0"/>
              </a:spcBef>
              <a:buNone/>
            </a:pPr>
            <a:r>
              <a:rPr lang="ru-RU" dirty="0" smtClean="0">
                <a:solidFill>
                  <a:schemeClr val="dk1"/>
                </a:solidFill>
              </a:rPr>
              <a:t>Павел </a:t>
            </a:r>
            <a:r>
              <a:rPr lang="ru-RU" dirty="0" err="1" smtClean="0">
                <a:solidFill>
                  <a:schemeClr val="dk1"/>
                </a:solidFill>
              </a:rPr>
              <a:t>Пепперштейн</a:t>
            </a:r>
            <a:endParaRPr lang="en" dirty="0">
              <a:solidFill>
                <a:schemeClr val="dk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Shape 54"/>
          <p:cNvSpPr txBox="1"/>
          <p:nvPr/>
        </p:nvSpPr>
        <p:spPr>
          <a:xfrm>
            <a:off x="0" y="0"/>
            <a:ext cx="5220072" cy="1491630"/>
          </a:xfrm>
          <a:prstGeom prst="rect">
            <a:avLst/>
          </a:prstGeom>
          <a:noFill/>
          <a:ln>
            <a:noFill/>
          </a:ln>
        </p:spPr>
        <p:txBody>
          <a:bodyPr lIns="91425" tIns="91425" rIns="91425" bIns="91425" anchor="ctr" anchorCtr="0">
            <a:noAutofit/>
          </a:bodyPr>
          <a:lstStyle/>
          <a:p>
            <a:pPr lvl="0" rtl="0">
              <a:spcBef>
                <a:spcPts val="0"/>
              </a:spcBef>
              <a:buNone/>
            </a:pPr>
            <a:r>
              <a:rPr lang="en" dirty="0"/>
              <a:t>Альбом «Рисунки Сталина» (1985–1986) – это «найденная» Павлом Пепперштейном и неизвестная исследователям папка с шаржами и портретами ближайших соратников Сталина, сделанными вождем во время заседаний и совещаний. </a:t>
            </a:r>
          </a:p>
        </p:txBody>
      </p:sp>
      <p:pic>
        <p:nvPicPr>
          <p:cNvPr id="55" name="Shape 55"/>
          <p:cNvPicPr preferRelativeResize="0"/>
          <p:nvPr/>
        </p:nvPicPr>
        <p:blipFill>
          <a:blip r:embed="rId3">
            <a:alphaModFix/>
          </a:blip>
          <a:stretch>
            <a:fillRect/>
          </a:stretch>
        </p:blipFill>
        <p:spPr>
          <a:xfrm>
            <a:off x="5132581" y="0"/>
            <a:ext cx="3831907" cy="5143500"/>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09"/>
        <p:cNvGrpSpPr/>
        <p:nvPr/>
      </p:nvGrpSpPr>
      <p:grpSpPr>
        <a:xfrm>
          <a:off x="0" y="0"/>
          <a:ext cx="0" cy="0"/>
          <a:chOff x="0" y="0"/>
          <a:chExt cx="0" cy="0"/>
        </a:xfrm>
      </p:grpSpPr>
      <p:sp>
        <p:nvSpPr>
          <p:cNvPr id="410" name="Shape 410"/>
          <p:cNvSpPr txBox="1"/>
          <p:nvPr/>
        </p:nvSpPr>
        <p:spPr>
          <a:xfrm>
            <a:off x="5508104" y="4443958"/>
            <a:ext cx="3635896" cy="573966"/>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Вид </a:t>
            </a:r>
            <a:r>
              <a:rPr lang="en" sz="1200" dirty="0"/>
              <a:t>на город Россия, в период расцвета </a:t>
            </a:r>
            <a:r>
              <a:rPr lang="ru-RU" sz="1200" dirty="0" smtClean="0"/>
              <a:t>«</a:t>
            </a:r>
            <a:r>
              <a:rPr lang="en" sz="1200" dirty="0" smtClean="0"/>
              <a:t>Цивилизации Ракушек</a:t>
            </a:r>
            <a:r>
              <a:rPr lang="ru-RU" sz="1200" dirty="0" smtClean="0"/>
              <a:t>».</a:t>
            </a:r>
            <a:r>
              <a:rPr lang="en" sz="1200" dirty="0" smtClean="0"/>
              <a:t> </a:t>
            </a:r>
            <a:r>
              <a:rPr lang="en" sz="1200" dirty="0"/>
              <a:t>2009</a:t>
            </a:r>
          </a:p>
        </p:txBody>
      </p:sp>
      <p:pic>
        <p:nvPicPr>
          <p:cNvPr id="411" name="Shape 411" descr="&lt;div class=&quot;artist&quot;&gt;&lt;strong&gt;Павел Пепперштейн&lt;/strong&gt;&lt;/div&gt;&lt;div class=&quot;title&quot;&gt;&lt;em&gt;Вид на город Россия, в период расцвета &quot;Цивилизации Ракушек&quot;&lt;/em&gt;, 2009&lt;/div&gt;"/>
          <p:cNvPicPr preferRelativeResize="0"/>
          <p:nvPr/>
        </p:nvPicPr>
        <p:blipFill>
          <a:blip r:embed="rId3">
            <a:alphaModFix/>
          </a:blip>
          <a:stretch>
            <a:fillRect/>
          </a:stretch>
        </p:blipFill>
        <p:spPr>
          <a:xfrm>
            <a:off x="0" y="0"/>
            <a:ext cx="9144000" cy="3648075"/>
          </a:xfrm>
          <a:prstGeom prst="rect">
            <a:avLst/>
          </a:prstGeom>
          <a:noFill/>
          <a:ln>
            <a:noFill/>
          </a:ln>
        </p:spPr>
      </p:pic>
      <p:sp>
        <p:nvSpPr>
          <p:cNvPr id="412" name="Shape 412"/>
          <p:cNvSpPr txBox="1"/>
          <p:nvPr/>
        </p:nvSpPr>
        <p:spPr>
          <a:xfrm>
            <a:off x="107504" y="3668369"/>
            <a:ext cx="5043000" cy="1404900"/>
          </a:xfrm>
          <a:prstGeom prst="rect">
            <a:avLst/>
          </a:prstGeom>
          <a:noFill/>
          <a:ln>
            <a:noFill/>
          </a:ln>
        </p:spPr>
        <p:txBody>
          <a:bodyPr lIns="91425" tIns="91425" rIns="91425" bIns="91425" anchor="ctr" anchorCtr="0">
            <a:noAutofit/>
          </a:bodyPr>
          <a:lstStyle/>
          <a:p>
            <a:pPr lvl="0" rtl="0">
              <a:spcBef>
                <a:spcPts val="0"/>
              </a:spcBef>
              <a:buNone/>
            </a:pPr>
            <a:r>
              <a:rPr lang="en" dirty="0"/>
              <a:t>Изменения городских пространств, несмотря на их роскошь и экономическую эффективность, низводят две важнейшие европейские столицы нашей страны – Москву и Санкт-Петербург – на уровень городов третьего мира, внезапно испытавших экономический бум</a:t>
            </a:r>
            <a:r>
              <a:rPr lang="en" dirty="0" smtClean="0"/>
              <a:t>.</a:t>
            </a:r>
            <a:endParaRPr lang="ru-RU" dirty="0" smtClean="0"/>
          </a:p>
          <a:p>
            <a:pPr lvl="0" rtl="0">
              <a:spcBef>
                <a:spcPts val="0"/>
              </a:spcBef>
              <a:buNone/>
            </a:pPr>
            <a:endParaRPr lang="ru-RU" dirty="0"/>
          </a:p>
          <a:p>
            <a:pPr lvl="0" rtl="0">
              <a:spcBef>
                <a:spcPts val="0"/>
              </a:spcBef>
              <a:buNone/>
            </a:pPr>
            <a:r>
              <a:rPr lang="ru-RU" dirty="0" smtClean="0">
                <a:solidFill>
                  <a:schemeClr val="dk1"/>
                </a:solidFill>
              </a:rPr>
              <a:t>Павел </a:t>
            </a:r>
            <a:r>
              <a:rPr lang="ru-RU" dirty="0" err="1" smtClean="0">
                <a:solidFill>
                  <a:schemeClr val="dk1"/>
                </a:solidFill>
              </a:rPr>
              <a:t>Пепперштейн</a:t>
            </a:r>
            <a:endParaRPr lang="en" dirty="0">
              <a:solidFill>
                <a:schemeClr val="dk1"/>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sp>
        <p:nvSpPr>
          <p:cNvPr id="417" name="Shape 417"/>
          <p:cNvSpPr txBox="1"/>
          <p:nvPr/>
        </p:nvSpPr>
        <p:spPr>
          <a:xfrm>
            <a:off x="35496" y="3691752"/>
            <a:ext cx="4767000" cy="1367400"/>
          </a:xfrm>
          <a:prstGeom prst="rect">
            <a:avLst/>
          </a:prstGeom>
          <a:noFill/>
          <a:ln>
            <a:noFill/>
          </a:ln>
        </p:spPr>
        <p:txBody>
          <a:bodyPr lIns="91425" tIns="91425" rIns="91425" bIns="91425" anchor="ctr" anchorCtr="0">
            <a:noAutofit/>
          </a:bodyPr>
          <a:lstStyle/>
          <a:p>
            <a:pPr lvl="0" rtl="0">
              <a:spcBef>
                <a:spcPts val="0"/>
              </a:spcBef>
              <a:buNone/>
            </a:pPr>
            <a:r>
              <a:rPr lang="en" dirty="0" smtClean="0"/>
              <a:t>Мой </a:t>
            </a:r>
            <a:r>
              <a:rPr lang="en" dirty="0"/>
              <a:t>проект </a:t>
            </a:r>
            <a:r>
              <a:rPr lang="en" dirty="0" smtClean="0"/>
              <a:t>(</a:t>
            </a:r>
            <a:r>
              <a:rPr lang="ru-RU" dirty="0" smtClean="0"/>
              <a:t>«</a:t>
            </a:r>
            <a:r>
              <a:rPr lang="en" dirty="0" smtClean="0"/>
              <a:t>Город Россия</a:t>
            </a:r>
            <a:r>
              <a:rPr lang="ru-RU" dirty="0" smtClean="0"/>
              <a:t>»</a:t>
            </a:r>
            <a:r>
              <a:rPr lang="en" dirty="0" smtClean="0"/>
              <a:t>) </a:t>
            </a:r>
            <a:r>
              <a:rPr lang="en" dirty="0"/>
              <a:t>- это живопись. А письмо - лишь концептуальное приложение к нему, более четко артикулирующее идею создания новой </a:t>
            </a:r>
            <a:r>
              <a:rPr lang="en" dirty="0" smtClean="0"/>
              <a:t>столицы.</a:t>
            </a:r>
            <a:endParaRPr lang="ru-RU" dirty="0" smtClean="0"/>
          </a:p>
          <a:p>
            <a:pPr lvl="0" rtl="0">
              <a:spcBef>
                <a:spcPts val="0"/>
              </a:spcBef>
              <a:buNone/>
            </a:pPr>
            <a:endParaRPr lang="ru-RU" dirty="0"/>
          </a:p>
          <a:p>
            <a:pPr lvl="0" rtl="0">
              <a:spcBef>
                <a:spcPts val="0"/>
              </a:spcBef>
              <a:buNone/>
            </a:pPr>
            <a:r>
              <a:rPr lang="ru-RU" dirty="0" smtClean="0">
                <a:solidFill>
                  <a:schemeClr val="dk1"/>
                </a:solidFill>
              </a:rPr>
              <a:t>Павел </a:t>
            </a:r>
            <a:r>
              <a:rPr lang="ru-RU" dirty="0" err="1" smtClean="0">
                <a:solidFill>
                  <a:schemeClr val="dk1"/>
                </a:solidFill>
              </a:rPr>
              <a:t>Пепперштейн</a:t>
            </a:r>
            <a:endParaRPr lang="en" dirty="0">
              <a:solidFill>
                <a:schemeClr val="dk1"/>
              </a:solidFill>
            </a:endParaRPr>
          </a:p>
        </p:txBody>
      </p:sp>
      <p:pic>
        <p:nvPicPr>
          <p:cNvPr id="418" name="Shape 418" descr="&lt;div class=&quot;artist&quot;&gt;&lt;strong&gt;Павел Пепперштейн&lt;/strong&gt;&lt;/div&gt;&lt;div class=&quot;title&quot;&gt;&lt;em&gt;Головы домов&lt;/em&gt;, 2009&lt;/div&gt;"/>
          <p:cNvPicPr preferRelativeResize="0"/>
          <p:nvPr/>
        </p:nvPicPr>
        <p:blipFill>
          <a:blip r:embed="rId3">
            <a:alphaModFix/>
          </a:blip>
          <a:stretch>
            <a:fillRect/>
          </a:stretch>
        </p:blipFill>
        <p:spPr>
          <a:xfrm>
            <a:off x="0" y="0"/>
            <a:ext cx="9144000" cy="3648075"/>
          </a:xfrm>
          <a:prstGeom prst="rect">
            <a:avLst/>
          </a:prstGeom>
          <a:noFill/>
          <a:ln>
            <a:noFill/>
          </a:ln>
        </p:spPr>
      </p:pic>
      <p:sp>
        <p:nvSpPr>
          <p:cNvPr id="419" name="Shape 419"/>
          <p:cNvSpPr txBox="1"/>
          <p:nvPr/>
        </p:nvSpPr>
        <p:spPr>
          <a:xfrm>
            <a:off x="5868144" y="4375452"/>
            <a:ext cx="3226806" cy="57256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Головы домов</a:t>
            </a:r>
            <a:r>
              <a:rPr lang="ru-RU" sz="1200" dirty="0" smtClean="0"/>
              <a:t>. </a:t>
            </a:r>
            <a:r>
              <a:rPr lang="en" sz="1200" dirty="0" smtClean="0"/>
              <a:t>2009</a:t>
            </a:r>
            <a:endParaRPr lang="en" sz="1200"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23"/>
        <p:cNvGrpSpPr/>
        <p:nvPr/>
      </p:nvGrpSpPr>
      <p:grpSpPr>
        <a:xfrm>
          <a:off x="0" y="0"/>
          <a:ext cx="0" cy="0"/>
          <a:chOff x="0" y="0"/>
          <a:chExt cx="0" cy="0"/>
        </a:xfrm>
      </p:grpSpPr>
      <p:pic>
        <p:nvPicPr>
          <p:cNvPr id="424" name="Shape 424" descr="&lt;div class=&quot;artist&quot;&gt;&lt;strong&gt;Павел Пепперштейн&lt;/strong&gt;&lt;/div&gt;&lt;div class=&quot;title&quot;&gt;&lt;i&gt;Колоссальный био-небоскреб &quot;Стебель&quot;&lt;/i&gt;, 2009&lt;/div&gt;"/>
          <p:cNvPicPr preferRelativeResize="0"/>
          <p:nvPr/>
        </p:nvPicPr>
        <p:blipFill>
          <a:blip r:embed="rId3">
            <a:alphaModFix/>
          </a:blip>
          <a:stretch>
            <a:fillRect/>
          </a:stretch>
        </p:blipFill>
        <p:spPr>
          <a:xfrm>
            <a:off x="0" y="52050"/>
            <a:ext cx="9144000" cy="3638550"/>
          </a:xfrm>
          <a:prstGeom prst="rect">
            <a:avLst/>
          </a:prstGeom>
          <a:noFill/>
          <a:ln>
            <a:noFill/>
          </a:ln>
        </p:spPr>
      </p:pic>
      <p:sp>
        <p:nvSpPr>
          <p:cNvPr id="425" name="Shape 425"/>
          <p:cNvSpPr txBox="1"/>
          <p:nvPr/>
        </p:nvSpPr>
        <p:spPr>
          <a:xfrm>
            <a:off x="29172" y="4419610"/>
            <a:ext cx="6054995" cy="407700"/>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Колоссальный </a:t>
            </a:r>
            <a:r>
              <a:rPr lang="en" sz="1200" dirty="0"/>
              <a:t>био-небоскреб </a:t>
            </a:r>
            <a:r>
              <a:rPr lang="ru-RU" sz="1200" dirty="0" smtClean="0"/>
              <a:t>«</a:t>
            </a:r>
            <a:r>
              <a:rPr lang="en" sz="1200" dirty="0" smtClean="0"/>
              <a:t>Стебель</a:t>
            </a:r>
            <a:r>
              <a:rPr lang="ru-RU" sz="1200" dirty="0" smtClean="0"/>
              <a:t>».</a:t>
            </a:r>
            <a:r>
              <a:rPr lang="en" sz="1200" dirty="0" smtClean="0"/>
              <a:t> </a:t>
            </a:r>
            <a:r>
              <a:rPr lang="en" sz="1200" dirty="0"/>
              <a:t>2009</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Shape 431"/>
          <p:cNvPicPr preferRelativeResize="0"/>
          <p:nvPr/>
        </p:nvPicPr>
        <p:blipFill>
          <a:blip r:embed="rId3">
            <a:alphaModFix/>
          </a:blip>
          <a:stretch>
            <a:fillRect/>
          </a:stretch>
        </p:blipFill>
        <p:spPr>
          <a:xfrm>
            <a:off x="0" y="7"/>
            <a:ext cx="9144000" cy="3429000"/>
          </a:xfrm>
          <a:prstGeom prst="rect">
            <a:avLst/>
          </a:prstGeom>
          <a:noFill/>
          <a:ln>
            <a:noFill/>
          </a:ln>
        </p:spPr>
      </p:pic>
      <p:sp>
        <p:nvSpPr>
          <p:cNvPr id="432" name="Shape 432"/>
          <p:cNvSpPr txBox="1"/>
          <p:nvPr/>
        </p:nvSpPr>
        <p:spPr>
          <a:xfrm>
            <a:off x="395536" y="3588000"/>
            <a:ext cx="8424936" cy="1555500"/>
          </a:xfrm>
          <a:prstGeom prst="rect">
            <a:avLst/>
          </a:prstGeom>
          <a:noFill/>
          <a:ln>
            <a:noFill/>
          </a:ln>
        </p:spPr>
        <p:txBody>
          <a:bodyPr lIns="91425" tIns="91425" rIns="91425" bIns="91425" anchor="ctr" anchorCtr="0">
            <a:noAutofit/>
          </a:bodyPr>
          <a:lstStyle/>
          <a:p>
            <a:pPr lvl="0" rtl="0">
              <a:spcBef>
                <a:spcPts val="0"/>
              </a:spcBef>
              <a:buNone/>
            </a:pPr>
            <a:r>
              <a:rPr lang="en" dirty="0"/>
              <a:t>Апофеозом же человеческой эволюции должен стать этак называемый «Шар Русской Духовности»: он воспарит над городом, и в нем будут существовать мудрецы, гуру и представители всех религий, которым предстоит трудиться над «улучшением духовного климата в «России».</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pic>
        <p:nvPicPr>
          <p:cNvPr id="437" name="Shape 437"/>
          <p:cNvPicPr preferRelativeResize="0"/>
          <p:nvPr/>
        </p:nvPicPr>
        <p:blipFill>
          <a:blip r:embed="rId3">
            <a:alphaModFix/>
          </a:blip>
          <a:stretch>
            <a:fillRect/>
          </a:stretch>
        </p:blipFill>
        <p:spPr>
          <a:xfrm>
            <a:off x="3588000" y="263449"/>
            <a:ext cx="5555997" cy="4319989"/>
          </a:xfrm>
          <a:prstGeom prst="rect">
            <a:avLst/>
          </a:prstGeom>
          <a:noFill/>
          <a:ln>
            <a:noFill/>
          </a:ln>
        </p:spPr>
      </p:pic>
      <p:sp>
        <p:nvSpPr>
          <p:cNvPr id="438" name="Shape 438"/>
          <p:cNvSpPr txBox="1"/>
          <p:nvPr/>
        </p:nvSpPr>
        <p:spPr>
          <a:xfrm>
            <a:off x="0" y="263449"/>
            <a:ext cx="3588000" cy="4180510"/>
          </a:xfrm>
          <a:prstGeom prst="rect">
            <a:avLst/>
          </a:prstGeom>
          <a:noFill/>
          <a:ln>
            <a:noFill/>
          </a:ln>
        </p:spPr>
        <p:txBody>
          <a:bodyPr lIns="91425" tIns="91425" rIns="91425" bIns="91425" anchor="ctr" anchorCtr="0">
            <a:noAutofit/>
          </a:bodyPr>
          <a:lstStyle/>
          <a:p>
            <a:pPr lvl="0" rtl="0">
              <a:spcBef>
                <a:spcPts val="0"/>
              </a:spcBef>
              <a:buNone/>
            </a:pPr>
            <a:r>
              <a:rPr lang="en" dirty="0" smtClean="0"/>
              <a:t>Данный </a:t>
            </a:r>
            <a:r>
              <a:rPr lang="en" dirty="0"/>
              <a:t>проект во многом является реакцией на тревогу, вызванную процессом разрушения городов, при котором мы присутствуем. Разрушается Москва, в меньшей степени – Питер. </a:t>
            </a:r>
            <a:r>
              <a:rPr lang="ru-RU" dirty="0" smtClean="0"/>
              <a:t>«</a:t>
            </a:r>
            <a:r>
              <a:rPr lang="en" dirty="0" smtClean="0"/>
              <a:t>Город Россия</a:t>
            </a:r>
            <a:r>
              <a:rPr lang="ru-RU" dirty="0" smtClean="0"/>
              <a:t>»</a:t>
            </a:r>
            <a:r>
              <a:rPr lang="en" dirty="0" smtClean="0"/>
              <a:t> </a:t>
            </a:r>
            <a:r>
              <a:rPr lang="en" dirty="0"/>
              <a:t>– не просто проект. </a:t>
            </a:r>
          </a:p>
          <a:p>
            <a:pPr lvl="0">
              <a:spcBef>
                <a:spcPts val="0"/>
              </a:spcBef>
              <a:buNone/>
            </a:pPr>
            <a:r>
              <a:rPr lang="en" dirty="0" smtClean="0"/>
              <a:t>Я </a:t>
            </a:r>
            <a:r>
              <a:rPr lang="en" dirty="0"/>
              <a:t>предлагаю несколько идеальных географических </a:t>
            </a:r>
            <a:r>
              <a:rPr lang="ru-RU" dirty="0" smtClean="0"/>
              <a:t>«</a:t>
            </a:r>
            <a:r>
              <a:rPr lang="en" dirty="0" smtClean="0"/>
              <a:t>точек</a:t>
            </a:r>
            <a:r>
              <a:rPr lang="ru-RU" dirty="0" smtClean="0"/>
              <a:t>»</a:t>
            </a:r>
            <a:r>
              <a:rPr lang="en" dirty="0" smtClean="0"/>
              <a:t> </a:t>
            </a:r>
            <a:r>
              <a:rPr lang="en" dirty="0"/>
              <a:t>между Петербургом и Москвой, где может быть размещена новая столица под названием </a:t>
            </a:r>
            <a:r>
              <a:rPr lang="ru-RU" dirty="0" smtClean="0"/>
              <a:t>«</a:t>
            </a:r>
            <a:r>
              <a:rPr lang="en" dirty="0" smtClean="0"/>
              <a:t>Город Россия</a:t>
            </a:r>
            <a:r>
              <a:rPr lang="ru-RU" dirty="0" smtClean="0"/>
              <a:t>»</a:t>
            </a:r>
            <a:r>
              <a:rPr lang="en" dirty="0" smtClean="0"/>
              <a:t>… </a:t>
            </a:r>
            <a:r>
              <a:rPr lang="en" dirty="0"/>
              <a:t>Город Россия – это проект любви. Он должен быть осмыслен страной как некое чадо, как дитя любви, созданное Москвой и Питером. Это дитя примирит супругов, у которых сложились тяжелые отношения. И в семье наконец воцарятся мир и </a:t>
            </a:r>
            <a:r>
              <a:rPr lang="en" dirty="0" smtClean="0"/>
              <a:t>согласие.</a:t>
            </a:r>
            <a:endParaRPr lang="en" dirty="0"/>
          </a:p>
          <a:p>
            <a:pPr lvl="0">
              <a:spcBef>
                <a:spcPts val="0"/>
              </a:spcBef>
              <a:buNone/>
            </a:pPr>
            <a:endParaRPr dirty="0"/>
          </a:p>
          <a:p>
            <a:pPr lvl="0" rtl="0">
              <a:spcBef>
                <a:spcPts val="0"/>
              </a:spcBef>
              <a:buNone/>
            </a:pPr>
            <a:r>
              <a:rPr lang="ru-RU" dirty="0" smtClean="0">
                <a:solidFill>
                  <a:schemeClr val="dk1"/>
                </a:solidFill>
              </a:rPr>
              <a:t>Павел </a:t>
            </a:r>
            <a:r>
              <a:rPr lang="ru-RU" dirty="0" err="1" smtClean="0">
                <a:solidFill>
                  <a:schemeClr val="dk1"/>
                </a:solidFill>
              </a:rPr>
              <a:t>Пепперштейн</a:t>
            </a:r>
            <a:endParaRPr lang="en" dirty="0">
              <a:solidFill>
                <a:schemeClr val="dk1"/>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pic>
        <p:nvPicPr>
          <p:cNvPr id="443" name="Shape 443"/>
          <p:cNvPicPr preferRelativeResize="0"/>
          <p:nvPr/>
        </p:nvPicPr>
        <p:blipFill>
          <a:blip r:embed="rId3">
            <a:alphaModFix/>
          </a:blip>
          <a:stretch>
            <a:fillRect/>
          </a:stretch>
        </p:blipFill>
        <p:spPr>
          <a:xfrm>
            <a:off x="755576" y="104618"/>
            <a:ext cx="7704856" cy="4267332"/>
          </a:xfrm>
          <a:prstGeom prst="rect">
            <a:avLst/>
          </a:prstGeom>
          <a:noFill/>
          <a:ln>
            <a:noFill/>
          </a:ln>
        </p:spPr>
      </p:pic>
      <p:sp>
        <p:nvSpPr>
          <p:cNvPr id="444" name="Shape 444"/>
          <p:cNvSpPr txBox="1"/>
          <p:nvPr/>
        </p:nvSpPr>
        <p:spPr>
          <a:xfrm>
            <a:off x="747422" y="4371950"/>
            <a:ext cx="7713010" cy="648072"/>
          </a:xfrm>
          <a:prstGeom prst="rect">
            <a:avLst/>
          </a:prstGeom>
          <a:noFill/>
          <a:ln>
            <a:noFill/>
          </a:ln>
        </p:spPr>
        <p:txBody>
          <a:bodyPr lIns="91425" tIns="91425" rIns="91425" bIns="91425" anchor="ctr" anchorCtr="0">
            <a:noAutofit/>
          </a:bodyPr>
          <a:lstStyle/>
          <a:p>
            <a:pPr lvl="0" rtl="0">
              <a:spcBef>
                <a:spcPts val="0"/>
              </a:spcBef>
              <a:buNone/>
            </a:pPr>
            <a:r>
              <a:rPr lang="en-US" sz="1200" dirty="0" smtClean="0"/>
              <a:t>T</a:t>
            </a:r>
            <a:r>
              <a:rPr lang="en" sz="1200" dirty="0" smtClean="0"/>
              <a:t>he </a:t>
            </a:r>
            <a:r>
              <a:rPr lang="en" sz="1200" dirty="0"/>
              <a:t>Drinker from the City of Russia series (2007). Image: Courtesy of Nahodka Arts, London, and Galerie Iragui, Moscow</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48"/>
        <p:cNvGrpSpPr/>
        <p:nvPr/>
      </p:nvGrpSpPr>
      <p:grpSpPr>
        <a:xfrm>
          <a:off x="0" y="0"/>
          <a:ext cx="0" cy="0"/>
          <a:chOff x="0" y="0"/>
          <a:chExt cx="0" cy="0"/>
        </a:xfrm>
      </p:grpSpPr>
      <p:sp>
        <p:nvSpPr>
          <p:cNvPr id="449" name="Shape 449"/>
          <p:cNvSpPr txBox="1"/>
          <p:nvPr/>
        </p:nvSpPr>
        <p:spPr>
          <a:xfrm>
            <a:off x="994888" y="3579862"/>
            <a:ext cx="6774300" cy="1091400"/>
          </a:xfrm>
          <a:prstGeom prst="rect">
            <a:avLst/>
          </a:prstGeom>
          <a:noFill/>
          <a:ln>
            <a:noFill/>
          </a:ln>
        </p:spPr>
        <p:txBody>
          <a:bodyPr lIns="91425" tIns="91425" rIns="91425" bIns="91425" anchor="ctr" anchorCtr="0">
            <a:noAutofit/>
          </a:bodyPr>
          <a:lstStyle/>
          <a:p>
            <a:pPr lvl="0" rtl="0">
              <a:spcBef>
                <a:spcPts val="0"/>
              </a:spcBef>
              <a:buNone/>
            </a:pPr>
            <a:r>
              <a:rPr lang="en" dirty="0"/>
              <a:t>Возможно, небоскребы в виде пьяниц, бабок, танцующих крестьянок и прочих представителей человеческого рода будут своего рода мемориалами, которые благодарные инопланетяне возведут в память об исчезнувших основателях той цивилизации, которую им суждено унаследовать</a:t>
            </a:r>
            <a:r>
              <a:rPr lang="en" dirty="0" smtClean="0"/>
              <a:t>.</a:t>
            </a:r>
            <a:endParaRPr lang="ru-RU" dirty="0" smtClean="0"/>
          </a:p>
          <a:p>
            <a:pPr lvl="0" rtl="0">
              <a:spcBef>
                <a:spcPts val="0"/>
              </a:spcBef>
              <a:buNone/>
            </a:pPr>
            <a:endParaRPr lang="en" dirty="0"/>
          </a:p>
          <a:p>
            <a:pPr lvl="0" rtl="0">
              <a:spcBef>
                <a:spcPts val="0"/>
              </a:spcBef>
              <a:buNone/>
            </a:pPr>
            <a:r>
              <a:rPr lang="en" dirty="0"/>
              <a:t>Ирина Кулик</a:t>
            </a:r>
          </a:p>
        </p:txBody>
      </p:sp>
      <p:pic>
        <p:nvPicPr>
          <p:cNvPr id="450" name="Shape 450"/>
          <p:cNvPicPr preferRelativeResize="0"/>
          <p:nvPr/>
        </p:nvPicPr>
        <p:blipFill>
          <a:blip r:embed="rId3">
            <a:alphaModFix/>
          </a:blip>
          <a:stretch>
            <a:fillRect/>
          </a:stretch>
        </p:blipFill>
        <p:spPr>
          <a:xfrm>
            <a:off x="-1" y="0"/>
            <a:ext cx="9144000" cy="3413765"/>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54"/>
        <p:cNvGrpSpPr/>
        <p:nvPr/>
      </p:nvGrpSpPr>
      <p:grpSpPr>
        <a:xfrm>
          <a:off x="0" y="0"/>
          <a:ext cx="0" cy="0"/>
          <a:chOff x="0" y="0"/>
          <a:chExt cx="0" cy="0"/>
        </a:xfrm>
      </p:grpSpPr>
      <p:pic>
        <p:nvPicPr>
          <p:cNvPr id="455" name="Shape 455"/>
          <p:cNvPicPr preferRelativeResize="0"/>
          <p:nvPr/>
        </p:nvPicPr>
        <p:blipFill>
          <a:blip r:embed="rId3">
            <a:alphaModFix/>
          </a:blip>
          <a:stretch>
            <a:fillRect/>
          </a:stretch>
        </p:blipFill>
        <p:spPr>
          <a:xfrm>
            <a:off x="5676808" y="0"/>
            <a:ext cx="3410583" cy="51435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59"/>
        <p:cNvGrpSpPr/>
        <p:nvPr/>
      </p:nvGrpSpPr>
      <p:grpSpPr>
        <a:xfrm>
          <a:off x="0" y="0"/>
          <a:ext cx="0" cy="0"/>
          <a:chOff x="0" y="0"/>
          <a:chExt cx="0" cy="0"/>
        </a:xfrm>
      </p:grpSpPr>
      <p:sp>
        <p:nvSpPr>
          <p:cNvPr id="460" name="Shape 460"/>
          <p:cNvSpPr txBox="1"/>
          <p:nvPr/>
        </p:nvSpPr>
        <p:spPr>
          <a:xfrm>
            <a:off x="0" y="0"/>
            <a:ext cx="3344100" cy="5005500"/>
          </a:xfrm>
          <a:prstGeom prst="rect">
            <a:avLst/>
          </a:prstGeom>
          <a:noFill/>
          <a:ln>
            <a:noFill/>
          </a:ln>
        </p:spPr>
        <p:txBody>
          <a:bodyPr lIns="91425" tIns="91425" rIns="91425" bIns="91425" anchor="ctr" anchorCtr="0">
            <a:noAutofit/>
          </a:bodyPr>
          <a:lstStyle/>
          <a:p>
            <a:pPr lvl="0" rtl="0">
              <a:spcBef>
                <a:spcPts val="0"/>
              </a:spcBef>
              <a:buNone/>
            </a:pPr>
            <a:r>
              <a:rPr lang="en" dirty="0"/>
              <a:t>Сегодня речь идет уже об авангардистском проекте в целом. Но чем горше и трагичнее ирония художника, адресованная мечтателям 1920-х или 1960-х годов, предвкушавшим </a:t>
            </a:r>
            <a:r>
              <a:rPr lang="ru-RU" dirty="0" smtClean="0"/>
              <a:t>«</a:t>
            </a:r>
            <a:r>
              <a:rPr lang="en" dirty="0" smtClean="0"/>
              <a:t>свежий </a:t>
            </a:r>
            <a:r>
              <a:rPr lang="en" dirty="0"/>
              <a:t>ветер </a:t>
            </a:r>
            <a:r>
              <a:rPr lang="en" dirty="0" smtClean="0"/>
              <a:t>будущего</a:t>
            </a:r>
            <a:r>
              <a:rPr lang="ru-RU" dirty="0" smtClean="0"/>
              <a:t>»</a:t>
            </a:r>
            <a:r>
              <a:rPr lang="en" dirty="0" smtClean="0"/>
              <a:t>, </a:t>
            </a:r>
            <a:r>
              <a:rPr lang="en" dirty="0"/>
              <a:t>тем сильнее ощущение самоиронии. Насмешка над утраченными иллюзиями отцов идет рука об руку с досадой на собственные наивные надежды. Все вместе - вроде прививки, обеспечивающей иммунитет против вируса утопий.</a:t>
            </a:r>
          </a:p>
          <a:p>
            <a:pPr lvl="0" rtl="0">
              <a:spcBef>
                <a:spcPts val="0"/>
              </a:spcBef>
              <a:buNone/>
            </a:pPr>
            <a:endParaRPr dirty="0"/>
          </a:p>
          <a:p>
            <a:pPr lvl="0" rtl="0">
              <a:spcBef>
                <a:spcPts val="0"/>
              </a:spcBef>
              <a:buNone/>
            </a:pPr>
            <a:r>
              <a:rPr lang="en" dirty="0"/>
              <a:t>Жанна Васильева</a:t>
            </a:r>
          </a:p>
        </p:txBody>
      </p:sp>
      <p:pic>
        <p:nvPicPr>
          <p:cNvPr id="461" name="Shape 461"/>
          <p:cNvPicPr preferRelativeResize="0"/>
          <p:nvPr/>
        </p:nvPicPr>
        <p:blipFill>
          <a:blip r:embed="rId3">
            <a:alphaModFix/>
          </a:blip>
          <a:stretch>
            <a:fillRect/>
          </a:stretch>
        </p:blipFill>
        <p:spPr>
          <a:xfrm>
            <a:off x="3394625" y="1313725"/>
            <a:ext cx="5749375" cy="20985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Shape 466"/>
          <p:cNvSpPr txBox="1"/>
          <p:nvPr/>
        </p:nvSpPr>
        <p:spPr>
          <a:xfrm>
            <a:off x="150225" y="3374700"/>
            <a:ext cx="8843550" cy="1501306"/>
          </a:xfrm>
          <a:prstGeom prst="rect">
            <a:avLst/>
          </a:prstGeom>
          <a:noFill/>
          <a:ln>
            <a:noFill/>
          </a:ln>
        </p:spPr>
        <p:txBody>
          <a:bodyPr lIns="91425" tIns="91425" rIns="91425" bIns="91425" anchor="ctr" anchorCtr="0">
            <a:noAutofit/>
          </a:bodyPr>
          <a:lstStyle/>
          <a:p>
            <a:pPr lvl="0" rtl="0">
              <a:spcBef>
                <a:spcPts val="0"/>
              </a:spcBef>
              <a:buNone/>
            </a:pPr>
            <a:endParaRPr dirty="0"/>
          </a:p>
          <a:p>
            <a:pPr lvl="0" rtl="0">
              <a:spcBef>
                <a:spcPts val="0"/>
              </a:spcBef>
              <a:buNone/>
            </a:pPr>
            <a:endParaRPr b="1" dirty="0"/>
          </a:p>
          <a:p>
            <a:pPr lvl="0" rtl="0">
              <a:spcBef>
                <a:spcPts val="0"/>
              </a:spcBef>
              <a:buNone/>
            </a:pPr>
            <a:r>
              <a:rPr lang="en" dirty="0"/>
              <a:t>В своих сновидениях и галлюцинациях я постоянно возвращаюсь к созерцанию чего-то неимоверно гигантского, уходящего в небо. Главное, что я пытался передать в этих картинах, — ощущение бескрайнего пространства, заполненного самыми фантастическими сооружениями. Они вообще из разряда пророчеств, даже подписи к моим работам выглядят не как комментарии к архитектурным проектам, а как пророчества Нострадамуса, с указанием конкретных дат отдаленного будущего и событий, которые произойдут к этому времени. </a:t>
            </a:r>
            <a:endParaRPr lang="ru-RU" dirty="0" smtClean="0"/>
          </a:p>
          <a:p>
            <a:pPr lvl="0" rtl="0">
              <a:spcBef>
                <a:spcPts val="0"/>
              </a:spcBef>
              <a:buNone/>
            </a:pPr>
            <a:endParaRPr lang="ru-RU" dirty="0"/>
          </a:p>
          <a:p>
            <a:pPr lvl="0" rtl="0">
              <a:spcBef>
                <a:spcPts val="0"/>
              </a:spcBef>
              <a:buNone/>
            </a:pPr>
            <a:r>
              <a:rPr lang="en" dirty="0" smtClean="0"/>
              <a:t>П.П</a:t>
            </a:r>
            <a:r>
              <a:rPr lang="en" dirty="0"/>
              <a:t>. </a:t>
            </a:r>
            <a:r>
              <a:rPr lang="en" dirty="0" smtClean="0"/>
              <a:t>– </a:t>
            </a:r>
            <a:r>
              <a:rPr lang="ru-RU" dirty="0" smtClean="0"/>
              <a:t>Марии </a:t>
            </a:r>
            <a:r>
              <a:rPr lang="en" dirty="0" smtClean="0"/>
              <a:t>Кравцовой</a:t>
            </a:r>
            <a:endParaRPr lang="en" dirty="0"/>
          </a:p>
          <a:p>
            <a:pPr lvl="0" rtl="0">
              <a:spcBef>
                <a:spcPts val="0"/>
              </a:spcBef>
              <a:buNone/>
            </a:pPr>
            <a:endParaRPr dirty="0"/>
          </a:p>
        </p:txBody>
      </p:sp>
      <p:pic>
        <p:nvPicPr>
          <p:cNvPr id="467" name="Shape 467"/>
          <p:cNvPicPr preferRelativeResize="0"/>
          <p:nvPr/>
        </p:nvPicPr>
        <p:blipFill>
          <a:blip r:embed="rId3">
            <a:alphaModFix/>
          </a:blip>
          <a:stretch>
            <a:fillRect/>
          </a:stretch>
        </p:blipFill>
        <p:spPr>
          <a:xfrm>
            <a:off x="150225" y="0"/>
            <a:ext cx="8843550" cy="330159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pic>
        <p:nvPicPr>
          <p:cNvPr id="60" name="Shape 60"/>
          <p:cNvPicPr preferRelativeResize="0"/>
          <p:nvPr/>
        </p:nvPicPr>
        <p:blipFill>
          <a:blip r:embed="rId3">
            <a:alphaModFix/>
          </a:blip>
          <a:stretch>
            <a:fillRect/>
          </a:stretch>
        </p:blipFill>
        <p:spPr>
          <a:xfrm>
            <a:off x="5508105" y="51470"/>
            <a:ext cx="3380946" cy="5040560"/>
          </a:xfrm>
          <a:prstGeom prst="rect">
            <a:avLst/>
          </a:prstGeom>
          <a:noFill/>
          <a:ln>
            <a:noFill/>
          </a:ln>
        </p:spPr>
      </p:pic>
      <p:sp>
        <p:nvSpPr>
          <p:cNvPr id="4" name="Shape 49"/>
          <p:cNvSpPr txBox="1"/>
          <p:nvPr/>
        </p:nvSpPr>
        <p:spPr>
          <a:xfrm>
            <a:off x="107504" y="4515966"/>
            <a:ext cx="5570075" cy="504056"/>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a:t>
            </a:r>
            <a:r>
              <a:rPr lang="en" sz="1200" dirty="0" smtClean="0"/>
              <a:t>Рисунки Сталина</a:t>
            </a:r>
            <a:r>
              <a:rPr lang="ru-RU" sz="1200" dirty="0"/>
              <a:t>.</a:t>
            </a:r>
            <a:r>
              <a:rPr lang="en" sz="1200" dirty="0" smtClean="0"/>
              <a:t> 1985-86</a:t>
            </a:r>
            <a:r>
              <a:rPr lang="ru-RU" sz="1200" dirty="0" smtClean="0"/>
              <a:t>. </a:t>
            </a:r>
            <a:r>
              <a:rPr lang="en" sz="1200" dirty="0" smtClean="0"/>
              <a:t>Карандаш</a:t>
            </a:r>
            <a:r>
              <a:rPr lang="ru-RU" sz="1200" dirty="0" smtClean="0"/>
              <a:t>,</a:t>
            </a:r>
            <a:r>
              <a:rPr lang="en" sz="1200" dirty="0" smtClean="0"/>
              <a:t> бумаг</a:t>
            </a:r>
            <a:r>
              <a:rPr lang="ru-RU" sz="1200" dirty="0" smtClean="0"/>
              <a:t>а.</a:t>
            </a:r>
            <a:r>
              <a:rPr lang="en" sz="1200" dirty="0" smtClean="0"/>
              <a:t> 48х35</a:t>
            </a:r>
            <a:r>
              <a:rPr lang="ru-RU" sz="1200" dirty="0" smtClean="0"/>
              <a:t>,</a:t>
            </a:r>
            <a:r>
              <a:rPr lang="en" sz="1200" dirty="0" smtClean="0"/>
              <a:t>5 </a:t>
            </a:r>
            <a:r>
              <a:rPr lang="en" sz="1200" dirty="0"/>
              <a:t>см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Shape 472"/>
          <p:cNvSpPr txBox="1"/>
          <p:nvPr/>
        </p:nvSpPr>
        <p:spPr>
          <a:xfrm>
            <a:off x="488424" y="3003798"/>
            <a:ext cx="8105175" cy="2139677"/>
          </a:xfrm>
          <a:prstGeom prst="rect">
            <a:avLst/>
          </a:prstGeom>
          <a:noFill/>
          <a:ln>
            <a:noFill/>
          </a:ln>
        </p:spPr>
        <p:txBody>
          <a:bodyPr lIns="91425" tIns="91425" rIns="91425" bIns="91425" anchor="ctr" anchorCtr="0">
            <a:noAutofit/>
          </a:bodyPr>
          <a:lstStyle/>
          <a:p>
            <a:pPr lvl="0">
              <a:spcBef>
                <a:spcPts val="0"/>
              </a:spcBef>
              <a:buNone/>
            </a:pPr>
            <a:r>
              <a:rPr lang="ru-RU" dirty="0" smtClean="0"/>
              <a:t>«</a:t>
            </a:r>
            <a:r>
              <a:rPr lang="en" dirty="0" smtClean="0"/>
              <a:t>Город </a:t>
            </a:r>
            <a:r>
              <a:rPr lang="en" dirty="0"/>
              <a:t>Россия» (2007–2008) — пафосное и одновременно уморительное градостроительное предложение разместить новую столицу федерации на полпути между Москвой и Петербургом. Мягко иронизируя по поводу прожектерства футуристов и конструктивистов 1910–1920-х годов, а также некоторых нынешних радикальных архитекторов, Пепперштейн снимает напряжение, возникшее в наше время при очередном всплеске конкуренции между двумя столицами («мне очень нравится пафос, я в нем нахожу таинственные комические аспекты» — из интервью Пепперштейна журналу «Сноб</a:t>
            </a:r>
            <a:r>
              <a:rPr lang="en" dirty="0" smtClean="0"/>
              <a:t>»)</a:t>
            </a:r>
            <a:r>
              <a:rPr lang="ru-RU" dirty="0" smtClean="0"/>
              <a:t>.</a:t>
            </a:r>
          </a:p>
          <a:p>
            <a:pPr lvl="0">
              <a:spcBef>
                <a:spcPts val="0"/>
              </a:spcBef>
              <a:buNone/>
            </a:pPr>
            <a:endParaRPr lang="en" dirty="0"/>
          </a:p>
          <a:p>
            <a:pPr lvl="0" rtl="0">
              <a:spcBef>
                <a:spcPts val="0"/>
              </a:spcBef>
              <a:buNone/>
            </a:pPr>
            <a:r>
              <a:rPr lang="en" dirty="0"/>
              <a:t>Михаил Боде. </a:t>
            </a:r>
            <a:r>
              <a:rPr lang="en" dirty="0" smtClean="0"/>
              <a:t>Нью-Васюки бессмертны</a:t>
            </a:r>
            <a:endParaRPr lang="en" dirty="0"/>
          </a:p>
        </p:txBody>
      </p:sp>
      <p:pic>
        <p:nvPicPr>
          <p:cNvPr id="473" name="Shape 473"/>
          <p:cNvPicPr preferRelativeResize="0"/>
          <p:nvPr/>
        </p:nvPicPr>
        <p:blipFill>
          <a:blip r:embed="rId3">
            <a:alphaModFix/>
          </a:blip>
          <a:stretch>
            <a:fillRect/>
          </a:stretch>
        </p:blipFill>
        <p:spPr>
          <a:xfrm>
            <a:off x="488425" y="0"/>
            <a:ext cx="8045025" cy="29230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Shape 478"/>
          <p:cNvSpPr txBox="1"/>
          <p:nvPr/>
        </p:nvSpPr>
        <p:spPr>
          <a:xfrm>
            <a:off x="0" y="200725"/>
            <a:ext cx="3198874" cy="2515041"/>
          </a:xfrm>
          <a:prstGeom prst="rect">
            <a:avLst/>
          </a:prstGeom>
          <a:noFill/>
          <a:ln>
            <a:noFill/>
          </a:ln>
        </p:spPr>
        <p:txBody>
          <a:bodyPr lIns="91425" tIns="91425" rIns="91425" bIns="91425" anchor="ctr" anchorCtr="0">
            <a:noAutofit/>
          </a:bodyPr>
          <a:lstStyle/>
          <a:p>
            <a:pPr lvl="0">
              <a:spcBef>
                <a:spcPts val="0"/>
              </a:spcBef>
              <a:buNone/>
            </a:pPr>
            <a:r>
              <a:rPr lang="en" dirty="0"/>
              <a:t>Скандалы, интриги, расследования — новый проект Павла Пепперштейна открывает самые страшные тайны мирового политического закулисья. Пепперштейна можно было бы назвать Джулианом Ассанжем от искусства, если бы его герои имели хоть какое-то сходство с реальностью. </a:t>
            </a:r>
          </a:p>
          <a:p>
            <a:pPr lvl="0">
              <a:spcBef>
                <a:spcPts val="0"/>
              </a:spcBef>
              <a:buNone/>
            </a:pPr>
            <a:endParaRPr dirty="0"/>
          </a:p>
          <a:p>
            <a:pPr lvl="0" rtl="0">
              <a:spcBef>
                <a:spcPts val="0"/>
              </a:spcBef>
              <a:buNone/>
            </a:pPr>
            <a:r>
              <a:rPr lang="ru-RU" dirty="0" err="1" smtClean="0"/>
              <a:t>Артгид</a:t>
            </a:r>
            <a:endParaRPr lang="en" dirty="0"/>
          </a:p>
        </p:txBody>
      </p:sp>
      <p:pic>
        <p:nvPicPr>
          <p:cNvPr id="479" name="Shape 479" descr="&lt;p&gt;&lt;b&gt;Павел Пепперштейн&lt;br /&gt;&lt;/b&gt;&lt;i&gt;Big Bro is not Watching You&lt;/i&gt;, 2013&lt;br /&gt;&lt;br /&gt;&lt;/p&gt;"/>
          <p:cNvPicPr preferRelativeResize="0"/>
          <p:nvPr/>
        </p:nvPicPr>
        <p:blipFill>
          <a:blip r:embed="rId3">
            <a:alphaModFix/>
          </a:blip>
          <a:stretch>
            <a:fillRect/>
          </a:stretch>
        </p:blipFill>
        <p:spPr>
          <a:xfrm>
            <a:off x="3198874" y="200725"/>
            <a:ext cx="5945124" cy="4742050"/>
          </a:xfrm>
          <a:prstGeom prst="rect">
            <a:avLst/>
          </a:prstGeom>
          <a:noFill/>
          <a:ln>
            <a:noFill/>
          </a:ln>
        </p:spPr>
      </p:pic>
      <p:sp>
        <p:nvSpPr>
          <p:cNvPr id="5" name="Shape 543"/>
          <p:cNvSpPr txBox="1"/>
          <p:nvPr/>
        </p:nvSpPr>
        <p:spPr>
          <a:xfrm>
            <a:off x="840" y="4354323"/>
            <a:ext cx="3198875" cy="588452"/>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Shape 485"/>
          <p:cNvSpPr txBox="1"/>
          <p:nvPr/>
        </p:nvSpPr>
        <p:spPr>
          <a:xfrm>
            <a:off x="0" y="0"/>
            <a:ext cx="3512700" cy="3939300"/>
          </a:xfrm>
          <a:prstGeom prst="rect">
            <a:avLst/>
          </a:prstGeom>
          <a:noFill/>
          <a:ln>
            <a:noFill/>
          </a:ln>
        </p:spPr>
        <p:txBody>
          <a:bodyPr lIns="91425" tIns="91425" rIns="91425" bIns="91425" anchor="ctr" anchorCtr="0">
            <a:noAutofit/>
          </a:bodyPr>
          <a:lstStyle/>
          <a:p>
            <a:pPr lvl="0" rtl="0">
              <a:spcBef>
                <a:spcPts val="0"/>
              </a:spcBef>
              <a:buNone/>
            </a:pPr>
            <a:r>
              <a:rPr lang="en" sz="1000">
                <a:solidFill>
                  <a:schemeClr val="dk1"/>
                </a:solidFill>
                <a:highlight>
                  <a:srgbClr val="FFFFFF"/>
                </a:highlight>
                <a:latin typeface="Georgia"/>
                <a:ea typeface="Georgia"/>
                <a:cs typeface="Georgia"/>
                <a:sym typeface="Georgia"/>
              </a:rPr>
              <a:t> </a:t>
            </a:r>
            <a:r>
              <a:rPr lang="en"/>
              <a:t>Дело в том, что у России больше нет и, вероятно, никогда не будет своей судьбы – отныне все зависит от того, какой окажется судьба Запада. Западная же судьба отнюдь не очевидна, ибо Запад находится, я бы сказал, в интересном положении. Вот эта наша двойственная позиция – участников западного мира, но и людей извне – дает нам возможность инспектировать мир, обозревая и Россию как Запад, как новоприобретенные западные земли. я лично не сомневаюсь, что Россия есть часть Запада и в этой своей сущности она нами интерпретируется.</a:t>
            </a:r>
          </a:p>
        </p:txBody>
      </p:sp>
      <p:pic>
        <p:nvPicPr>
          <p:cNvPr id="486" name="Shape 486"/>
          <p:cNvPicPr preferRelativeResize="0"/>
          <p:nvPr/>
        </p:nvPicPr>
        <p:blipFill>
          <a:blip r:embed="rId3">
            <a:alphaModFix/>
          </a:blip>
          <a:stretch>
            <a:fillRect/>
          </a:stretch>
        </p:blipFill>
        <p:spPr>
          <a:xfrm>
            <a:off x="3634024" y="267494"/>
            <a:ext cx="5386775" cy="4047575"/>
          </a:xfrm>
          <a:prstGeom prst="rect">
            <a:avLst/>
          </a:prstGeom>
          <a:noFill/>
          <a:ln>
            <a:noFill/>
          </a:ln>
        </p:spPr>
      </p:pic>
      <p:sp>
        <p:nvSpPr>
          <p:cNvPr id="5" name="Shape 543"/>
          <p:cNvSpPr txBox="1"/>
          <p:nvPr/>
        </p:nvSpPr>
        <p:spPr>
          <a:xfrm>
            <a:off x="-1" y="4143538"/>
            <a:ext cx="3439049"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Shape 492"/>
          <p:cNvSpPr txBox="1"/>
          <p:nvPr/>
        </p:nvSpPr>
        <p:spPr>
          <a:xfrm>
            <a:off x="11633" y="602961"/>
            <a:ext cx="3073500" cy="2184813"/>
          </a:xfrm>
          <a:prstGeom prst="rect">
            <a:avLst/>
          </a:prstGeom>
          <a:noFill/>
          <a:ln>
            <a:noFill/>
          </a:ln>
        </p:spPr>
        <p:txBody>
          <a:bodyPr lIns="91425" tIns="91425" rIns="91425" bIns="91425" anchor="ctr" anchorCtr="0">
            <a:noAutofit/>
          </a:bodyPr>
          <a:lstStyle/>
          <a:p>
            <a:pPr lvl="0">
              <a:spcBef>
                <a:spcPts val="0"/>
              </a:spcBef>
              <a:buNone/>
            </a:pPr>
            <a:r>
              <a:rPr lang="en" dirty="0"/>
              <a:t>«Святая политика» — это одиннадцать работ все с тем же бесстрастным издевательством над идеологией и политическими лозунгами, любыми — нашими и не вашими, правыми и зелеными, старыми и замшелыми, все равно лживыми и пустыми.</a:t>
            </a:r>
          </a:p>
          <a:p>
            <a:pPr lvl="0">
              <a:spcBef>
                <a:spcPts val="0"/>
              </a:spcBef>
              <a:buNone/>
            </a:pPr>
            <a:endParaRPr dirty="0"/>
          </a:p>
          <a:p>
            <a:pPr lvl="0" rtl="0">
              <a:spcBef>
                <a:spcPts val="0"/>
              </a:spcBef>
              <a:buNone/>
            </a:pPr>
            <a:r>
              <a:rPr lang="en" dirty="0"/>
              <a:t>Ольга Кабанова</a:t>
            </a:r>
          </a:p>
        </p:txBody>
      </p:sp>
      <p:pic>
        <p:nvPicPr>
          <p:cNvPr id="493" name="Shape 493" descr="&lt;p&gt;&lt;b&gt;Павел Пепперштейн&lt;/b&gt;&lt;br /&gt;&lt;i&gt;Избушка на ветвях дерева&lt;/i&gt;, 2013&lt;br /&gt;&lt;br /&gt;&lt;/p&gt;"/>
          <p:cNvPicPr preferRelativeResize="0"/>
          <p:nvPr/>
        </p:nvPicPr>
        <p:blipFill>
          <a:blip r:embed="rId3">
            <a:alphaModFix/>
          </a:blip>
          <a:stretch>
            <a:fillRect/>
          </a:stretch>
        </p:blipFill>
        <p:spPr>
          <a:xfrm>
            <a:off x="3237674" y="602961"/>
            <a:ext cx="5906325" cy="3937574"/>
          </a:xfrm>
          <a:prstGeom prst="rect">
            <a:avLst/>
          </a:prstGeom>
          <a:noFill/>
          <a:ln>
            <a:noFill/>
          </a:ln>
        </p:spPr>
      </p:pic>
      <p:sp>
        <p:nvSpPr>
          <p:cNvPr id="5" name="Shape 543"/>
          <p:cNvSpPr txBox="1"/>
          <p:nvPr/>
        </p:nvSpPr>
        <p:spPr>
          <a:xfrm>
            <a:off x="11633" y="4027289"/>
            <a:ext cx="3237675"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Shape 499"/>
          <p:cNvSpPr txBox="1"/>
          <p:nvPr/>
        </p:nvSpPr>
        <p:spPr>
          <a:xfrm>
            <a:off x="0" y="555526"/>
            <a:ext cx="3374700" cy="3575400"/>
          </a:xfrm>
          <a:prstGeom prst="rect">
            <a:avLst/>
          </a:prstGeom>
          <a:noFill/>
          <a:ln>
            <a:noFill/>
          </a:ln>
        </p:spPr>
        <p:txBody>
          <a:bodyPr lIns="91425" tIns="91425" rIns="91425" bIns="91425" anchor="ctr" anchorCtr="0">
            <a:noAutofit/>
          </a:bodyPr>
          <a:lstStyle/>
          <a:p>
            <a:pPr lvl="0">
              <a:spcBef>
                <a:spcPts val="0"/>
              </a:spcBef>
              <a:buNone/>
            </a:pPr>
            <a:r>
              <a:rPr lang="en" dirty="0"/>
              <a:t>Изречение намеренно сделано спорным, но при этом, осознавая всю комичность и фейковый характер этого высказывания, я, тем не менее, предлагаю над ним задуматься. Потому что в каком-то смысле, со всеми оговорками, но все-таки — я думаю, что так оно и есть. Действительно, ядерное оружие — это хорошо, а интернет — это плохо. Потому что ядерное оружие говорит нам одну правдивую вещь: единственное, что может быть еще у людей общего, это смерть. Все остальные имитации общности — это ложь. И ложь очень опасная. А интернет опаснее всех.</a:t>
            </a:r>
          </a:p>
          <a:p>
            <a:pPr lvl="0">
              <a:spcBef>
                <a:spcPts val="0"/>
              </a:spcBef>
              <a:buNone/>
            </a:pPr>
            <a:endParaRPr dirty="0"/>
          </a:p>
          <a:p>
            <a:pPr lvl="0" rtl="0">
              <a:spcBef>
                <a:spcPts val="0"/>
              </a:spcBef>
              <a:buNone/>
            </a:pPr>
            <a:r>
              <a:rPr lang="en" dirty="0"/>
              <a:t>Феликсу </a:t>
            </a:r>
            <a:r>
              <a:rPr lang="en" dirty="0" smtClean="0"/>
              <a:t>Сандалову</a:t>
            </a:r>
            <a:endParaRPr lang="en" dirty="0"/>
          </a:p>
        </p:txBody>
      </p:sp>
      <p:pic>
        <p:nvPicPr>
          <p:cNvPr id="500" name="Shape 500"/>
          <p:cNvPicPr preferRelativeResize="0"/>
          <p:nvPr/>
        </p:nvPicPr>
        <p:blipFill>
          <a:blip r:embed="rId3">
            <a:alphaModFix/>
          </a:blip>
          <a:stretch>
            <a:fillRect/>
          </a:stretch>
        </p:blipFill>
        <p:spPr>
          <a:xfrm>
            <a:off x="3772163" y="388900"/>
            <a:ext cx="5313962" cy="3575400"/>
          </a:xfrm>
          <a:prstGeom prst="rect">
            <a:avLst/>
          </a:prstGeom>
          <a:noFill/>
          <a:ln>
            <a:noFill/>
          </a:ln>
        </p:spPr>
      </p:pic>
      <p:sp>
        <p:nvSpPr>
          <p:cNvPr id="5" name="Shape 543"/>
          <p:cNvSpPr txBox="1"/>
          <p:nvPr/>
        </p:nvSpPr>
        <p:spPr>
          <a:xfrm>
            <a:off x="3772163" y="4299942"/>
            <a:ext cx="5048309"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Shape 506"/>
          <p:cNvSpPr txBox="1"/>
          <p:nvPr/>
        </p:nvSpPr>
        <p:spPr>
          <a:xfrm>
            <a:off x="75300" y="381850"/>
            <a:ext cx="3659400" cy="3080700"/>
          </a:xfrm>
          <a:prstGeom prst="rect">
            <a:avLst/>
          </a:prstGeom>
          <a:noFill/>
          <a:ln>
            <a:noFill/>
          </a:ln>
        </p:spPr>
        <p:txBody>
          <a:bodyPr lIns="91425" tIns="91425" rIns="91425" bIns="91425" anchor="ctr" anchorCtr="0">
            <a:noAutofit/>
          </a:bodyPr>
          <a:lstStyle/>
          <a:p>
            <a:pPr lvl="0">
              <a:spcBef>
                <a:spcPts val="0"/>
              </a:spcBef>
              <a:buNone/>
            </a:pPr>
            <a:r>
              <a:rPr lang="en"/>
              <a:t>Как ни парадоксально, почему-то мне больше нравятся подростки. Люди старшего поколения — они очень быстро предали все свои святыни и переметнулись на сторону нового. Абсолютно все причем. А подростки — у них этих святынь и не было никаких. Им только предстоит их найти или придумать. Поэтому они гораздо приятнее</a:t>
            </a:r>
          </a:p>
          <a:p>
            <a:pPr lvl="0">
              <a:spcBef>
                <a:spcPts val="0"/>
              </a:spcBef>
              <a:buNone/>
            </a:pPr>
            <a:endParaRPr/>
          </a:p>
          <a:p>
            <a:pPr lvl="0" rtl="0">
              <a:spcBef>
                <a:spcPts val="0"/>
              </a:spcBef>
              <a:buNone/>
            </a:pPr>
            <a:r>
              <a:rPr lang="en"/>
              <a:t>П.П. - Феликсу Сандалову</a:t>
            </a:r>
          </a:p>
        </p:txBody>
      </p:sp>
      <p:pic>
        <p:nvPicPr>
          <p:cNvPr id="507" name="Shape 507"/>
          <p:cNvPicPr preferRelativeResize="0"/>
          <p:nvPr/>
        </p:nvPicPr>
        <p:blipFill>
          <a:blip r:embed="rId3">
            <a:alphaModFix/>
          </a:blip>
          <a:stretch>
            <a:fillRect/>
          </a:stretch>
        </p:blipFill>
        <p:spPr>
          <a:xfrm>
            <a:off x="3635896" y="483518"/>
            <a:ext cx="5409300" cy="4087050"/>
          </a:xfrm>
          <a:prstGeom prst="rect">
            <a:avLst/>
          </a:prstGeom>
          <a:noFill/>
          <a:ln>
            <a:noFill/>
          </a:ln>
        </p:spPr>
      </p:pic>
      <p:sp>
        <p:nvSpPr>
          <p:cNvPr id="5" name="Shape 543"/>
          <p:cNvSpPr txBox="1"/>
          <p:nvPr/>
        </p:nvSpPr>
        <p:spPr>
          <a:xfrm>
            <a:off x="-1" y="4143538"/>
            <a:ext cx="3439049"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pic>
        <p:nvPicPr>
          <p:cNvPr id="513" name="Shape 513"/>
          <p:cNvPicPr preferRelativeResize="0"/>
          <p:nvPr/>
        </p:nvPicPr>
        <p:blipFill>
          <a:blip r:embed="rId3">
            <a:alphaModFix/>
          </a:blip>
          <a:stretch>
            <a:fillRect/>
          </a:stretch>
        </p:blipFill>
        <p:spPr>
          <a:xfrm>
            <a:off x="3563888" y="493490"/>
            <a:ext cx="5489574" cy="4089725"/>
          </a:xfrm>
          <a:prstGeom prst="rect">
            <a:avLst/>
          </a:prstGeom>
          <a:noFill/>
          <a:ln>
            <a:noFill/>
          </a:ln>
        </p:spPr>
      </p:pic>
      <p:sp>
        <p:nvSpPr>
          <p:cNvPr id="514" name="Shape 514"/>
          <p:cNvSpPr txBox="1"/>
          <p:nvPr/>
        </p:nvSpPr>
        <p:spPr>
          <a:xfrm>
            <a:off x="35496" y="4290425"/>
            <a:ext cx="3600400" cy="585581"/>
          </a:xfrm>
          <a:prstGeom prst="rect">
            <a:avLst/>
          </a:prstGeom>
          <a:noFill/>
          <a:ln>
            <a:noFill/>
          </a:ln>
        </p:spPr>
        <p:txBody>
          <a:bodyPr lIns="91425" tIns="91425" rIns="91425" bIns="91425" anchor="ctr" anchorCtr="0">
            <a:noAutofit/>
          </a:bodyPr>
          <a:lstStyle/>
          <a:p>
            <a:pPr lvl="0" rtl="0">
              <a:spcBef>
                <a:spcPts val="0"/>
              </a:spcBef>
              <a:buNone/>
            </a:pPr>
            <a:r>
              <a:rPr lang="en" sz="1200" dirty="0"/>
              <a:t>Фильм </a:t>
            </a:r>
            <a:r>
              <a:rPr lang="ru-RU" sz="1200" dirty="0" smtClean="0"/>
              <a:t>«</a:t>
            </a:r>
            <a:r>
              <a:rPr lang="en" sz="1200" dirty="0" smtClean="0"/>
              <a:t>Война </a:t>
            </a:r>
            <a:r>
              <a:rPr lang="en" sz="1200" dirty="0"/>
              <a:t>с гигантским </a:t>
            </a:r>
            <a:r>
              <a:rPr lang="en" sz="1200" dirty="0" smtClean="0"/>
              <a:t>ребенком</a:t>
            </a:r>
            <a:r>
              <a:rPr lang="ru-RU" sz="1200" dirty="0" smtClean="0"/>
              <a:t>»</a:t>
            </a:r>
            <a:r>
              <a:rPr lang="ru-RU" sz="1200" dirty="0"/>
              <a:t>.</a:t>
            </a:r>
            <a:r>
              <a:rPr lang="en" sz="1200" dirty="0" smtClean="0"/>
              <a:t> 2013</a:t>
            </a:r>
            <a:r>
              <a:rPr lang="ru-RU" sz="1200" dirty="0" smtClean="0"/>
              <a:t>.</a:t>
            </a:r>
            <a:endParaRPr lang="en" sz="1200" dirty="0"/>
          </a:p>
          <a:p>
            <a:pPr lvl="0" rtl="0">
              <a:spcBef>
                <a:spcPts val="0"/>
              </a:spcBef>
              <a:buNone/>
            </a:pPr>
            <a:r>
              <a:rPr lang="en" sz="1200" dirty="0"/>
              <a:t>Холст, акрил</a:t>
            </a:r>
          </a:p>
          <a:p>
            <a:pPr lvl="0" rtl="0">
              <a:spcBef>
                <a:spcPts val="0"/>
              </a:spcBef>
              <a:buNone/>
            </a:pPr>
            <a:r>
              <a:rPr lang="en" sz="1200" dirty="0"/>
              <a:t>150 х 200 см</a:t>
            </a:r>
          </a:p>
        </p:txBody>
      </p:sp>
      <p:sp>
        <p:nvSpPr>
          <p:cNvPr id="515" name="Shape 515"/>
          <p:cNvSpPr txBox="1"/>
          <p:nvPr/>
        </p:nvSpPr>
        <p:spPr>
          <a:xfrm>
            <a:off x="0" y="175650"/>
            <a:ext cx="3635896" cy="3404212"/>
          </a:xfrm>
          <a:prstGeom prst="rect">
            <a:avLst/>
          </a:prstGeom>
          <a:noFill/>
          <a:ln>
            <a:noFill/>
          </a:ln>
        </p:spPr>
        <p:txBody>
          <a:bodyPr lIns="91425" tIns="91425" rIns="91425" bIns="91425" anchor="ctr" anchorCtr="0">
            <a:noAutofit/>
          </a:bodyPr>
          <a:lstStyle/>
          <a:p>
            <a:pPr lvl="0" rtl="0">
              <a:spcBef>
                <a:spcPts val="0"/>
              </a:spcBef>
              <a:buNone/>
            </a:pPr>
            <a:r>
              <a:rPr lang="en" dirty="0"/>
              <a:t>Заигрывая с идеологией, Пепперштейн, кажется, говорит о вечном: о травме взросления (людей, культур, цивилизации), о научно-техническом прогрессе и свободе личности, которые тихой сапой пожирают друг друга, о времени и истории. Но при этом он все равно, как сказали бы герои пелевинского романа «Generation П», остается не творцом, конструирующим русскую национальную идею, а криейтором, решившим наскоро сочинить ее страниц на пять.</a:t>
            </a:r>
          </a:p>
          <a:p>
            <a:pPr lvl="0" rtl="0">
              <a:spcBef>
                <a:spcPts val="0"/>
              </a:spcBef>
              <a:buNone/>
            </a:pPr>
            <a:endParaRPr dirty="0"/>
          </a:p>
          <a:p>
            <a:pPr lvl="0" rtl="0">
              <a:spcBef>
                <a:spcPts val="0"/>
              </a:spcBef>
              <a:buNone/>
            </a:pPr>
            <a:r>
              <a:rPr lang="en" dirty="0"/>
              <a:t>Татьяна Сохарева </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pic>
        <p:nvPicPr>
          <p:cNvPr id="520" name="Shape 520"/>
          <p:cNvPicPr preferRelativeResize="0"/>
          <p:nvPr/>
        </p:nvPicPr>
        <p:blipFill>
          <a:blip r:embed="rId3">
            <a:alphaModFix/>
          </a:blip>
          <a:stretch>
            <a:fillRect/>
          </a:stretch>
        </p:blipFill>
        <p:spPr>
          <a:xfrm>
            <a:off x="3301076" y="171201"/>
            <a:ext cx="5842924" cy="4349716"/>
          </a:xfrm>
          <a:prstGeom prst="rect">
            <a:avLst/>
          </a:prstGeom>
          <a:noFill/>
          <a:ln>
            <a:noFill/>
          </a:ln>
        </p:spPr>
      </p:pic>
      <p:sp>
        <p:nvSpPr>
          <p:cNvPr id="521" name="Shape 521"/>
          <p:cNvSpPr txBox="1"/>
          <p:nvPr/>
        </p:nvSpPr>
        <p:spPr>
          <a:xfrm>
            <a:off x="0" y="163200"/>
            <a:ext cx="3301200" cy="3560678"/>
          </a:xfrm>
          <a:prstGeom prst="rect">
            <a:avLst/>
          </a:prstGeom>
          <a:noFill/>
          <a:ln>
            <a:noFill/>
          </a:ln>
        </p:spPr>
        <p:txBody>
          <a:bodyPr lIns="91425" tIns="91425" rIns="91425" bIns="91425" anchor="ctr" anchorCtr="0">
            <a:noAutofit/>
          </a:bodyPr>
          <a:lstStyle/>
          <a:p>
            <a:pPr lvl="0">
              <a:spcBef>
                <a:spcPts val="0"/>
              </a:spcBef>
              <a:buNone/>
            </a:pPr>
            <a:r>
              <a:rPr lang="en" dirty="0"/>
              <a:t>Мы используем мат отнюдь не как шокирующий, эпатирующий элемент, а с расчетом на его будущую гиперлегитимацию. Предположение это может оказаться неверным, и тогда мы не попадем в школьную хрестоматию, однако это нам не слишком и важно (смеется). Парадоксальным образом – и тут мы чистые концептуалисты – для нас существенна сама идея, а результат, будь он негативным или позитивным, имеет смысл лишь с точки зрения экспериментальной проверки исходной конструкции. </a:t>
            </a:r>
          </a:p>
          <a:p>
            <a:pPr lvl="0">
              <a:spcBef>
                <a:spcPts val="0"/>
              </a:spcBef>
              <a:buNone/>
            </a:pPr>
            <a:endParaRPr dirty="0"/>
          </a:p>
          <a:p>
            <a:pPr lvl="0" rtl="0">
              <a:spcBef>
                <a:spcPts val="0"/>
              </a:spcBef>
              <a:buNone/>
            </a:pPr>
            <a:r>
              <a:rPr lang="en" dirty="0"/>
              <a:t>Павел Пепперштейн</a:t>
            </a:r>
          </a:p>
        </p:txBody>
      </p:sp>
      <p:sp>
        <p:nvSpPr>
          <p:cNvPr id="5" name="Shape 543"/>
          <p:cNvSpPr txBox="1"/>
          <p:nvPr/>
        </p:nvSpPr>
        <p:spPr>
          <a:xfrm>
            <a:off x="-1" y="4143538"/>
            <a:ext cx="3439049"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Shape 528"/>
          <p:cNvSpPr txBox="1"/>
          <p:nvPr/>
        </p:nvSpPr>
        <p:spPr>
          <a:xfrm>
            <a:off x="0" y="0"/>
            <a:ext cx="3635896" cy="1635646"/>
          </a:xfrm>
          <a:prstGeom prst="rect">
            <a:avLst/>
          </a:prstGeom>
          <a:noFill/>
          <a:ln>
            <a:noFill/>
          </a:ln>
        </p:spPr>
        <p:txBody>
          <a:bodyPr lIns="91425" tIns="91425" rIns="91425" bIns="91425" anchor="ctr" anchorCtr="0">
            <a:noAutofit/>
          </a:bodyPr>
          <a:lstStyle/>
          <a:p>
            <a:pPr lvl="0" rtl="0">
              <a:spcBef>
                <a:spcPts val="0"/>
              </a:spcBef>
              <a:buNone/>
            </a:pPr>
            <a:r>
              <a:rPr lang="en" dirty="0" smtClean="0"/>
              <a:t>В </a:t>
            </a:r>
            <a:r>
              <a:rPr lang="en" dirty="0"/>
              <a:t>советское время всем надо было рисовать цветочек или рабочего с крестьянкой, а хотелось написать на стене </a:t>
            </a:r>
            <a:r>
              <a:rPr lang="ru-RU" dirty="0" smtClean="0"/>
              <a:t>«</a:t>
            </a:r>
            <a:r>
              <a:rPr lang="en" dirty="0" smtClean="0"/>
              <a:t>***</a:t>
            </a:r>
            <a:r>
              <a:rPr lang="ru-RU" dirty="0" smtClean="0"/>
              <a:t>»</a:t>
            </a:r>
            <a:r>
              <a:rPr lang="en" dirty="0" smtClean="0"/>
              <a:t>, </a:t>
            </a:r>
            <a:r>
              <a:rPr lang="en" dirty="0"/>
              <a:t>а сейчас заставляют писать </a:t>
            </a:r>
            <a:r>
              <a:rPr lang="ru-RU" dirty="0" smtClean="0"/>
              <a:t>«</a:t>
            </a:r>
            <a:r>
              <a:rPr lang="en" dirty="0" smtClean="0"/>
              <a:t>***</a:t>
            </a:r>
            <a:r>
              <a:rPr lang="ru-RU" dirty="0" smtClean="0"/>
              <a:t>»</a:t>
            </a:r>
            <a:r>
              <a:rPr lang="en" dirty="0" smtClean="0"/>
              <a:t>, </a:t>
            </a:r>
            <a:r>
              <a:rPr lang="en" dirty="0"/>
              <a:t>а всем хочется цветочек или </a:t>
            </a:r>
            <a:r>
              <a:rPr lang="en" dirty="0" smtClean="0"/>
              <a:t>крестьянку</a:t>
            </a:r>
            <a:r>
              <a:rPr lang="ru-RU" dirty="0" smtClean="0"/>
              <a:t>.</a:t>
            </a:r>
            <a:endParaRPr lang="en" dirty="0"/>
          </a:p>
        </p:txBody>
      </p:sp>
      <p:pic>
        <p:nvPicPr>
          <p:cNvPr id="529" name="Shape 529"/>
          <p:cNvPicPr preferRelativeResize="0"/>
          <p:nvPr/>
        </p:nvPicPr>
        <p:blipFill>
          <a:blip r:embed="rId3">
            <a:alphaModFix/>
          </a:blip>
          <a:stretch>
            <a:fillRect/>
          </a:stretch>
        </p:blipFill>
        <p:spPr>
          <a:xfrm>
            <a:off x="3347864" y="159864"/>
            <a:ext cx="5688632" cy="4212086"/>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sp>
        <p:nvSpPr>
          <p:cNvPr id="534" name="Shape 534"/>
          <p:cNvSpPr txBox="1"/>
          <p:nvPr/>
        </p:nvSpPr>
        <p:spPr>
          <a:xfrm>
            <a:off x="100350" y="301100"/>
            <a:ext cx="3249300" cy="3198900"/>
          </a:xfrm>
          <a:prstGeom prst="rect">
            <a:avLst/>
          </a:prstGeom>
          <a:noFill/>
          <a:ln>
            <a:noFill/>
          </a:ln>
        </p:spPr>
        <p:txBody>
          <a:bodyPr lIns="91425" tIns="91425" rIns="91425" bIns="91425" anchor="ctr" anchorCtr="0">
            <a:noAutofit/>
          </a:bodyPr>
          <a:lstStyle/>
          <a:p>
            <a:pPr lvl="0">
              <a:spcBef>
                <a:spcPts val="0"/>
              </a:spcBef>
              <a:buNone/>
            </a:pPr>
            <a:r>
              <a:rPr lang="en" dirty="0"/>
              <a:t>Изображение и текст на каком-то уровне входят в диссонанс, и возникает провал, который всегда появляется в отношениях изображения и текста. Этот провал заполнен чисто волевым усилием вообразить себе «политического ребенка», уровень его продукции, уровень его взаимодействия не только с сознанием, но и с коллективным бессознательным. Вот и все, что я могу сказать. </a:t>
            </a:r>
          </a:p>
          <a:p>
            <a:pPr lvl="0">
              <a:spcBef>
                <a:spcPts val="0"/>
              </a:spcBef>
              <a:buNone/>
            </a:pPr>
            <a:endParaRPr dirty="0"/>
          </a:p>
          <a:p>
            <a:pPr lvl="0">
              <a:spcBef>
                <a:spcPts val="0"/>
              </a:spcBef>
              <a:buNone/>
            </a:pPr>
            <a:r>
              <a:rPr lang="en" dirty="0"/>
              <a:t>П.П. - Михаилу Овчаренко</a:t>
            </a:r>
          </a:p>
          <a:p>
            <a:pPr lvl="0">
              <a:spcBef>
                <a:spcPts val="0"/>
              </a:spcBef>
              <a:buNone/>
            </a:pPr>
            <a:endParaRPr dirty="0"/>
          </a:p>
          <a:p>
            <a:pPr lvl="0" rtl="0">
              <a:spcBef>
                <a:spcPts val="0"/>
              </a:spcBef>
              <a:buNone/>
            </a:pPr>
            <a:endParaRPr dirty="0"/>
          </a:p>
        </p:txBody>
      </p:sp>
      <p:pic>
        <p:nvPicPr>
          <p:cNvPr id="535" name="Shape 535"/>
          <p:cNvPicPr preferRelativeResize="0"/>
          <p:nvPr/>
        </p:nvPicPr>
        <p:blipFill rotWithShape="1">
          <a:blip r:embed="rId3">
            <a:alphaModFix/>
          </a:blip>
          <a:srcRect l="6950" t="8044" r="4624" b="7808"/>
          <a:stretch/>
        </p:blipFill>
        <p:spPr>
          <a:xfrm>
            <a:off x="3349499" y="250899"/>
            <a:ext cx="5783299" cy="4328049"/>
          </a:xfrm>
          <a:prstGeom prst="rect">
            <a:avLst/>
          </a:prstGeom>
          <a:noFill/>
          <a:ln>
            <a:noFill/>
          </a:ln>
        </p:spPr>
      </p:pic>
      <p:sp>
        <p:nvSpPr>
          <p:cNvPr id="5" name="Shape 543"/>
          <p:cNvSpPr txBox="1"/>
          <p:nvPr/>
        </p:nvSpPr>
        <p:spPr>
          <a:xfrm>
            <a:off x="0" y="4046047"/>
            <a:ext cx="3439049"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Shape 66"/>
          <p:cNvPicPr preferRelativeResize="0"/>
          <p:nvPr/>
        </p:nvPicPr>
        <p:blipFill>
          <a:blip r:embed="rId3">
            <a:alphaModFix/>
          </a:blip>
          <a:stretch>
            <a:fillRect/>
          </a:stretch>
        </p:blipFill>
        <p:spPr>
          <a:xfrm>
            <a:off x="5641045" y="0"/>
            <a:ext cx="3502959" cy="5143500"/>
          </a:xfrm>
          <a:prstGeom prst="rect">
            <a:avLst/>
          </a:prstGeom>
          <a:noFill/>
          <a:ln>
            <a:noFill/>
          </a:ln>
        </p:spPr>
      </p:pic>
      <p:sp>
        <p:nvSpPr>
          <p:cNvPr id="67" name="Shape 67"/>
          <p:cNvSpPr txBox="1"/>
          <p:nvPr/>
        </p:nvSpPr>
        <p:spPr>
          <a:xfrm>
            <a:off x="107504" y="4443958"/>
            <a:ext cx="5533546" cy="699542"/>
          </a:xfrm>
          <a:prstGeom prst="rect">
            <a:avLst/>
          </a:prstGeom>
          <a:noFill/>
          <a:ln>
            <a:noFill/>
          </a:ln>
        </p:spPr>
        <p:txBody>
          <a:bodyPr lIns="91425" tIns="91425" rIns="91425" bIns="91425" anchor="ctr" anchorCtr="0">
            <a:noAutofit/>
          </a:bodyPr>
          <a:lstStyle/>
          <a:p>
            <a:pPr lvl="0" rtl="0">
              <a:spcBef>
                <a:spcPts val="0"/>
              </a:spcBef>
              <a:buNone/>
            </a:pPr>
            <a:r>
              <a:rPr lang="en" sz="1200" dirty="0"/>
              <a:t>Павел Пепперштейн. Из альбома «Наблюдение». 1983-94. Courtesy Regina Gallery, London &amp; Moscow</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Shape 541"/>
          <p:cNvSpPr txBox="1"/>
          <p:nvPr/>
        </p:nvSpPr>
        <p:spPr>
          <a:xfrm>
            <a:off x="35496" y="382747"/>
            <a:ext cx="3192519" cy="2477035"/>
          </a:xfrm>
          <a:prstGeom prst="rect">
            <a:avLst/>
          </a:prstGeom>
          <a:noFill/>
          <a:ln>
            <a:noFill/>
          </a:ln>
        </p:spPr>
        <p:txBody>
          <a:bodyPr lIns="91425" tIns="91425" rIns="91425" bIns="91425" anchor="ctr" anchorCtr="0">
            <a:noAutofit/>
          </a:bodyPr>
          <a:lstStyle/>
          <a:p>
            <a:pPr lvl="0">
              <a:spcBef>
                <a:spcPts val="0"/>
              </a:spcBef>
              <a:buNone/>
            </a:pPr>
            <a:r>
              <a:rPr lang="en" dirty="0" smtClean="0"/>
              <a:t>Такого </a:t>
            </a:r>
            <a:r>
              <a:rPr lang="en" dirty="0"/>
              <a:t>рода эпатаж характерен как раз для интернет-зависимых, которые ненавидят свою среду обитания всей душой, но не могут из нее вырваться. По манере исполнения картинки Пепперштейна можно назвать аналоговыми демотиваторами: четкий образ плюс провокационная подпись. </a:t>
            </a:r>
          </a:p>
          <a:p>
            <a:pPr lvl="0">
              <a:spcBef>
                <a:spcPts val="0"/>
              </a:spcBef>
              <a:buNone/>
            </a:pPr>
            <a:endParaRPr dirty="0"/>
          </a:p>
          <a:p>
            <a:pPr lvl="0" rtl="0">
              <a:spcBef>
                <a:spcPts val="0"/>
              </a:spcBef>
              <a:buNone/>
            </a:pPr>
            <a:r>
              <a:rPr lang="en" dirty="0"/>
              <a:t>Валентин Дьяконов</a:t>
            </a:r>
          </a:p>
        </p:txBody>
      </p:sp>
      <p:pic>
        <p:nvPicPr>
          <p:cNvPr id="542" name="Shape 542"/>
          <p:cNvPicPr preferRelativeResize="0"/>
          <p:nvPr/>
        </p:nvPicPr>
        <p:blipFill>
          <a:blip r:embed="rId3">
            <a:alphaModFix/>
          </a:blip>
          <a:stretch>
            <a:fillRect/>
          </a:stretch>
        </p:blipFill>
        <p:spPr>
          <a:xfrm>
            <a:off x="3338699" y="382675"/>
            <a:ext cx="5805300" cy="4378160"/>
          </a:xfrm>
          <a:prstGeom prst="rect">
            <a:avLst/>
          </a:prstGeom>
          <a:noFill/>
          <a:ln>
            <a:noFill/>
          </a:ln>
        </p:spPr>
      </p:pic>
      <p:sp>
        <p:nvSpPr>
          <p:cNvPr id="543" name="Shape 543"/>
          <p:cNvSpPr txBox="1"/>
          <p:nvPr/>
        </p:nvSpPr>
        <p:spPr>
          <a:xfrm>
            <a:off x="10107" y="4227934"/>
            <a:ext cx="3338699" cy="532901"/>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Святая политика</a:t>
            </a:r>
            <a:r>
              <a:rPr lang="en" sz="1200" dirty="0" smtClean="0"/>
              <a:t>.</a:t>
            </a:r>
            <a:r>
              <a:rPr lang="ru-RU" sz="1200" dirty="0" smtClean="0"/>
              <a:t> 2014.</a:t>
            </a:r>
            <a:r>
              <a:rPr lang="en" sz="1200" dirty="0" smtClean="0"/>
              <a:t> </a:t>
            </a:r>
            <a:r>
              <a:rPr lang="en" sz="1200" dirty="0"/>
              <a:t>Галерея </a:t>
            </a:r>
            <a:r>
              <a:rPr lang="ru-RU" sz="1200" dirty="0" smtClean="0"/>
              <a:t>«</a:t>
            </a:r>
            <a:r>
              <a:rPr lang="en" sz="1200" dirty="0" smtClean="0"/>
              <a:t>Риджина</a:t>
            </a:r>
            <a:r>
              <a:rPr lang="ru-RU" sz="1200" dirty="0" smtClean="0"/>
              <a:t>»</a:t>
            </a:r>
            <a:endParaRPr lang="en" sz="1200" dirty="0"/>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Shape 548"/>
          <p:cNvSpPr txBox="1"/>
          <p:nvPr/>
        </p:nvSpPr>
        <p:spPr>
          <a:xfrm>
            <a:off x="0" y="0"/>
            <a:ext cx="3600600" cy="4215000"/>
          </a:xfrm>
          <a:prstGeom prst="rect">
            <a:avLst/>
          </a:prstGeom>
          <a:noFill/>
          <a:ln>
            <a:noFill/>
          </a:ln>
        </p:spPr>
        <p:txBody>
          <a:bodyPr lIns="91425" tIns="91425" rIns="91425" bIns="91425" anchor="ctr" anchorCtr="0">
            <a:noAutofit/>
          </a:bodyPr>
          <a:lstStyle/>
          <a:p>
            <a:pPr lvl="0" rtl="0">
              <a:spcBef>
                <a:spcPts val="0"/>
              </a:spcBef>
              <a:buNone/>
            </a:pPr>
            <a:r>
              <a:rPr lang="en" dirty="0"/>
              <a:t>Здесь есть определенная эстетическая проблема: все эти художники, начиная от Оскара Кокошки, включая Бидструпа, «Кукрыниксов», Ефимова, вся плеяда художников, работающих в рамках классического в смысле своих средств политического искусства — все они меня привлекали не своей политичностью, а тем, что они пришли на смену средневековому искусству, где изображались шуты, черти и другие аспекты мироздания.</a:t>
            </a:r>
          </a:p>
          <a:p>
            <a:pPr lvl="0" rtl="0">
              <a:spcBef>
                <a:spcPts val="0"/>
              </a:spcBef>
              <a:buNone/>
            </a:pPr>
            <a:endParaRPr dirty="0"/>
          </a:p>
          <a:p>
            <a:pPr lvl="0" rtl="0">
              <a:spcBef>
                <a:spcPts val="0"/>
              </a:spcBef>
              <a:buNone/>
            </a:pPr>
            <a:r>
              <a:rPr lang="en" dirty="0"/>
              <a:t>П.П - Феликсу </a:t>
            </a:r>
            <a:r>
              <a:rPr lang="en" dirty="0" smtClean="0"/>
              <a:t>Сандалову</a:t>
            </a:r>
            <a:endParaRPr lang="en" dirty="0"/>
          </a:p>
          <a:p>
            <a:pPr lvl="0" rtl="0">
              <a:spcBef>
                <a:spcPts val="0"/>
              </a:spcBef>
              <a:buNone/>
            </a:pPr>
            <a:endParaRPr dirty="0"/>
          </a:p>
          <a:p>
            <a:pPr lvl="0" rtl="0">
              <a:spcBef>
                <a:spcPts val="0"/>
              </a:spcBef>
              <a:buNone/>
            </a:pPr>
            <a:endParaRPr dirty="0"/>
          </a:p>
        </p:txBody>
      </p:sp>
      <p:sp>
        <p:nvSpPr>
          <p:cNvPr id="549" name="Shape 549"/>
          <p:cNvSpPr txBox="1"/>
          <p:nvPr/>
        </p:nvSpPr>
        <p:spPr>
          <a:xfrm>
            <a:off x="3707904" y="4443958"/>
            <a:ext cx="5472608" cy="648072"/>
          </a:xfrm>
          <a:prstGeom prst="rect">
            <a:avLst/>
          </a:prstGeom>
          <a:noFill/>
          <a:ln>
            <a:noFill/>
          </a:ln>
        </p:spPr>
        <p:txBody>
          <a:bodyPr lIns="91425" tIns="91425" rIns="91425" bIns="91425" anchor="ctr" anchorCtr="0">
            <a:noAutofit/>
          </a:bodyPr>
          <a:lstStyle/>
          <a:p>
            <a:pPr fontAlgn="t"/>
            <a:r>
              <a:rPr lang="ru-RU" sz="1200" dirty="0"/>
              <a:t/>
            </a:r>
            <a:br>
              <a:rPr lang="ru-RU" sz="1200" dirty="0"/>
            </a:br>
            <a:endParaRPr lang="ru-RU" sz="1200" dirty="0"/>
          </a:p>
          <a:p>
            <a:pPr fontAlgn="t"/>
            <a:r>
              <a:rPr lang="ru-RU" sz="1200" dirty="0" smtClean="0"/>
              <a:t>Павел </a:t>
            </a:r>
            <a:r>
              <a:rPr lang="ru-RU" sz="1200" dirty="0" err="1"/>
              <a:t>Пепперштейн</a:t>
            </a:r>
            <a:r>
              <a:rPr lang="ru-RU" sz="1200" dirty="0"/>
              <a:t>. Россия больше, чем мир. 2013. Галерея «</a:t>
            </a:r>
            <a:r>
              <a:rPr lang="ru-RU" sz="1200" dirty="0" err="1"/>
              <a:t>Риджина</a:t>
            </a:r>
            <a:r>
              <a:rPr lang="ru-RU" sz="1200" dirty="0"/>
              <a:t>»</a:t>
            </a:r>
          </a:p>
        </p:txBody>
      </p:sp>
      <p:pic>
        <p:nvPicPr>
          <p:cNvPr id="550" name="Shape 550"/>
          <p:cNvPicPr preferRelativeResize="0"/>
          <p:nvPr/>
        </p:nvPicPr>
        <p:blipFill>
          <a:blip r:embed="rId3">
            <a:alphaModFix/>
          </a:blip>
          <a:stretch>
            <a:fillRect/>
          </a:stretch>
        </p:blipFill>
        <p:spPr>
          <a:xfrm>
            <a:off x="3696152" y="483518"/>
            <a:ext cx="5394200" cy="3581149"/>
          </a:xfrm>
          <a:prstGeom prst="rect">
            <a:avLst/>
          </a:prstGeom>
          <a:noFill/>
          <a:ln>
            <a:noFill/>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554"/>
        <p:cNvGrpSpPr/>
        <p:nvPr/>
      </p:nvGrpSpPr>
      <p:grpSpPr>
        <a:xfrm>
          <a:off x="0" y="0"/>
          <a:ext cx="0" cy="0"/>
          <a:chOff x="0" y="0"/>
          <a:chExt cx="0" cy="0"/>
        </a:xfrm>
      </p:grpSpPr>
      <p:sp>
        <p:nvSpPr>
          <p:cNvPr id="556" name="Shape 556"/>
          <p:cNvSpPr txBox="1"/>
          <p:nvPr/>
        </p:nvSpPr>
        <p:spPr>
          <a:xfrm>
            <a:off x="-234" y="0"/>
            <a:ext cx="3996170" cy="3795886"/>
          </a:xfrm>
          <a:prstGeom prst="rect">
            <a:avLst/>
          </a:prstGeom>
          <a:noFill/>
          <a:ln>
            <a:noFill/>
          </a:ln>
        </p:spPr>
        <p:txBody>
          <a:bodyPr lIns="91425" tIns="91425" rIns="91425" bIns="91425" anchor="ctr" anchorCtr="0">
            <a:noAutofit/>
          </a:bodyPr>
          <a:lstStyle/>
          <a:p>
            <a:pPr lvl="0">
              <a:spcBef>
                <a:spcPts val="0"/>
              </a:spcBef>
              <a:buNone/>
            </a:pPr>
            <a:r>
              <a:rPr lang="en" dirty="0" smtClean="0"/>
              <a:t>Все </a:t>
            </a:r>
            <a:r>
              <a:rPr lang="en" dirty="0"/>
              <a:t>его самые стереотипные и шаблонные описания оказались правильными, все советские карикатуры попали в точку, вся критика капитализма, даже самая примитивная и тупая, как ни странно, оказалась правильной. Из чего можно сделать вывод: капитализм и рождается из этой примитивной критики, он её тут же впитывает и тут же осуществляет. Потому что эта критика была дана в основе христианства, и именно от этого плясал капитализм, создавая себя по негативному принципу, как плохого мальчика.</a:t>
            </a:r>
          </a:p>
          <a:p>
            <a:pPr lvl="0">
              <a:spcBef>
                <a:spcPts val="0"/>
              </a:spcBef>
              <a:buNone/>
            </a:pPr>
            <a:endParaRPr dirty="0"/>
          </a:p>
          <a:p>
            <a:pPr lvl="0" rtl="0">
              <a:spcBef>
                <a:spcPts val="0"/>
              </a:spcBef>
              <a:buNone/>
            </a:pPr>
            <a:r>
              <a:rPr lang="en" dirty="0"/>
              <a:t>П.П. - Юлия Анисовец, Яна Сидоркина</a:t>
            </a:r>
          </a:p>
        </p:txBody>
      </p:sp>
      <p:pic>
        <p:nvPicPr>
          <p:cNvPr id="557" name="Shape 557"/>
          <p:cNvPicPr preferRelativeResize="0"/>
          <p:nvPr/>
        </p:nvPicPr>
        <p:blipFill>
          <a:blip r:embed="rId3">
            <a:alphaModFix/>
          </a:blip>
          <a:stretch>
            <a:fillRect/>
          </a:stretch>
        </p:blipFill>
        <p:spPr>
          <a:xfrm>
            <a:off x="4142370" y="501800"/>
            <a:ext cx="5001625" cy="3427849"/>
          </a:xfrm>
          <a:prstGeom prst="rect">
            <a:avLst/>
          </a:prstGeom>
          <a:noFill/>
          <a:ln>
            <a:noFill/>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561"/>
        <p:cNvGrpSpPr/>
        <p:nvPr/>
      </p:nvGrpSpPr>
      <p:grpSpPr>
        <a:xfrm>
          <a:off x="0" y="0"/>
          <a:ext cx="0" cy="0"/>
          <a:chOff x="0" y="0"/>
          <a:chExt cx="0" cy="0"/>
        </a:xfrm>
      </p:grpSpPr>
      <p:pic>
        <p:nvPicPr>
          <p:cNvPr id="562" name="Shape 562" descr="Павел Пепперштейн. Нравится этот рисунок? 2005. &lt;br&gt; Courtesy галерея «Риджина», Москва"/>
          <p:cNvPicPr preferRelativeResize="0"/>
          <p:nvPr/>
        </p:nvPicPr>
        <p:blipFill>
          <a:blip r:embed="rId3">
            <a:alphaModFix/>
          </a:blip>
          <a:stretch>
            <a:fillRect/>
          </a:stretch>
        </p:blipFill>
        <p:spPr>
          <a:xfrm>
            <a:off x="3203848" y="339502"/>
            <a:ext cx="5766125" cy="4415199"/>
          </a:xfrm>
          <a:prstGeom prst="rect">
            <a:avLst/>
          </a:prstGeom>
          <a:noFill/>
          <a:ln>
            <a:noFill/>
          </a:ln>
        </p:spPr>
      </p:pic>
      <p:sp>
        <p:nvSpPr>
          <p:cNvPr id="563" name="Shape 563"/>
          <p:cNvSpPr txBox="1"/>
          <p:nvPr/>
        </p:nvSpPr>
        <p:spPr>
          <a:xfrm>
            <a:off x="35496" y="4102250"/>
            <a:ext cx="3276504" cy="773756"/>
          </a:xfrm>
          <a:prstGeom prst="rect">
            <a:avLst/>
          </a:prstGeom>
          <a:noFill/>
          <a:ln>
            <a:noFill/>
          </a:ln>
        </p:spPr>
        <p:txBody>
          <a:bodyPr lIns="91425" tIns="91425" rIns="91425" bIns="91425" anchor="ctr" anchorCtr="0">
            <a:noAutofit/>
          </a:bodyPr>
          <a:lstStyle/>
          <a:p>
            <a:pPr lvl="0" rtl="0">
              <a:spcBef>
                <a:spcPts val="0"/>
              </a:spcBef>
              <a:buNone/>
            </a:pPr>
            <a:r>
              <a:rPr lang="en" sz="1200" dirty="0"/>
              <a:t>Павел Пепперштейн. Нравится этот рисунок? 2005. </a:t>
            </a:r>
          </a:p>
          <a:p>
            <a:pPr lvl="0" rtl="0">
              <a:spcBef>
                <a:spcPts val="0"/>
              </a:spcBef>
              <a:buNone/>
            </a:pPr>
            <a:r>
              <a:rPr lang="en" sz="1200" dirty="0"/>
              <a:t>Courtesy галерея «Риджина</a:t>
            </a:r>
            <a:r>
              <a:rPr lang="en" sz="1200" dirty="0" smtClean="0"/>
              <a:t>»</a:t>
            </a:r>
            <a:r>
              <a:rPr lang="ru-RU" sz="1200" dirty="0" smtClean="0"/>
              <a:t>.</a:t>
            </a:r>
            <a:r>
              <a:rPr lang="en" sz="1200" dirty="0" smtClean="0"/>
              <a:t> </a:t>
            </a:r>
            <a:r>
              <a:rPr lang="en" sz="1200" dirty="0"/>
              <a:t>Москва</a:t>
            </a:r>
          </a:p>
        </p:txBody>
      </p:sp>
      <p:sp>
        <p:nvSpPr>
          <p:cNvPr id="564" name="Shape 564"/>
          <p:cNvSpPr txBox="1"/>
          <p:nvPr/>
        </p:nvSpPr>
        <p:spPr>
          <a:xfrm>
            <a:off x="107504" y="0"/>
            <a:ext cx="3204496" cy="3507854"/>
          </a:xfrm>
          <a:prstGeom prst="rect">
            <a:avLst/>
          </a:prstGeom>
          <a:noFill/>
          <a:ln>
            <a:noFill/>
          </a:ln>
        </p:spPr>
        <p:txBody>
          <a:bodyPr lIns="91425" tIns="91425" rIns="91425" bIns="91425" anchor="ctr" anchorCtr="0">
            <a:noAutofit/>
          </a:bodyPr>
          <a:lstStyle/>
          <a:p>
            <a:pPr lvl="0" rtl="0">
              <a:spcBef>
                <a:spcPts val="0"/>
              </a:spcBef>
              <a:buNone/>
            </a:pPr>
            <a:r>
              <a:rPr lang="en" dirty="0" smtClean="0"/>
              <a:t>У </a:t>
            </a:r>
            <a:r>
              <a:rPr lang="en" dirty="0"/>
              <a:t>современного капитализма совершенно нет лица. Нет никаких конкретных людей, несущих ответственность, все, кого выдают за образец, за каких-то застрельщиков, — это все декорация. Существуют безымянные структуры, по котором струятся какие-то деньги, обусловленные какими-то амбициями и обуславливающие какие-то силы, — именно эта механистичность и придает всему происходящему привкус катастрофы.</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sp>
        <p:nvSpPr>
          <p:cNvPr id="569" name="Shape 569"/>
          <p:cNvSpPr txBox="1">
            <a:spLocks noGrp="1"/>
          </p:cNvSpPr>
          <p:nvPr>
            <p:ph type="body" idx="1"/>
          </p:nvPr>
        </p:nvSpPr>
        <p:spPr>
          <a:xfrm>
            <a:off x="4842425" y="4478600"/>
            <a:ext cx="3844500" cy="664800"/>
          </a:xfrm>
          <a:prstGeom prst="rect">
            <a:avLst/>
          </a:prstGeom>
        </p:spPr>
        <p:txBody>
          <a:bodyPr lIns="91425" tIns="91425" rIns="91425" bIns="91425" anchor="t" anchorCtr="0">
            <a:noAutofit/>
          </a:bodyPr>
          <a:lstStyle/>
          <a:p>
            <a:pPr lvl="0">
              <a:spcBef>
                <a:spcPts val="0"/>
              </a:spcBef>
              <a:buNone/>
            </a:pPr>
            <a:r>
              <a:rPr lang="en" sz="1400"/>
              <a:t>Paul Pepperstein in the image of the rapper. Source: snob.ru</a:t>
            </a:r>
          </a:p>
        </p:txBody>
      </p:sp>
      <p:pic>
        <p:nvPicPr>
          <p:cNvPr id="570" name="Shape 570"/>
          <p:cNvPicPr preferRelativeResize="0"/>
          <p:nvPr/>
        </p:nvPicPr>
        <p:blipFill>
          <a:blip r:embed="rId3">
            <a:alphaModFix/>
          </a:blip>
          <a:stretch>
            <a:fillRect/>
          </a:stretch>
        </p:blipFill>
        <p:spPr>
          <a:xfrm>
            <a:off x="4403346" y="1631924"/>
            <a:ext cx="4704325" cy="2485450"/>
          </a:xfrm>
          <a:prstGeom prst="rect">
            <a:avLst/>
          </a:prstGeom>
          <a:noFill/>
          <a:ln>
            <a:noFill/>
          </a:ln>
        </p:spPr>
      </p:pic>
      <p:sp>
        <p:nvSpPr>
          <p:cNvPr id="571" name="Shape 571"/>
          <p:cNvSpPr txBox="1"/>
          <p:nvPr/>
        </p:nvSpPr>
        <p:spPr>
          <a:xfrm>
            <a:off x="0" y="0"/>
            <a:ext cx="4152300" cy="4629300"/>
          </a:xfrm>
          <a:prstGeom prst="rect">
            <a:avLst/>
          </a:prstGeom>
          <a:noFill/>
          <a:ln>
            <a:noFill/>
          </a:ln>
        </p:spPr>
        <p:txBody>
          <a:bodyPr lIns="91425" tIns="91425" rIns="91425" bIns="91425" anchor="ctr" anchorCtr="0">
            <a:noAutofit/>
          </a:bodyPr>
          <a:lstStyle/>
          <a:p>
            <a:pPr lvl="0" rtl="0">
              <a:spcBef>
                <a:spcPts val="0"/>
              </a:spcBef>
              <a:buNone/>
            </a:pPr>
            <a:r>
              <a:rPr lang="en"/>
              <a:t>Сейчас воцарилось то, что я называю хроношовинизм, принцип невероятного самодовольства настоящего момента. Везде педалируется идея, что мы живем в этом времени и только оно для нас важно, прошлое и будущее потеряли свое значение, их нет. Но прошлого нет идеологически. На самом деле оно никуда не делось, оно просто было подвержено беспощадному уничтожению. Все, что связано с прошлым, находится в таком же положении, что и индейцы при испанцах. В этом смысле утопия музеефикации потерпела полный крах.</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pic>
        <p:nvPicPr>
          <p:cNvPr id="577" name="Shape 577"/>
          <p:cNvPicPr preferRelativeResize="0"/>
          <p:nvPr/>
        </p:nvPicPr>
        <p:blipFill>
          <a:blip r:embed="rId3">
            <a:alphaModFix/>
          </a:blip>
          <a:stretch>
            <a:fillRect/>
          </a:stretch>
        </p:blipFill>
        <p:spPr>
          <a:xfrm>
            <a:off x="1043608" y="123478"/>
            <a:ext cx="7140845" cy="4824536"/>
          </a:xfrm>
          <a:prstGeom prst="rect">
            <a:avLst/>
          </a:prstGeom>
          <a:noFill/>
          <a:ln>
            <a:noFill/>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581"/>
        <p:cNvGrpSpPr/>
        <p:nvPr/>
      </p:nvGrpSpPr>
      <p:grpSpPr>
        <a:xfrm>
          <a:off x="0" y="0"/>
          <a:ext cx="0" cy="0"/>
          <a:chOff x="0" y="0"/>
          <a:chExt cx="0" cy="0"/>
        </a:xfrm>
      </p:grpSpPr>
      <p:pic>
        <p:nvPicPr>
          <p:cNvPr id="582" name="Shape 582"/>
          <p:cNvPicPr preferRelativeResize="0"/>
          <p:nvPr/>
        </p:nvPicPr>
        <p:blipFill>
          <a:blip r:embed="rId3">
            <a:alphaModFix/>
          </a:blip>
          <a:stretch>
            <a:fillRect/>
          </a:stretch>
        </p:blipFill>
        <p:spPr>
          <a:xfrm>
            <a:off x="683568" y="267494"/>
            <a:ext cx="7776864" cy="4608512"/>
          </a:xfrm>
          <a:prstGeom prst="rect">
            <a:avLst/>
          </a:prstGeom>
          <a:noFill/>
          <a:ln>
            <a:noFill/>
          </a:ln>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pic>
        <p:nvPicPr>
          <p:cNvPr id="587" name="Shape 587"/>
          <p:cNvPicPr preferRelativeResize="0"/>
          <p:nvPr/>
        </p:nvPicPr>
        <p:blipFill>
          <a:blip r:embed="rId3">
            <a:alphaModFix/>
          </a:blip>
          <a:stretch>
            <a:fillRect/>
          </a:stretch>
        </p:blipFill>
        <p:spPr>
          <a:xfrm>
            <a:off x="2970137" y="0"/>
            <a:ext cx="6173874" cy="5143499"/>
          </a:xfrm>
          <a:prstGeom prst="rect">
            <a:avLst/>
          </a:prstGeom>
          <a:noFill/>
          <a:ln>
            <a:noFill/>
          </a:ln>
        </p:spPr>
      </p:pic>
      <p:sp>
        <p:nvSpPr>
          <p:cNvPr id="588" name="Shape 588"/>
          <p:cNvSpPr txBox="1"/>
          <p:nvPr/>
        </p:nvSpPr>
        <p:spPr>
          <a:xfrm>
            <a:off x="0" y="4201806"/>
            <a:ext cx="3000000" cy="932306"/>
          </a:xfrm>
          <a:prstGeom prst="rect">
            <a:avLst/>
          </a:prstGeom>
          <a:noFill/>
          <a:ln>
            <a:noFill/>
          </a:ln>
        </p:spPr>
        <p:txBody>
          <a:bodyPr lIns="91425" tIns="91425" rIns="91425" bIns="91425" anchor="ctr" anchorCtr="0">
            <a:noAutofit/>
          </a:bodyPr>
          <a:lstStyle/>
          <a:p>
            <a:pPr lvl="0" rtl="0">
              <a:spcBef>
                <a:spcPts val="0"/>
              </a:spcBef>
              <a:buNone/>
            </a:pPr>
            <a:r>
              <a:rPr lang="ru-RU" sz="1200" dirty="0" smtClean="0"/>
              <a:t>Павел </a:t>
            </a:r>
            <a:r>
              <a:rPr lang="ru-RU" sz="1200" dirty="0" err="1" smtClean="0"/>
              <a:t>Пепперштейн</a:t>
            </a:r>
            <a:r>
              <a:rPr lang="ru-RU" sz="1200" dirty="0" smtClean="0"/>
              <a:t>. Мальчик и умирающий гангстер.</a:t>
            </a:r>
            <a:r>
              <a:rPr lang="en" sz="1200" dirty="0" smtClean="0"/>
              <a:t> 1996</a:t>
            </a:r>
            <a:r>
              <a:rPr lang="ru-RU" sz="1200" dirty="0" smtClean="0"/>
              <a:t>. Холст, акрил. Собственность автора</a:t>
            </a:r>
            <a:endParaRPr lang="en" sz="12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Shape 72"/>
          <p:cNvSpPr txBox="1"/>
          <p:nvPr/>
        </p:nvSpPr>
        <p:spPr>
          <a:xfrm>
            <a:off x="0" y="0"/>
            <a:ext cx="5364088" cy="2715766"/>
          </a:xfrm>
          <a:prstGeom prst="rect">
            <a:avLst/>
          </a:prstGeom>
          <a:noFill/>
          <a:ln>
            <a:noFill/>
          </a:ln>
        </p:spPr>
        <p:txBody>
          <a:bodyPr lIns="91425" tIns="91425" rIns="91425" bIns="91425" anchor="ctr" anchorCtr="0">
            <a:noAutofit/>
          </a:bodyPr>
          <a:lstStyle/>
          <a:p>
            <a:pPr lvl="0" rtl="0">
              <a:spcBef>
                <a:spcPts val="0"/>
              </a:spcBef>
              <a:buNone/>
            </a:pPr>
            <a:r>
              <a:rPr lang="en" dirty="0"/>
              <a:t>Мы решили, что будем инспектировать различные явления и ставить оценки в специальных инспекционных блокнотах по определенной оценочной системе. Структура этой логической связи заключалась в том, что никто не мог проследить, почему была поставлена такая оценка. Она возникала спонтанно, как некое озарение. Такая деятельность была нацелена на подрыв самого оценивающего механизма как такового. Нам, конечно, хотелось избавиться от необходимости что-либо оценивать, именно поэтому мы стали все оценивать.</a:t>
            </a:r>
          </a:p>
          <a:p>
            <a:pPr lvl="0" rtl="0">
              <a:spcBef>
                <a:spcPts val="0"/>
              </a:spcBef>
              <a:buNone/>
            </a:pPr>
            <a:endParaRPr dirty="0"/>
          </a:p>
          <a:p>
            <a:pPr lvl="0" rtl="0">
              <a:spcBef>
                <a:spcPts val="0"/>
              </a:spcBef>
              <a:buNone/>
            </a:pPr>
            <a:endParaRPr dirty="0"/>
          </a:p>
        </p:txBody>
      </p:sp>
      <p:pic>
        <p:nvPicPr>
          <p:cNvPr id="73" name="Shape 73"/>
          <p:cNvPicPr preferRelativeResize="0"/>
          <p:nvPr/>
        </p:nvPicPr>
        <p:blipFill>
          <a:blip r:embed="rId3">
            <a:alphaModFix/>
          </a:blip>
          <a:stretch>
            <a:fillRect/>
          </a:stretch>
        </p:blipFill>
        <p:spPr>
          <a:xfrm>
            <a:off x="5489861" y="0"/>
            <a:ext cx="3418915" cy="5143500"/>
          </a:xfrm>
          <a:prstGeom prst="rect">
            <a:avLst/>
          </a:prstGeom>
          <a:noFill/>
          <a:ln>
            <a:noFill/>
          </a:ln>
        </p:spPr>
      </p:pic>
      <p:sp>
        <p:nvSpPr>
          <p:cNvPr id="74" name="Shape 74"/>
          <p:cNvSpPr txBox="1"/>
          <p:nvPr/>
        </p:nvSpPr>
        <p:spPr>
          <a:xfrm>
            <a:off x="35496" y="4443958"/>
            <a:ext cx="5454354" cy="586742"/>
          </a:xfrm>
          <a:prstGeom prst="rect">
            <a:avLst/>
          </a:prstGeom>
          <a:noFill/>
          <a:ln>
            <a:noFill/>
          </a:ln>
        </p:spPr>
        <p:txBody>
          <a:bodyPr lIns="91425" tIns="91425" rIns="91425" bIns="91425" anchor="ctr" anchorCtr="0">
            <a:noAutofit/>
          </a:bodyPr>
          <a:lstStyle/>
          <a:p>
            <a:pPr lvl="0" rtl="0">
              <a:spcBef>
                <a:spcPts val="0"/>
              </a:spcBef>
              <a:buNone/>
            </a:pPr>
            <a:r>
              <a:rPr lang="en" sz="1200" dirty="0"/>
              <a:t>Фурманный переулок. П.Пепперштейн, Ю.Лейдерман, С.Ануфриев., Москва,1989. Фото © </a:t>
            </a:r>
            <a:r>
              <a:rPr lang="en" sz="1200" dirty="0" smtClean="0"/>
              <a:t>А.Забрин</a:t>
            </a:r>
            <a:r>
              <a:rPr lang="ru-RU" sz="1200" dirty="0" smtClean="0"/>
              <a:t>. П</a:t>
            </a:r>
            <a:r>
              <a:rPr lang="en" sz="1200" dirty="0" smtClean="0"/>
              <a:t>редоставлено </a:t>
            </a:r>
            <a:r>
              <a:rPr lang="en" sz="1200" dirty="0"/>
              <a:t>Е.К.АртБюро</a:t>
            </a:r>
          </a:p>
        </p:txBody>
      </p:sp>
    </p:spTree>
  </p:cSld>
  <p:clrMapOvr>
    <a:masterClrMapping/>
  </p:clrMapOvr>
</p:sld>
</file>

<file path=ppt/theme/theme1.xml><?xml version="1.0" encoding="utf-8"?>
<a:theme xmlns:a="http://schemas.openxmlformats.org/drawingml/2006/main" name="simple-light">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356</TotalTime>
  <Words>5024</Words>
  <Application>Microsoft Office PowerPoint</Application>
  <PresentationFormat>Экран (16:9)</PresentationFormat>
  <Paragraphs>256</Paragraphs>
  <Slides>87</Slides>
  <Notes>86</Notes>
  <HiddenSlides>0</HiddenSlides>
  <MMClips>0</MMClips>
  <ScaleCrop>false</ScaleCrop>
  <HeadingPairs>
    <vt:vector size="4" baseType="variant">
      <vt:variant>
        <vt:lpstr>Тема</vt:lpstr>
      </vt:variant>
      <vt:variant>
        <vt:i4>1</vt:i4>
      </vt:variant>
      <vt:variant>
        <vt:lpstr>Заголовки слайдов</vt:lpstr>
      </vt:variant>
      <vt:variant>
        <vt:i4>87</vt:i4>
      </vt:variant>
    </vt:vector>
  </HeadingPairs>
  <TitlesOfParts>
    <vt:vector size="88" baseType="lpstr">
      <vt:lpstr>simple-light</vt:lpstr>
      <vt:lpstr>Павел Пепперштейн</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Павел Пепперштейн</dc:title>
  <dc:creator>Шамшаева Анастасия</dc:creator>
  <cp:lastModifiedBy>Шамшаева Анастасия</cp:lastModifiedBy>
  <cp:revision>15</cp:revision>
  <dcterms:modified xsi:type="dcterms:W3CDTF">2016-10-25T10:23:18Z</dcterms:modified>
</cp:coreProperties>
</file>