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93"/>
  </p:notesMasterIdLst>
  <p:sldIdLst>
    <p:sldId id="34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82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9023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Shape 119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woColTx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499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4406308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lvl="0" indent="-9525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285750" lvl="1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2pPr>
            <a:lvl3pPr marL="285750" lvl="2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3pPr>
            <a:lvl4pPr marL="285750" lvl="3" indent="-9525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85750" lvl="4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5pPr>
            <a:lvl6pPr marL="285750" lvl="5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6pPr>
            <a:lvl7pPr marL="285750" lvl="6" indent="-9525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285750" lvl="7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8pPr>
            <a:lvl9pPr marL="285750" lvl="8" indent="-1714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619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lvl="1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0" marR="0" lvl="2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marL="0" marR="0" lvl="3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marL="0" marR="0" lvl="4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marL="0" marR="0" lvl="5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marL="0" marR="0" lvl="6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marL="0" marR="0" lvl="7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marL="0" marR="0" lvl="8" indent="30480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685800" y="2840052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1pPr>
            <a:lvl2pPr marL="0" marR="0" lvl="1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2pPr>
            <a:lvl3pPr marL="0" marR="0" lvl="2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3pPr>
            <a:lvl4pPr marL="0" marR="0" lvl="3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4pPr>
            <a:lvl5pPr marL="0" marR="0" lvl="4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5pPr>
            <a:lvl6pPr marL="0" marR="0" lvl="5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6pPr>
            <a:lvl7pPr marL="0" marR="0" lvl="6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7pPr>
            <a:lvl8pPr marL="0" marR="0" lvl="7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8pPr>
            <a:lvl9pPr marL="0" marR="0" lvl="8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x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marL="742950" lvl="1" indent="-285750" rtl="0">
              <a:spcBef>
                <a:spcPts val="0"/>
              </a:spcBef>
              <a:defRPr/>
            </a:lvl2pPr>
            <a:lvl3pPr marL="1143000" lvl="2" indent="-228600" rtl="0">
              <a:spcBef>
                <a:spcPts val="0"/>
              </a:spcBef>
              <a:defRPr/>
            </a:lvl3pPr>
            <a:lvl4pPr marL="1600200" lvl="3" indent="-228600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/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/>
          <p:nvPr/>
        </p:nvSpPr>
        <p:spPr>
          <a:xfrm>
            <a:off x="457200" y="1200150"/>
            <a:ext cx="8229600" cy="37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mersant.ru/doc/3890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gteS5nzAzjI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91630"/>
            <a:ext cx="8520600" cy="841800"/>
          </a:xfrm>
        </p:spPr>
        <p:txBody>
          <a:bodyPr/>
          <a:lstStyle/>
          <a:p>
            <a:r>
              <a:rPr lang="ru-RU" sz="2400" b="0" dirty="0" smtClean="0"/>
              <a:t>Сергей Шутов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7997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1115616" y="4371950"/>
            <a:ext cx="4504500" cy="6280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Красный человек</a:t>
            </a:r>
            <a:r>
              <a:rPr lang="ru-RU" sz="1200" dirty="0" smtClean="0"/>
              <a:t>. </a:t>
            </a:r>
            <a:r>
              <a:rPr lang="en" sz="1200" dirty="0" smtClean="0"/>
              <a:t>1987</a:t>
            </a:r>
            <a:r>
              <a:rPr lang="ru-RU" sz="1200" dirty="0" smtClean="0"/>
              <a:t>. </a:t>
            </a:r>
            <a:r>
              <a:rPr lang="en" sz="1200" dirty="0" smtClean="0"/>
              <a:t>Холст</a:t>
            </a:r>
            <a:r>
              <a:rPr lang="en" sz="1200" dirty="0"/>
              <a:t>, смешанная техника. </a:t>
            </a:r>
            <a:r>
              <a:rPr lang="en" sz="1200" dirty="0" smtClean="0"/>
              <a:t>150х100</a:t>
            </a:r>
            <a:r>
              <a:rPr lang="ru-RU" sz="1200" dirty="0" smtClean="0"/>
              <a:t> см.</a:t>
            </a:r>
            <a:endParaRPr lang="en" sz="1200" dirty="0"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426" y="148650"/>
            <a:ext cx="3296599" cy="49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0" y="0"/>
            <a:ext cx="4018200" cy="2859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Главный герой выводится буквально одной линией, иногда пунктирно, подчеркнуто графично. Наконец, завершающим аккордом выступают фирменные трафареты-снежинки и им подобные. То есть до всякой видеокамеры и компьютера искусство Шутова изначально мультимедийно. Иначе говоря, multi media 1990-х является всего лишь продолжением mixed media 1980-х.</a:t>
            </a:r>
          </a:p>
          <a:p>
            <a:pPr lv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Екатерина Лазарева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975" y="152400"/>
            <a:ext cx="59055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0" y="3363838"/>
            <a:ext cx="3185100" cy="1458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Съемки Фильма «АССА</a:t>
            </a:r>
            <a:r>
              <a:rPr lang="en" sz="1200" dirty="0" smtClean="0"/>
              <a:t>»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r>
              <a:rPr lang="en" sz="1200" dirty="0"/>
              <a:t>1987. Ялта. Автор неизвестен, ретушь Сергея Шутова.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Сергей Шутов, Сергей Соловьев,  Павел Лебешев, Сергей Бугаев, Тимур Новиков.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0" y="195486"/>
            <a:ext cx="4461600" cy="33843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У меня было свое представление о частной жизни многих представителей тогдашней богемы, которое позволило мне создать и обобщить образ того, как может выглядеть дом альтернативщика. В общем, многие питерские и московские мастерские имели определенную иконографию, и в них находились культовые для того времени предметы — например, утраченная ныне прекрасная свинья из папье-маше 1950-х годов, да еще с надетым на нее карнавальным пятачком, которую я переселил на время фильма из своей мастерской в комнату Бананана. </a:t>
            </a:r>
          </a:p>
          <a:p>
            <a:pPr lvl="0">
              <a:spcBef>
                <a:spcPts val="0"/>
              </a:spcBef>
              <a:buNone/>
            </a:pPr>
            <a:endParaRPr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Сергей Шутов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150" y="7243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57775" y="78972"/>
            <a:ext cx="4597107" cy="16286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Многие ситуации уже проигрывались художниками ранее. Например, момент в самом начале фильма, когда я иду с затянутым сеткой лицом в каске и серебряном плаще, обыгрывает сцену из неоднократно проводимых перформансов. </a:t>
            </a:r>
          </a:p>
          <a:p>
            <a:pPr lvl="0">
              <a:spcBef>
                <a:spcPts val="0"/>
              </a:spcBef>
              <a:buNone/>
            </a:pPr>
            <a:endParaRPr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Сергей Шутов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882" y="0"/>
            <a:ext cx="378198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457200" y="4406502"/>
            <a:ext cx="8229600" cy="51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900" y="655762"/>
            <a:ext cx="6023100" cy="3613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0" y="555526"/>
            <a:ext cx="3120900" cy="2808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Практически целиком перевезенная в Ялту реальная комната Африки из квартиры на улице Воинова в Ленинграде была скрупулезно восстановлена руками Сергея Шутова и Тимура Новикова. Затем интерьер был дополнен произведениями московских художников, вписавшихся в легковесную и в то же время завораживающую нью-вейверскую эстетику. Комната Бананана—мини-музей современного искусства, готовая инсталляция с участием разных авторов. </a:t>
            </a:r>
          </a:p>
          <a:p>
            <a:pPr lvl="0">
              <a:spcBef>
                <a:spcPts val="0"/>
              </a:spcBef>
              <a:buNone/>
            </a:pPr>
            <a:endParaRPr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Юлия Лебедева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61550" y="870436"/>
            <a:ext cx="3323400" cy="25654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Фирменные блесточки Шутова, расписанная им клеенка (популярный в то время материал), керамическая хрюшка в знаменитых очках без стекол из его мастерской, созданные им прямо на месте объекты вроде лампы с рукой и противогазом сочетаются с работами самого Африки (объекты в типографской кассе), Тимура («Джоконда», «Портрет Африки»), двойным портретом Африки работы Михаила Рошаля и традиционной иконографией комнаты молодого человека.</a:t>
            </a:r>
          </a:p>
          <a:p>
            <a:pPr lv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Юлия Лебедева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25" y="870436"/>
            <a:ext cx="5900025" cy="340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571" y="0"/>
            <a:ext cx="31125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-1" y="0"/>
            <a:ext cx="5483147" cy="3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Инсталляция «Колонны АССА» состояла из шестнадцати составленных клином высоких цилиндрических колонн, капители которых были сделаны из сеток для кроликов и набиты голыми пластмассовыми куклами.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Одна украшена кусочками меди, прокатанной через офортный станок, вторая усыпана «хлопающими» кукольными глазками и собственноручно расписана Дуней Смирновой, поместившей на колонне текст своей статьи про «АССУ», третья оклеена газетами сталинских времен с торчащими из газет гвоздями, четвертая—меховая. Белые колонны украшали еще и сцену, с которой экспозиционеры нещадно оторвали задник, оставив кирпичную стену.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Юлия Лебедева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147" y="0"/>
            <a:ext cx="36608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1115616" y="4515966"/>
            <a:ext cx="4279609" cy="6275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Юрий Аввакумов, Сергей </a:t>
            </a:r>
            <a:r>
              <a:rPr lang="en" sz="1200" dirty="0" smtClean="0"/>
              <a:t>Шутов</a:t>
            </a:r>
            <a:r>
              <a:rPr lang="ru-RU" sz="1200" dirty="0" smtClean="0"/>
              <a:t>.</a:t>
            </a:r>
            <a:r>
              <a:rPr lang="en" sz="1200" dirty="0" smtClean="0"/>
              <a:t> Колонны </a:t>
            </a:r>
            <a:r>
              <a:rPr lang="ru-RU" sz="1200" dirty="0" smtClean="0"/>
              <a:t>«</a:t>
            </a:r>
            <a:r>
              <a:rPr lang="en" sz="1200" dirty="0" smtClean="0"/>
              <a:t>АССА</a:t>
            </a:r>
            <a:r>
              <a:rPr lang="ru-RU" sz="1200" dirty="0" smtClean="0"/>
              <a:t>»</a:t>
            </a:r>
            <a:r>
              <a:rPr lang="en" sz="1200" dirty="0" smtClean="0"/>
              <a:t>/Пятая колонна</a:t>
            </a:r>
            <a:r>
              <a:rPr lang="ru-RU" sz="1200" dirty="0" smtClean="0"/>
              <a:t>.</a:t>
            </a:r>
            <a:r>
              <a:rPr lang="en" sz="1200" dirty="0" smtClean="0"/>
              <a:t> 1988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r>
              <a:rPr lang="en" sz="1200" dirty="0" smtClean="0">
                <a:solidFill>
                  <a:schemeClr val="dk1"/>
                </a:solidFill>
              </a:rPr>
              <a:t>Арт-рок-парад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АССА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r>
              <a:rPr lang="en" sz="1200" dirty="0" smtClean="0">
                <a:solidFill>
                  <a:schemeClr val="dk1"/>
                </a:solidFill>
              </a:rPr>
              <a:t>, </a:t>
            </a:r>
            <a:r>
              <a:rPr lang="en" sz="1200" dirty="0">
                <a:solidFill>
                  <a:schemeClr val="dk1"/>
                </a:solidFill>
              </a:rPr>
              <a:t>клуб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МЭЛЗ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 descr="Увеличить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124" y="411509"/>
            <a:ext cx="4446024" cy="342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651124" y="4014850"/>
            <a:ext cx="4446024" cy="48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sz="1200" dirty="0"/>
              <a:t>Юрий Аввакумов, Сергей Шутов</a:t>
            </a:r>
            <a:r>
              <a:rPr lang="ru-RU" sz="1200" dirty="0"/>
              <a:t>.</a:t>
            </a:r>
            <a:r>
              <a:rPr lang="en" sz="1200" dirty="0"/>
              <a:t> Колонны </a:t>
            </a:r>
            <a:r>
              <a:rPr lang="ru-RU" sz="1200" dirty="0"/>
              <a:t>«</a:t>
            </a:r>
            <a:r>
              <a:rPr lang="en" sz="1200" dirty="0"/>
              <a:t>АССА</a:t>
            </a:r>
            <a:r>
              <a:rPr lang="ru-RU" sz="1200" dirty="0"/>
              <a:t>»</a:t>
            </a:r>
            <a:r>
              <a:rPr lang="en" sz="1200" dirty="0"/>
              <a:t>/Пятая колонна</a:t>
            </a:r>
            <a:r>
              <a:rPr lang="ru-RU" sz="1200" dirty="0"/>
              <a:t>.</a:t>
            </a:r>
            <a:r>
              <a:rPr lang="en" sz="1200" dirty="0"/>
              <a:t> 1988</a:t>
            </a:r>
            <a:r>
              <a:rPr lang="ru-RU" sz="1200" dirty="0"/>
              <a:t>.</a:t>
            </a:r>
            <a:r>
              <a:rPr lang="en" sz="1200" dirty="0"/>
              <a:t> Выставка </a:t>
            </a:r>
            <a:r>
              <a:rPr lang="ru-RU" sz="1200" dirty="0" smtClean="0"/>
              <a:t>«</a:t>
            </a:r>
            <a:r>
              <a:rPr lang="en" sz="1200" dirty="0" smtClean="0"/>
              <a:t>Неликвиды</a:t>
            </a:r>
            <a:r>
              <a:rPr lang="ru-RU" sz="1200" dirty="0" smtClean="0"/>
              <a:t>». 1992. </a:t>
            </a:r>
            <a:r>
              <a:rPr lang="en" sz="1200" dirty="0" smtClean="0"/>
              <a:t>Первая галерея</a:t>
            </a:r>
            <a:endParaRPr lang="en" sz="1200" dirty="0"/>
          </a:p>
        </p:txBody>
      </p:sp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6" y="411510"/>
            <a:ext cx="4570624" cy="342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35496" y="3978050"/>
            <a:ext cx="4570624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sz="1200" dirty="0"/>
              <a:t>Юрий Аввакумов, Сергей Шутов</a:t>
            </a:r>
            <a:r>
              <a:rPr lang="ru-RU" sz="1200" dirty="0"/>
              <a:t>.</a:t>
            </a:r>
            <a:r>
              <a:rPr lang="en" sz="1200" dirty="0"/>
              <a:t> Колонны </a:t>
            </a:r>
            <a:r>
              <a:rPr lang="ru-RU" sz="1200" dirty="0"/>
              <a:t>«</a:t>
            </a:r>
            <a:r>
              <a:rPr lang="en" sz="1200" dirty="0"/>
              <a:t>АССА</a:t>
            </a:r>
            <a:r>
              <a:rPr lang="ru-RU" sz="1200" dirty="0"/>
              <a:t>»</a:t>
            </a:r>
            <a:r>
              <a:rPr lang="en" sz="1200" dirty="0"/>
              <a:t>/Пятая колонна</a:t>
            </a:r>
            <a:r>
              <a:rPr lang="ru-RU" sz="1200" dirty="0"/>
              <a:t>.</a:t>
            </a:r>
            <a:r>
              <a:rPr lang="en" sz="1200" dirty="0"/>
              <a:t> 1988</a:t>
            </a:r>
            <a:r>
              <a:rPr lang="ru-RU" sz="1200" dirty="0"/>
              <a:t>.</a:t>
            </a:r>
            <a:r>
              <a:rPr lang="en" sz="1200" dirty="0"/>
              <a:t> Выставка </a:t>
            </a:r>
            <a:r>
              <a:rPr lang="ru-RU" sz="1200" dirty="0" smtClean="0"/>
              <a:t>«</a:t>
            </a:r>
            <a:r>
              <a:rPr lang="en" sz="1200" dirty="0" smtClean="0"/>
              <a:t>Сообщники</a:t>
            </a:r>
            <a:r>
              <a:rPr lang="ru-RU" sz="1200" dirty="0" smtClean="0"/>
              <a:t>». 2005. Г</a:t>
            </a:r>
            <a:r>
              <a:rPr lang="en" sz="1200" dirty="0" smtClean="0"/>
              <a:t>ТГ</a:t>
            </a:r>
            <a:endParaRPr lang="en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100" y="539525"/>
            <a:ext cx="5503098" cy="365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35496" y="539525"/>
            <a:ext cx="3456384" cy="31123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В </a:t>
            </a:r>
            <a:r>
              <a:rPr lang="ru-RU" dirty="0" smtClean="0"/>
              <a:t>«</a:t>
            </a:r>
            <a:r>
              <a:rPr lang="en" dirty="0" smtClean="0"/>
              <a:t>МЭЛЗ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он любовно расстелили портрет Брежнева, как драгоценный старинный ковер, как гобелен старого мастера, на безукоризненно чистом, вощеном паркетном полу специально отведенной комнаты! А сверху поставил блестящий концертный рояль, перевязанный алыми шелковыми лентами, сходившимися по центру в торжественный бант…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</a:t>
            </a:r>
            <a:r>
              <a:rPr lang="en" dirty="0" smtClean="0"/>
              <a:t>Соловьев</a:t>
            </a:r>
            <a:r>
              <a:rPr lang="ru-RU" dirty="0" smtClean="0"/>
              <a:t>.</a:t>
            </a:r>
            <a:r>
              <a:rPr lang="en" dirty="0" smtClean="0"/>
              <a:t> </a:t>
            </a:r>
            <a:r>
              <a:rPr lang="ru-RU" dirty="0"/>
              <a:t>И</a:t>
            </a:r>
            <a:r>
              <a:rPr lang="en" dirty="0" smtClean="0"/>
              <a:t>з </a:t>
            </a:r>
            <a:r>
              <a:rPr lang="en" dirty="0"/>
              <a:t>книги «Асса и другие произведения этого автора» (Амфора, 2008)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91880" y="4299942"/>
            <a:ext cx="5490318" cy="43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1988. </a:t>
            </a:r>
            <a:r>
              <a:rPr lang="en" sz="1200" dirty="0" smtClean="0">
                <a:solidFill>
                  <a:schemeClr val="dk1"/>
                </a:solidFill>
              </a:rPr>
              <a:t>Арт-рок-парад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АССА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r>
              <a:rPr lang="en" sz="1200" dirty="0" smtClean="0">
                <a:solidFill>
                  <a:schemeClr val="dk1"/>
                </a:solidFill>
              </a:rPr>
              <a:t>, </a:t>
            </a:r>
            <a:r>
              <a:rPr lang="en" sz="1200" dirty="0">
                <a:solidFill>
                  <a:schemeClr val="dk1"/>
                </a:solidFill>
              </a:rPr>
              <a:t>клуб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МЭЛЗ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/>
        </p:nvSpPr>
        <p:spPr>
          <a:xfrm>
            <a:off x="47479" y="457199"/>
            <a:ext cx="3000000" cy="1898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Ведь понять ничего нельзя, хотя можно врубиться. Да и вообще: ЧТОБЫ ПОНЯТЬ, ЧТО ПОНИМАТЬ НИЧЕГО НЕ НАДО, НЕ НАДО ЧТО-ЛИБО ПОНИМАТЬ.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«Дети Подземелья</a:t>
            </a:r>
            <a:r>
              <a:rPr lang="en" dirty="0" smtClean="0"/>
              <a:t>»</a:t>
            </a:r>
            <a:r>
              <a:rPr lang="ru-RU" dirty="0" smtClean="0"/>
              <a:t>.</a:t>
            </a:r>
            <a:r>
              <a:rPr lang="en" dirty="0" smtClean="0"/>
              <a:t> 1982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375" y="457199"/>
            <a:ext cx="6039874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039" y="4077604"/>
            <a:ext cx="297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dirty="0"/>
              <a:t>Аркадий Славаросов (Гуру), Сергей Шутов. Канон. Урлайт, </a:t>
            </a:r>
            <a:r>
              <a:rPr lang="en" dirty="0" smtClean="0"/>
              <a:t>1982</a:t>
            </a:r>
            <a:endParaRPr lang="en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0"/>
            <a:ext cx="4089725" cy="5122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0" y="0"/>
            <a:ext cx="4800600" cy="21397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Шутов как бы почтил ею память ушедшей брежневской эпохи, возвышенно-ласково, ностальгически-прощально взмахнул вслед отлетающей от нас невозвратимой поре.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Сергей </a:t>
            </a:r>
            <a:r>
              <a:rPr lang="en" dirty="0" smtClean="0">
                <a:solidFill>
                  <a:schemeClr val="dk1"/>
                </a:solidFill>
              </a:rPr>
              <a:t>Соловьев</a:t>
            </a:r>
            <a:r>
              <a:rPr lang="ru-RU" dirty="0" smtClean="0">
                <a:solidFill>
                  <a:schemeClr val="dk1"/>
                </a:solidFill>
              </a:rPr>
              <a:t>. И</a:t>
            </a:r>
            <a:r>
              <a:rPr lang="en" dirty="0" smtClean="0">
                <a:solidFill>
                  <a:schemeClr val="dk1"/>
                </a:solidFill>
              </a:rPr>
              <a:t>з </a:t>
            </a:r>
            <a:r>
              <a:rPr lang="en" dirty="0">
                <a:solidFill>
                  <a:schemeClr val="dk1"/>
                </a:solidFill>
              </a:rPr>
              <a:t>книги «Асса и другие произведения этого автора» (Амфора, 2008)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51520" y="4659982"/>
            <a:ext cx="4549130" cy="4836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/>
            <a:r>
              <a:rPr lang="ru-RU" sz="1200" dirty="0">
                <a:solidFill>
                  <a:schemeClr val="dk1"/>
                </a:solidFill>
              </a:rPr>
              <a:t>Сергей Шутов. </a:t>
            </a:r>
            <a:r>
              <a:rPr lang="ru-RU" sz="1200" dirty="0" smtClean="0">
                <a:solidFill>
                  <a:schemeClr val="dk1"/>
                </a:solidFill>
              </a:rPr>
              <a:t>1988. </a:t>
            </a:r>
            <a:r>
              <a:rPr lang="en" sz="1200" dirty="0" smtClean="0">
                <a:solidFill>
                  <a:schemeClr val="dk1"/>
                </a:solidFill>
              </a:rPr>
              <a:t>Арт-рок-парад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АССА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r>
              <a:rPr lang="en" sz="1200" dirty="0" smtClean="0">
                <a:solidFill>
                  <a:schemeClr val="dk1"/>
                </a:solidFill>
              </a:rPr>
              <a:t>, </a:t>
            </a:r>
            <a:r>
              <a:rPr lang="en" sz="1200" dirty="0">
                <a:solidFill>
                  <a:schemeClr val="dk1"/>
                </a:solidFill>
              </a:rPr>
              <a:t>клуб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МЭЛЗ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/>
        </p:nvSpPr>
        <p:spPr>
          <a:xfrm>
            <a:off x="251520" y="350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Видеоработы Сергея Шутова </a:t>
            </a:r>
            <a:r>
              <a:rPr lang="en" dirty="0" smtClean="0"/>
              <a:t>– </a:t>
            </a:r>
            <a:r>
              <a:rPr lang="ru-RU" dirty="0" smtClean="0"/>
              <a:t>«</a:t>
            </a:r>
            <a:r>
              <a:rPr lang="en" dirty="0" smtClean="0"/>
              <a:t>Небесный тихоход-2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и </a:t>
            </a:r>
            <a:r>
              <a:rPr lang="ru-RU" dirty="0" smtClean="0"/>
              <a:t>«</a:t>
            </a:r>
            <a:r>
              <a:rPr lang="en" dirty="0" smtClean="0"/>
              <a:t>Тайна </a:t>
            </a:r>
            <a:r>
              <a:rPr lang="en" dirty="0"/>
              <a:t>двух </a:t>
            </a:r>
            <a:r>
              <a:rPr lang="en" dirty="0" smtClean="0"/>
              <a:t>океанов-2</a:t>
            </a:r>
            <a:r>
              <a:rPr lang="ru-RU" dirty="0" smtClean="0"/>
              <a:t>»</a:t>
            </a:r>
            <a:r>
              <a:rPr lang="en" dirty="0" smtClean="0"/>
              <a:t>, </a:t>
            </a:r>
            <a:r>
              <a:rPr lang="en" dirty="0"/>
              <a:t>в которых старые советские фильмы, обработанные при помощи компьютерных технологий, обретают сходство с </a:t>
            </a:r>
            <a:r>
              <a:rPr lang="ru-RU" dirty="0" smtClean="0"/>
              <a:t>«</a:t>
            </a:r>
            <a:r>
              <a:rPr lang="en" dirty="0" smtClean="0"/>
              <a:t>видением другого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из фантастического фильма, наводят на мысль о странной ситуации, в которой пришельца усаживают перед телевизором.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Кулик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040" y="350450"/>
            <a:ext cx="4370499" cy="29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150" y="439625"/>
            <a:ext cx="5686625" cy="35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5180675" y="4340775"/>
            <a:ext cx="2921099" cy="8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Кадр из к/ф </a:t>
            </a:r>
            <a:r>
              <a:rPr lang="ru-RU" dirty="0" smtClean="0"/>
              <a:t>«</a:t>
            </a:r>
            <a:r>
              <a:rPr lang="en" dirty="0" smtClean="0"/>
              <a:t>Небесный </a:t>
            </a:r>
            <a:r>
              <a:rPr lang="en" dirty="0"/>
              <a:t>тихоход </a:t>
            </a:r>
            <a:r>
              <a:rPr lang="en" dirty="0" smtClean="0"/>
              <a:t>2</a:t>
            </a:r>
            <a:r>
              <a:rPr lang="ru-RU" dirty="0" smtClean="0"/>
              <a:t>»</a:t>
            </a:r>
            <a:r>
              <a:rPr lang="ru-RU" dirty="0"/>
              <a:t>.</a:t>
            </a:r>
            <a:r>
              <a:rPr lang="en" dirty="0" smtClean="0"/>
              <a:t> 1992</a:t>
            </a:r>
            <a:endParaRPr lang="en" dirty="0"/>
          </a:p>
        </p:txBody>
      </p:sp>
      <p:sp>
        <p:nvSpPr>
          <p:cNvPr id="178" name="Shape 178"/>
          <p:cNvSpPr txBox="1"/>
          <p:nvPr/>
        </p:nvSpPr>
        <p:spPr>
          <a:xfrm>
            <a:off x="0" y="339502"/>
            <a:ext cx="3289500" cy="25202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Герои этой картины говорят семплированными голосами, роботообразно двигаются и совершают непредсказуемые действия — что впрочем, вовсе не застилает </a:t>
            </a:r>
            <a:r>
              <a:rPr lang="ru-RU" dirty="0" smtClean="0"/>
              <a:t>«</a:t>
            </a:r>
            <a:r>
              <a:rPr lang="en" dirty="0" smtClean="0"/>
              <a:t>исторической основы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фильма, лукаво проглядывающей сквозь глубоко техничную музыку и богатое цветами изображение. </a:t>
            </a:r>
            <a:endParaRPr lang="ru-RU" dirty="0" smtClean="0"/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Федор Павлов-Андреевич</a:t>
            </a:r>
            <a:endParaRPr lang="e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0" y="173375"/>
            <a:ext cx="3217800" cy="29024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В </a:t>
            </a:r>
            <a:r>
              <a:rPr lang="en" dirty="0"/>
              <a:t>«АССЕ» я занимался декоративным искусством, украшал некую идею некоего режиссера</a:t>
            </a:r>
            <a:r>
              <a:rPr lang="en" dirty="0" smtClean="0"/>
              <a:t>». </a:t>
            </a:r>
            <a:r>
              <a:rPr lang="en" dirty="0"/>
              <a:t>В </a:t>
            </a:r>
            <a:r>
              <a:rPr lang="ru-RU" dirty="0" smtClean="0"/>
              <a:t>«</a:t>
            </a:r>
            <a:r>
              <a:rPr lang="en" dirty="0" smtClean="0"/>
              <a:t>Небесном тихоходе-2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Шутов уже не «украшал» чужую идею, он ее перестроил под себя и свое время: «Я случайно увидел по ТВ этот фильм и удивился его современности, но естественно он был несколько пластически </a:t>
            </a:r>
            <a:r>
              <a:rPr lang="en" dirty="0" smtClean="0"/>
              <a:t>несовременным</a:t>
            </a:r>
            <a:r>
              <a:rPr lang="ru-RU" dirty="0" smtClean="0"/>
              <a:t>»</a:t>
            </a:r>
            <a:r>
              <a:rPr lang="en" dirty="0" smtClean="0"/>
              <a:t>. 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Из</a:t>
            </a:r>
            <a:r>
              <a:rPr lang="en" dirty="0" smtClean="0"/>
              <a:t> </a:t>
            </a:r>
            <a:r>
              <a:rPr lang="en" dirty="0"/>
              <a:t>интервью Сергея Шутова в журнале «Птюч</a:t>
            </a:r>
            <a:r>
              <a:rPr lang="en" dirty="0" smtClean="0"/>
              <a:t>»</a:t>
            </a:r>
            <a:r>
              <a:rPr lang="ru-RU" dirty="0" smtClean="0"/>
              <a:t>.</a:t>
            </a:r>
            <a:r>
              <a:rPr lang="en" dirty="0" smtClean="0"/>
              <a:t> </a:t>
            </a:r>
            <a:r>
              <a:rPr lang="en" dirty="0"/>
              <a:t>№ </a:t>
            </a:r>
            <a:r>
              <a:rPr lang="en" dirty="0" smtClean="0"/>
              <a:t>4</a:t>
            </a:r>
            <a:r>
              <a:rPr lang="ru-RU" dirty="0" smtClean="0"/>
              <a:t>.</a:t>
            </a:r>
            <a:r>
              <a:rPr lang="en" dirty="0" smtClean="0"/>
              <a:t> </a:t>
            </a:r>
            <a:r>
              <a:rPr lang="en" dirty="0"/>
              <a:t>1995. 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225" y="173375"/>
            <a:ext cx="5686724" cy="426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300" y="140550"/>
            <a:ext cx="47434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148025" y="283625"/>
            <a:ext cx="3643200" cy="21441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Установленные на пружинах металлических кроватей звукосниматели реагировали на движение зрителя и конвертировали звук в минималистский саундтрек. Одновременно проигрывалось абстрактное видео, за кадром которого актриса Алика Смехова зачитывала старые любовные письма, адресованные художнику.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Александра Новоженова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313" y="283625"/>
            <a:ext cx="5061886" cy="40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175845" y="3723878"/>
            <a:ext cx="3775903" cy="93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Чувственные опыты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r>
              <a:rPr lang="en" sz="1200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в галерее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Школа</a:t>
            </a:r>
            <a:r>
              <a:rPr lang="ru-RU" sz="1200" dirty="0" smtClean="0">
                <a:solidFill>
                  <a:schemeClr val="dk1"/>
                </a:solidFill>
              </a:rPr>
              <a:t>». 1992.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0" y="416100"/>
            <a:ext cx="3698700" cy="25156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Грубая материальность объектов - старой панцирной койки и изначального видеоматериала - тривиального порно, подверглись замысловатой эстетической мистификации. В ее ходе порно превратилось в почти абстрактную линеарную видеографику, где очертания частей тела лишь угадываются; кровать - в буквальном смысле мечущий гром и молнию фантастический объект, а сам грубый сексуальный сюжет - в эпистолярную романтическую зарисовку.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024" y="416100"/>
            <a:ext cx="5366974" cy="3903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01"/>
          <p:cNvSpPr txBox="1"/>
          <p:nvPr/>
        </p:nvSpPr>
        <p:spPr>
          <a:xfrm>
            <a:off x="1121" y="3939902"/>
            <a:ext cx="3775903" cy="6482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Чувственные опыты</a:t>
            </a:r>
            <a:r>
              <a:rPr lang="ru-RU" sz="1200" dirty="0" smtClean="0">
                <a:solidFill>
                  <a:schemeClr val="dk1"/>
                </a:solidFill>
              </a:rPr>
              <a:t>»</a:t>
            </a:r>
            <a:r>
              <a:rPr lang="en" sz="1200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в галерее </a:t>
            </a:r>
            <a:r>
              <a:rPr lang="ru-RU" sz="1200" dirty="0" smtClean="0">
                <a:solidFill>
                  <a:schemeClr val="dk1"/>
                </a:solidFill>
              </a:rPr>
              <a:t>«</a:t>
            </a:r>
            <a:r>
              <a:rPr lang="en" sz="1200" dirty="0" smtClean="0">
                <a:solidFill>
                  <a:schemeClr val="dk1"/>
                </a:solidFill>
              </a:rPr>
              <a:t>Школа</a:t>
            </a:r>
            <a:r>
              <a:rPr lang="ru-RU" sz="1200" dirty="0" smtClean="0">
                <a:solidFill>
                  <a:schemeClr val="dk1"/>
                </a:solidFill>
              </a:rPr>
              <a:t>». 1992.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0" y="339502"/>
            <a:ext cx="3587400" cy="2160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Несомненно</a:t>
            </a:r>
            <a:r>
              <a:rPr lang="en" dirty="0"/>
              <a:t>, Сергей Шутов добился того, что публика воспринимает чувственно его работы, несмотря на то, что </a:t>
            </a:r>
            <a:r>
              <a:rPr lang="ru-RU" dirty="0" smtClean="0"/>
              <a:t>«</a:t>
            </a:r>
            <a:r>
              <a:rPr lang="en" dirty="0" smtClean="0"/>
              <a:t>любовь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изображается художником с помощью  бесчувственного компьютера.  </a:t>
            </a:r>
            <a:endParaRPr lang="ru-RU" dirty="0" smtClean="0"/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Вера Погодина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006697"/>
              </a:solidFill>
              <a:highlight>
                <a:srgbClr val="FFFFFF"/>
              </a:highlight>
              <a:hlinkClick r:id="rId3"/>
            </a:endParaRPr>
          </a:p>
        </p:txBody>
      </p:sp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725" y="488950"/>
            <a:ext cx="5444275" cy="37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900" y="159850"/>
            <a:ext cx="5715000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4443958"/>
            <a:ext cx="3000000" cy="468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Художник </a:t>
            </a:r>
            <a:r>
              <a:rPr lang="en" sz="1200" dirty="0"/>
              <a:t>вдохновляется небесными сферами. 1993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ИВЛЕВА Виктория: Художник Сергей Шутов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90" y="0"/>
            <a:ext cx="342900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x="1547664" y="4371950"/>
            <a:ext cx="4167326" cy="5722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Сергей </a:t>
            </a:r>
            <a:r>
              <a:rPr lang="en" sz="1200" dirty="0" smtClean="0"/>
              <a:t>Шутов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en" sz="1200" dirty="0"/>
              <a:t>, 1988. </a:t>
            </a:r>
            <a:r>
              <a:rPr lang="en" sz="1200" dirty="0" smtClean="0"/>
              <a:t>Фото</a:t>
            </a:r>
            <a:r>
              <a:rPr lang="ru-RU" sz="1200" dirty="0" smtClean="0"/>
              <a:t>:</a:t>
            </a:r>
            <a:r>
              <a:rPr lang="en" sz="1200" dirty="0" smtClean="0"/>
              <a:t> </a:t>
            </a:r>
            <a:r>
              <a:rPr lang="ru-RU" sz="1200" dirty="0" smtClean="0"/>
              <a:t>Ивлева</a:t>
            </a:r>
            <a:r>
              <a:rPr lang="en" sz="1200" dirty="0" smtClean="0"/>
              <a:t> </a:t>
            </a:r>
            <a:r>
              <a:rPr lang="en" sz="1200" dirty="0"/>
              <a:t>Виктория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35496" y="426475"/>
            <a:ext cx="4007704" cy="25053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Игра </a:t>
            </a:r>
            <a:r>
              <a:rPr lang="en" dirty="0"/>
              <a:t>потеряла хоккеистов, шайбу и ворота-. которых запенили синие елки в снегу и карикатурно-картонные инопланетяне. А взамен приобрела новые правила и совсем иной смысл.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Действительно</a:t>
            </a:r>
            <a:r>
              <a:rPr lang="en" dirty="0"/>
              <a:t>, фигурки чужих, в отличие от елочек лишены физической возможности перемещаться по полю; более того, они не «ходят» и в игровом смысле. Едва ли можно утверждать, что эти белые и пушистые инопланетяне защищают что-либо, в лучшем случае, они вяло защищаются от запаянного в пластик подвижного елового леса.</a:t>
            </a: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439" y="407847"/>
            <a:ext cx="5043875" cy="366520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4147424" y="4091675"/>
            <a:ext cx="4996451" cy="98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92628" y="-308570"/>
            <a:ext cx="3209100" cy="3240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Препарированный детский настольный хоккей, только на место хоккеистов автор поместил сверкающие заснеженные ели, а в воротах стоят фигурки «чужих», словно заблудившиеся в ожившем лесу. Все это обволакивает тема «Танца Феи Драже» из балета Чайковского «Щелкунчик». 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075" y="321650"/>
            <a:ext cx="5760725" cy="4186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3441076" y="4443957"/>
            <a:ext cx="5702800" cy="636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950" y="419912"/>
            <a:ext cx="381000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0" y="339503"/>
            <a:ext cx="4623300" cy="2808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Задолго до того, как видеоартом стал заниматься каждый второй обладатель бытовой камеры, Шутов делал странные ремиксы классических советских фильмов на своем Макинтоше. Раньше и активнее многих молодых художников работал в техно-клубах. Пытался переосмыслить краеугольный камень старого русского искусства – лесной пейзаж – живописными средствами. В общем, был «элианом» с точки зрения и коллег-художников и критиков, не всегда внятным, чаще непонятным и почти никогда – непонятым.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Хрипун</a:t>
            </a:r>
          </a:p>
        </p:txBody>
      </p:sp>
      <p:sp>
        <p:nvSpPr>
          <p:cNvPr id="5" name="Shape 227"/>
          <p:cNvSpPr txBox="1"/>
          <p:nvPr/>
        </p:nvSpPr>
        <p:spPr>
          <a:xfrm>
            <a:off x="4623300" y="4154700"/>
            <a:ext cx="4487425" cy="98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107504" y="411510"/>
            <a:ext cx="3513600" cy="2736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Елки можно подвигать, </a:t>
            </a:r>
            <a:r>
              <a:rPr lang="ru-RU" dirty="0" smtClean="0"/>
              <a:t>«</a:t>
            </a:r>
            <a:r>
              <a:rPr lang="en" dirty="0" smtClean="0"/>
              <a:t>чужих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- чуть-чуть переместить. Сценарием предусмотрена реальная игра, хотя правил у нее вроде бы нет, а все манипуляции, конечно, бессмысленны с точки зрения реального вторжения в игрушечный мир. Мир этот поразительным образом не меняется, он мертвый, ледяной.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Леонид  Лернер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339502"/>
            <a:ext cx="5398824" cy="33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3563888" y="3867894"/>
            <a:ext cx="4996451" cy="98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275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107503" y="51470"/>
            <a:ext cx="5364771" cy="2016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Пожалуй, именно холодность и просчитанность деталей и возможных реакций (и предопределенность ходов на поле) так приковывают внимание. Инсталляция обладает своего рода парализующим воздействием: происходящее в небольшом зале с темными стенами нельзя назвать диалогом, это не интерактивность, </a:t>
            </a:r>
            <a:r>
              <a:rPr lang="ru-RU" dirty="0" smtClean="0">
                <a:solidFill>
                  <a:schemeClr val="dk1"/>
                </a:solidFill>
              </a:rPr>
              <a:t>«</a:t>
            </a:r>
            <a:r>
              <a:rPr lang="en" dirty="0" smtClean="0">
                <a:solidFill>
                  <a:schemeClr val="dk1"/>
                </a:solidFill>
              </a:rPr>
              <a:t>чужие</a:t>
            </a:r>
            <a:r>
              <a:rPr lang="ru-RU" dirty="0" smtClean="0">
                <a:solidFill>
                  <a:schemeClr val="dk1"/>
                </a:solidFill>
              </a:rPr>
              <a:t>»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и елки существуют сами по себе, они самодостаточны. 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Леонид  Лернер</a:t>
            </a:r>
          </a:p>
        </p:txBody>
      </p:sp>
      <p:sp>
        <p:nvSpPr>
          <p:cNvPr id="5" name="Shape 227"/>
          <p:cNvSpPr txBox="1"/>
          <p:nvPr/>
        </p:nvSpPr>
        <p:spPr>
          <a:xfrm>
            <a:off x="0" y="4011910"/>
            <a:ext cx="5364088" cy="98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2461" y="277399"/>
            <a:ext cx="3662525" cy="2582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А что касается этого пейзажа, то он сделан из настольного хоккея, где фигуры игроков заменены на елки. У меня была задача сделать интерактивную работу, в каком-то смысле пародийную и практически без использования новых материалов.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Сергей Шутов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525" y="277399"/>
            <a:ext cx="5406850" cy="4440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31598" y="3939902"/>
            <a:ext cx="3630928" cy="8640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749" y="537575"/>
            <a:ext cx="6082249" cy="40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0" y="537575"/>
            <a:ext cx="3070200" cy="23222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Здесь используется белый шум в качестве снега, который на английском звучит так же, </a:t>
            </a:r>
            <a:r>
              <a:rPr lang="ru-RU" dirty="0" smtClean="0">
                <a:solidFill>
                  <a:schemeClr val="dk1"/>
                </a:solidFill>
              </a:rPr>
              <a:t>«</a:t>
            </a:r>
            <a:r>
              <a:rPr lang="en" dirty="0" smtClean="0">
                <a:solidFill>
                  <a:schemeClr val="dk1"/>
                </a:solidFill>
              </a:rPr>
              <a:t>TV </a:t>
            </a:r>
            <a:r>
              <a:rPr lang="en" dirty="0">
                <a:solidFill>
                  <a:schemeClr val="dk1"/>
                </a:solidFill>
              </a:rPr>
              <a:t>snow». Работу можно по-разному рассматривать, в ней много тем, например: интерактивность, медиа, пародийность, русский пейзаж, который, как ни переставляй, мало изменяется.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Сергей Шутов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-44374" y="0"/>
            <a:ext cx="3763200" cy="321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У него соединяются переживания детства - настольный хоккей, в который он в детстве играл; фантастические истории с инопланетянами... Он верит в инопланетян! Когда читаешь его истории: что, в конечном счете, мы все погрузимся в ракеты, полетим и встретимся с нашими предками  это невозможно сделать без веры. Если бы он это делал неискренне  мы бы сказали: ну ты даешь! Тут же за каждой игрушечкой скрыты какие-то важные символы Сережиной жизни.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Леонид Тишков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826" y="0"/>
            <a:ext cx="54251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1" y="4371950"/>
            <a:ext cx="3718826" cy="7715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69350" y="54472"/>
            <a:ext cx="3351900" cy="398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Я-то москвич, и для меня зима  это хруст под лыжами ручейков песка, насыпанного на дорогах... Это как раз городская легенда леса. Можно вспомнить </a:t>
            </a:r>
            <a:r>
              <a:rPr lang="ru-RU" dirty="0" smtClean="0"/>
              <a:t>«</a:t>
            </a:r>
            <a:r>
              <a:rPr lang="en" dirty="0" smtClean="0"/>
              <a:t>Щелкунчика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версии Чайковского, где Мария превращается в Машу, но леденцовые поля остаются. Для горожан лес  это, конечно, в первую очередь рождественская елка. И только в самом конце появляется ощущение бесконечного леса, где не ходят ни чужие, ни свои, бесконечного белого пространства. И если манипулировать им, оно почти не изменяется..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Шутов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896" y="81299"/>
            <a:ext cx="5481025" cy="39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3635896" y="4299942"/>
            <a:ext cx="5481025" cy="6608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/>
        </p:nvSpPr>
        <p:spPr>
          <a:xfrm>
            <a:off x="68275" y="180528"/>
            <a:ext cx="3802800" cy="366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У Шутова только елки приделаны к подвижным штырям, те на которых стоят пришельцы, закреплены намертво. Попав к нам в Россию, пришельцы, aliens, чужие застыли. Замерзли? Не выдержали нашей жизни? Только лес колобродит вокруг них. Но где же русские? Разбежались? Улетели все вместе на Луну? И кто, в конце концов, чужие? Aliens или мы с вами, пришедшие посмотреть на </a:t>
            </a:r>
            <a:r>
              <a:rPr lang="ru-RU" dirty="0" smtClean="0"/>
              <a:t>«</a:t>
            </a:r>
            <a:r>
              <a:rPr lang="en" dirty="0" smtClean="0"/>
              <a:t>русский пейзаж</a:t>
            </a:r>
            <a:r>
              <a:rPr lang="ru-RU" dirty="0" smtClean="0"/>
              <a:t>»</a:t>
            </a:r>
            <a:r>
              <a:rPr lang="en" dirty="0" smtClean="0"/>
              <a:t>?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Шутов любит говорить, что он не концептуалист, ничего умного никому сообщить не хочет. Хочет или не хочет - не суть важно. Нас-то он озадачивает</a:t>
            </a:r>
            <a:r>
              <a:rPr lang="en" dirty="0" smtClean="0"/>
              <a:t>...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Никита Алексеев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1920" y="180528"/>
            <a:ext cx="5272925" cy="382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27"/>
          <p:cNvSpPr txBox="1"/>
          <p:nvPr/>
        </p:nvSpPr>
        <p:spPr>
          <a:xfrm>
            <a:off x="3871075" y="4515966"/>
            <a:ext cx="5253770" cy="556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Сергей Шутов. </a:t>
            </a:r>
            <a:r>
              <a:rPr lang="en" sz="1200" dirty="0" smtClean="0">
                <a:solidFill>
                  <a:schemeClr val="dk1"/>
                </a:solidFill>
              </a:rPr>
              <a:t>Чужие </a:t>
            </a:r>
            <a:r>
              <a:rPr lang="en" sz="1200" dirty="0">
                <a:solidFill>
                  <a:schemeClr val="dk1"/>
                </a:solidFill>
              </a:rPr>
              <a:t>здесь не ходят (русский интерактивный пейзаж</a:t>
            </a:r>
            <a:r>
              <a:rPr lang="en" sz="1200" dirty="0" smtClean="0">
                <a:solidFill>
                  <a:schemeClr val="dk1"/>
                </a:solidFill>
              </a:rPr>
              <a:t>)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2000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r>
              <a:rPr lang="en" sz="1200" dirty="0" smtClean="0">
                <a:solidFill>
                  <a:schemeClr val="dk1"/>
                </a:solidFill>
              </a:rPr>
              <a:t>  Объект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видео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звук</a:t>
            </a:r>
            <a:r>
              <a:rPr lang="ru-RU" sz="1200" dirty="0" smtClean="0">
                <a:solidFill>
                  <a:schemeClr val="dk1"/>
                </a:solidFill>
              </a:rPr>
              <a:t>, </a:t>
            </a:r>
            <a:r>
              <a:rPr lang="en" sz="1200" dirty="0" smtClean="0">
                <a:solidFill>
                  <a:schemeClr val="dk1"/>
                </a:solidFill>
              </a:rPr>
              <a:t>свет</a:t>
            </a:r>
            <a:r>
              <a:rPr lang="ru-RU" sz="1200" dirty="0" smtClean="0">
                <a:solidFill>
                  <a:schemeClr val="dk1"/>
                </a:solidFill>
              </a:rPr>
              <a:t>.</a:t>
            </a:r>
            <a:endParaRPr lang="en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475" y="282450"/>
            <a:ext cx="3594500" cy="46380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827584" y="4515965"/>
            <a:ext cx="4355976" cy="4032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Без </a:t>
            </a:r>
            <a:r>
              <a:rPr lang="en" sz="1200" dirty="0"/>
              <a:t>названия (Портрет Маяковского</a:t>
            </a:r>
            <a:r>
              <a:rPr lang="en" sz="1200" dirty="0" smtClean="0"/>
              <a:t>)</a:t>
            </a:r>
            <a:r>
              <a:rPr lang="ru-RU" sz="1200" dirty="0" smtClean="0"/>
              <a:t>.</a:t>
            </a:r>
            <a:r>
              <a:rPr lang="en" sz="1200" dirty="0" smtClean="0"/>
              <a:t>1984</a:t>
            </a:r>
            <a:endParaRPr lang="en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/>
        </p:nvSpPr>
        <p:spPr>
          <a:xfrm>
            <a:off x="35496" y="123478"/>
            <a:ext cx="4776738" cy="17281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«Чужие здесь не ходят» — приключенческий фильм режиссёров Анатолия Вехотко и Романа Ершова, снятый по мотивам повести Анатолия Ромова «Соучастник</a:t>
            </a:r>
            <a:r>
              <a:rPr lang="en" dirty="0" smtClean="0"/>
              <a:t>».</a:t>
            </a:r>
            <a:r>
              <a:rPr lang="ru-RU" dirty="0" smtClean="0"/>
              <a:t> </a:t>
            </a:r>
            <a:r>
              <a:rPr lang="en" dirty="0" smtClean="0"/>
              <a:t>Молодой </a:t>
            </a:r>
            <a:r>
              <a:rPr lang="en" dirty="0"/>
              <a:t>лейтенант милиции Косырев расследует кражу денег из сейфа управления рыболовецкого колхоза. Главный подозреваемый — рецидивист Чума, скрывающийся в лесном </a:t>
            </a:r>
            <a:r>
              <a:rPr lang="en" dirty="0" smtClean="0"/>
              <a:t>заказнике</a:t>
            </a:r>
            <a:r>
              <a:rPr lang="ru-RU" dirty="0" smtClean="0"/>
              <a:t>.</a:t>
            </a:r>
            <a:endParaRPr lang="en" dirty="0"/>
          </a:p>
        </p:txBody>
      </p:sp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234" y="0"/>
            <a:ext cx="37079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/>
        </p:nvSpPr>
        <p:spPr>
          <a:xfrm>
            <a:off x="0" y="237024"/>
            <a:ext cx="3976200" cy="3342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После </a:t>
            </a:r>
            <a:r>
              <a:rPr lang="en" dirty="0"/>
              <a:t>конца света настает новый мир, и праведники им, собственно, управляют. Для того, чтобы восстание из мертвых произошло качественно в новом формате, русские космисты предлагают отправить тела в космос. Мое предложение заключается в том, чтобы отправить туда в первую очередь тех персонажей, которые не дожили до конца свою творческую жизнь, и восстановить справедливость. </a:t>
            </a:r>
            <a:r>
              <a:rPr lang="en" dirty="0">
                <a:solidFill>
                  <a:schemeClr val="dk1"/>
                </a:solidFill>
              </a:rPr>
              <a:t>Конечно, ни Пушкин, ни Лермонтов, ни Маяковский, ни Вавилов не дожили свою жизнь до конца, не прожили свою творческую карьеру. Мне было бы интересно почитать стихотворения зрелого Маяковского, зрелого Пушкина.  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840" y="237024"/>
            <a:ext cx="5086725" cy="38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4008109" y="4289406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98" y="0"/>
            <a:ext cx="3857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0" y="0"/>
            <a:ext cx="5220072" cy="1419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Дмитриев: Любовно выпиленные из дерева ракеты с фамилиями известных деятелей культуры стремительно летят по направлению к экрану, на котором светящаяся человеческая фигура в свою очередь бежит в направлении вечной жизни. Той самой, которую, может быть, Елена Гуро, Владимир Маяковский, Даниил Хармс и Александр Башлачев обретут в космосе.</a:t>
            </a:r>
          </a:p>
        </p:txBody>
      </p:sp>
      <p:sp>
        <p:nvSpPr>
          <p:cNvPr id="5" name="Shape 302"/>
          <p:cNvSpPr txBox="1"/>
          <p:nvPr/>
        </p:nvSpPr>
        <p:spPr>
          <a:xfrm>
            <a:off x="119616" y="4515966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/>
        </p:nvSpPr>
        <p:spPr>
          <a:xfrm>
            <a:off x="35496" y="53038"/>
            <a:ext cx="5494721" cy="234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Патетика и романтика освоения Советским Союзом космических пространств самым прямым образом восходит к идеям русского космизма, которые выдвинул один из самых темных русских мыслителей, Николай Федоров, последователем которого был великий прожектер Константин Циолковский, предсказавший полеты в межзвездные пространства.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Андрей Ковалев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217" y="34300"/>
            <a:ext cx="3331431" cy="50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02"/>
          <p:cNvSpPr txBox="1"/>
          <p:nvPr/>
        </p:nvSpPr>
        <p:spPr>
          <a:xfrm>
            <a:off x="35496" y="4536500"/>
            <a:ext cx="5388488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0" y="47625"/>
            <a:ext cx="5048250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138700" y="123478"/>
            <a:ext cx="4208420" cy="23762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Теория космизма – вещь до крайности экзотическая, она требовала и ожидала всеобщего воскрешения мертвых в самом прямом смысле. У Шутова космические корабли несут имена великих русских поэтов, художников и мыслителей – Пушкина и Лермонтова, Маяковского и Малевича, Хармса, которые уже пережили апокастасис, стали «световыми людьми» будущего. 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Андрей Ковалев</a:t>
            </a:r>
          </a:p>
        </p:txBody>
      </p:sp>
      <p:sp>
        <p:nvSpPr>
          <p:cNvPr id="5" name="Shape 302"/>
          <p:cNvSpPr txBox="1"/>
          <p:nvPr/>
        </p:nvSpPr>
        <p:spPr>
          <a:xfrm>
            <a:off x="35496" y="4523175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107504" y="51470"/>
            <a:ext cx="4844002" cy="2808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-RU" dirty="0" smtClean="0"/>
              <a:t>«</a:t>
            </a:r>
            <a:r>
              <a:rPr lang="en" dirty="0" smtClean="0"/>
              <a:t>Световой человек</a:t>
            </a:r>
            <a:r>
              <a:rPr lang="ru-RU" dirty="0" smtClean="0"/>
              <a:t>»</a:t>
            </a:r>
            <a:r>
              <a:rPr lang="en" dirty="0" smtClean="0"/>
              <a:t>, </a:t>
            </a:r>
            <a:r>
              <a:rPr lang="en" dirty="0"/>
              <a:t>в образе которого должны воскреснуть мертвые, создан при помощи компьютерной графики. Обнаженный, с голым черепом, он старательно бежит на экране по каким-то звездным далям, высоко задирая сверкающие босые пятки. При всей своей дигитальности это создание неуловимо напоминает шествующих в светлое будущее рабочих и физкультурников с плакатов и монументальных фресок примерно того же времени, когда по радио звучали песни про </a:t>
            </a:r>
            <a:r>
              <a:rPr lang="ru-RU" dirty="0" smtClean="0"/>
              <a:t>«</a:t>
            </a:r>
            <a:r>
              <a:rPr lang="en" dirty="0" smtClean="0"/>
              <a:t>детей Галактики</a:t>
            </a:r>
            <a:r>
              <a:rPr lang="ru-RU" dirty="0" smtClean="0"/>
              <a:t>»</a:t>
            </a:r>
            <a:r>
              <a:rPr lang="en" dirty="0" smtClean="0"/>
              <a:t>.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Кулик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563" y="0"/>
            <a:ext cx="411481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02"/>
          <p:cNvSpPr txBox="1"/>
          <p:nvPr/>
        </p:nvSpPr>
        <p:spPr>
          <a:xfrm>
            <a:off x="35496" y="4515966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/>
        </p:nvSpPr>
        <p:spPr>
          <a:xfrm>
            <a:off x="107503" y="339502"/>
            <a:ext cx="3665183" cy="3168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Шутов чуть ли не единственный, кто не стремится заменить утопию антиутопией. Вместо этого он предпочитает, во-первых, вспомнить, как все начиналось (в выставочном зале звучат сообщение о полете Гагарина и советские песни той эпохи типа </a:t>
            </a:r>
            <a:r>
              <a:rPr lang="ru-RU" dirty="0" smtClean="0"/>
              <a:t>«</a:t>
            </a:r>
            <a:r>
              <a:rPr lang="en" dirty="0" smtClean="0"/>
              <a:t>Он </a:t>
            </a:r>
            <a:r>
              <a:rPr lang="en" dirty="0"/>
              <a:t>сказал: </a:t>
            </a:r>
            <a:r>
              <a:rPr lang="ru-RU" dirty="0" smtClean="0"/>
              <a:t>«</a:t>
            </a:r>
            <a:r>
              <a:rPr lang="en" dirty="0" smtClean="0"/>
              <a:t>Поехали!</a:t>
            </a:r>
            <a:r>
              <a:rPr lang="ru-RU" dirty="0" smtClean="0"/>
              <a:t>»</a:t>
            </a:r>
            <a:r>
              <a:rPr lang="en" dirty="0" smtClean="0"/>
              <a:t>...</a:t>
            </a:r>
            <a:r>
              <a:rPr lang="ru-RU" dirty="0" smtClean="0"/>
              <a:t>»</a:t>
            </a:r>
            <a:r>
              <a:rPr lang="en" dirty="0" smtClean="0"/>
              <a:t>). </a:t>
            </a:r>
            <a:r>
              <a:rPr lang="en" dirty="0"/>
              <a:t>Во-вторых, предположить, что </a:t>
            </a:r>
            <a:r>
              <a:rPr lang="ru-RU" dirty="0" smtClean="0"/>
              <a:t>«</a:t>
            </a:r>
            <a:r>
              <a:rPr lang="en" dirty="0" smtClean="0"/>
              <a:t>Звездные войны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- этап, но не финал. А финал - другой, тот, о котором мечтали философы-космисты.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Жанна Васильева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687" y="339502"/>
            <a:ext cx="5297075" cy="35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02"/>
          <p:cNvSpPr txBox="1"/>
          <p:nvPr/>
        </p:nvSpPr>
        <p:spPr>
          <a:xfrm>
            <a:off x="3772687" y="4442276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525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107503" y="-92546"/>
            <a:ext cx="4769223" cy="28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Художнику необходимо соединить в проекте несоединимое: едва обструганные деревяшки, проросший лук с эффектами компьютерных технологий, советскую фантастику и образы голливудского блокбастера, утопию и реальность, чтобы подчеркнуть возможность превращения антиутопии в утопию. Апокалипсиса - в апокастасис. Конца мира - в начало нового мифа.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Жанна Васильева</a:t>
            </a:r>
          </a:p>
        </p:txBody>
      </p:sp>
      <p:sp>
        <p:nvSpPr>
          <p:cNvPr id="5" name="Shape 302"/>
          <p:cNvSpPr txBox="1"/>
          <p:nvPr/>
        </p:nvSpPr>
        <p:spPr>
          <a:xfrm>
            <a:off x="119616" y="4515966"/>
            <a:ext cx="5100456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Apokatastasis </a:t>
            </a:r>
            <a:r>
              <a:rPr lang="en" sz="1200" dirty="0"/>
              <a:t>Now. </a:t>
            </a:r>
            <a:r>
              <a:rPr lang="ru-RU" sz="1200" dirty="0" smtClean="0"/>
              <a:t>2006. </a:t>
            </a:r>
            <a:r>
              <a:rPr lang="en" sz="1200" dirty="0" smtClean="0"/>
              <a:t>Зверевский </a:t>
            </a:r>
            <a:r>
              <a:rPr lang="en" sz="1200" dirty="0"/>
              <a:t>центр современного </a:t>
            </a:r>
            <a:r>
              <a:rPr lang="en" sz="1200" dirty="0" smtClean="0"/>
              <a:t>искусства</a:t>
            </a:r>
            <a:r>
              <a:rPr lang="ru-RU" sz="1200" dirty="0" smtClean="0"/>
              <a:t>.</a:t>
            </a:r>
            <a:r>
              <a:rPr lang="en" sz="1200" dirty="0" smtClean="0"/>
              <a:t> Москва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0" y="0"/>
            <a:ext cx="3849000" cy="40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«Одинаковые, скрытые балахонами персонажи шутовской инсталляции, с одной стороны, являются неожиданно четкой и графичной иллюстрацией общности человеческих духовных устремлений (обращенных в каждом конкретном случае к своему божеству), с другой стороны - дают столь жесткий образ вавилонского смешения языков, религий и идеологий. Говорящие об одних и тех же универсальных категориях добра, зла, счастья, спасения и справедливости, человеческие верования объединяют людей и народы и одновременно разделяют их на правоверных и неверных, своих и чужих .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Сергей Хрипун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955" y="102070"/>
            <a:ext cx="5167800" cy="387586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3779912" y="4443958"/>
            <a:ext cx="5328593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80900" y="227250"/>
            <a:ext cx="3190199" cy="32085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Иудеи во время молитвы скрывают голову и лицо под талесом; нищенствующие монахи-капуцины скрывали свои лица под капюшоном. В показанной на  Венецианской Биеннале 2001 г. аудиокинетической инсталляции Сергея Шутова «Абак» этот принцип доведен до глобального обобщения - там молящихся фигуры, одетые в черные балахоны, произносили молитвы на сорока разных языках.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Андрей Ковалев</a:t>
            </a:r>
          </a:p>
        </p:txBody>
      </p:sp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042" y="276925"/>
            <a:ext cx="5837957" cy="387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51"/>
          <p:cNvSpPr txBox="1"/>
          <p:nvPr/>
        </p:nvSpPr>
        <p:spPr>
          <a:xfrm>
            <a:off x="3306042" y="4443958"/>
            <a:ext cx="5802463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172" y="294918"/>
            <a:ext cx="5715000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179511" y="4011910"/>
            <a:ext cx="3159839" cy="578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Тимур </a:t>
            </a:r>
            <a:r>
              <a:rPr lang="en" sz="1200" dirty="0"/>
              <a:t>и </a:t>
            </a:r>
            <a:r>
              <a:rPr lang="en" sz="1200" dirty="0" smtClean="0"/>
              <a:t>Докси</a:t>
            </a:r>
            <a:r>
              <a:rPr lang="ru-RU" sz="1200" dirty="0" smtClean="0"/>
              <a:t>. 1989. </a:t>
            </a:r>
            <a:r>
              <a:rPr lang="en" sz="1200" dirty="0" smtClean="0"/>
              <a:t>150х200 см.</a:t>
            </a:r>
            <a:endParaRPr lang="en" sz="1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/>
        </p:nvSpPr>
        <p:spPr>
          <a:xfrm>
            <a:off x="0" y="0"/>
            <a:ext cx="3918300" cy="27157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dk1"/>
                </a:solidFill>
              </a:rPr>
              <a:t>Шутов </a:t>
            </a:r>
            <a:r>
              <a:rPr lang="en" dirty="0">
                <a:solidFill>
                  <a:schemeClr val="dk1"/>
                </a:solidFill>
              </a:rPr>
              <a:t>посадил рядом мусульманина и иудея, православного и католика, джедая и друида. Этот провокационный жест на самом деле примиряет разобщенных и отчужденных. Но не потому, что художник, подобно политику призывает к мирному сосуществованию. Таким простым способом он ставит каждого человека, как равного среди равных, на его подлинное место - один на один с непостижимым абсолютом. 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Сергей Хрипун</a:t>
            </a:r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8300" y="239187"/>
            <a:ext cx="5121675" cy="35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51"/>
          <p:cNvSpPr txBox="1"/>
          <p:nvPr/>
        </p:nvSpPr>
        <p:spPr>
          <a:xfrm>
            <a:off x="3918300" y="4155926"/>
            <a:ext cx="5328593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90630" y="54616"/>
            <a:ext cx="31362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Тягостное чувство катастрофы и отсутствия взаимопонимания внушило мне метафору «Абака»: фигуры кажутся молящимися, но, с другой стороны, я вижу их разделенными, испуганными и одинокими людьми, заключенными каждый в свой кокон, как будто они брошенные дети, прячущиеся под одеялом от пугающего мира снаружи. Именно это чувство мне хотелось передать.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Шутов</a:t>
            </a:r>
          </a:p>
        </p:txBody>
      </p:sp>
      <p:sp>
        <p:nvSpPr>
          <p:cNvPr id="371" name="Shape 371" descr="Инсталляция «Абак», представленная на выставке современных русских художников в Манеже, была создана специально для российского павильона на Венецианской биеннале 2001 года.  Фотографии других работ - http://www.artly.ru/zhivopis/vystavka-sovremennyx-russkix-xudozhnikov-uchastnikov-venecianskoj-biennale.html" title="Сергей Шутов - Абак">
            <a:hlinkClick r:id="rId3"/>
          </p:cNvPr>
          <p:cNvSpPr/>
          <p:nvPr/>
        </p:nvSpPr>
        <p:spPr>
          <a:xfrm>
            <a:off x="3226830" y="54616"/>
            <a:ext cx="5881675" cy="44112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Shape 351"/>
          <p:cNvSpPr txBox="1"/>
          <p:nvPr/>
        </p:nvSpPr>
        <p:spPr>
          <a:xfrm>
            <a:off x="3226830" y="4443958"/>
            <a:ext cx="5881675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/>
        </p:nvSpPr>
        <p:spPr>
          <a:xfrm>
            <a:off x="65256" y="33073"/>
            <a:ext cx="5397900" cy="268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Впечатление от инсталляции складывается тяжелое. Долго находиться возле инсталляции довольно трудно. От режущего ухо сочетания всех молитв сразу возникает впечатление, что перед нами </a:t>
            </a:r>
            <a:r>
              <a:rPr lang="en" dirty="0" smtClean="0"/>
              <a:t>- </a:t>
            </a:r>
            <a:r>
              <a:rPr lang="en" dirty="0"/>
              <a:t>огромный Змей Горыныч, каждая из голов которого изрыгает огонь. К тому же из-за того, что фигуры раскачиваются взад вперед, возникает чувство, что они наступают на зрителя.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О духовности здесь речи не идет. Религия как механизм запугивания и подавления </a:t>
            </a:r>
            <a:r>
              <a:rPr lang="en" dirty="0" smtClean="0"/>
              <a:t>- </a:t>
            </a:r>
            <a:r>
              <a:rPr lang="en" dirty="0"/>
              <a:t>вот какая трактовка приходит на ум перед работой Шутова.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Валентин Дьяконов</a:t>
            </a:r>
          </a:p>
        </p:txBody>
      </p:sp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462" y="0"/>
            <a:ext cx="334327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51"/>
          <p:cNvSpPr txBox="1"/>
          <p:nvPr/>
        </p:nvSpPr>
        <p:spPr>
          <a:xfrm>
            <a:off x="134563" y="4537677"/>
            <a:ext cx="5328593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/>
        </p:nvSpPr>
        <p:spPr>
          <a:xfrm>
            <a:off x="0" y="195486"/>
            <a:ext cx="3675600" cy="2808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Тягостное чувство катастрофы и отсутствия взаимопонимания внушило мне метафору «Абака»: фигуры кажутся молящимися, но, с другой стороны, я вижу их разделенными, испуганными и одинокими людьми, заключенными каждый в свой кокон, как будто они брошенные дети, прячущиеся под одеялом от пугающего мира снаружи. Именно это чувство мне хотелось передать.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Шутов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890" y="195486"/>
            <a:ext cx="5526225" cy="41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51"/>
          <p:cNvSpPr txBox="1"/>
          <p:nvPr/>
        </p:nvSpPr>
        <p:spPr>
          <a:xfrm>
            <a:off x="3595890" y="4537677"/>
            <a:ext cx="5526225" cy="5036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Абак</a:t>
            </a:r>
            <a:r>
              <a:rPr lang="ru-RU" sz="1200" dirty="0" smtClean="0"/>
              <a:t>. </a:t>
            </a:r>
            <a:r>
              <a:rPr lang="en" sz="1200" dirty="0" smtClean="0"/>
              <a:t>2001. </a:t>
            </a:r>
            <a:r>
              <a:rPr lang="en" sz="1200" dirty="0"/>
              <a:t>Инсталляция: объекты, видео, звук. </a:t>
            </a:r>
            <a:endParaRPr lang="ru-RU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49-я </a:t>
            </a:r>
            <a:r>
              <a:rPr lang="en" sz="1200" dirty="0"/>
              <a:t>Венецианская биеннале. Российский павильон, Джардини, </a:t>
            </a:r>
            <a:r>
              <a:rPr lang="en" sz="1200" dirty="0" smtClean="0"/>
              <a:t>Венеция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endParaRPr lang="en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896" y="279838"/>
            <a:ext cx="5453224" cy="3637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92475" y="269499"/>
            <a:ext cx="3432900" cy="41689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Мне было важно воссоздать обстановку кабинета психоаналитика: кушетка, кресло, предметы, с помощью которых человек расслабляется. Фрейд, кстати, еще активно использовал в лечении кокаин…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— На твоей выставке будет кокаин?!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— Нет, не будет. Я не знаю, где его берут. И вообще я не в курсе.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— А кто исполнит роль психоаналитика?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— Я буду сидеть и встречать гостей. Каждый посетитель может воспользоваться аппаратом-фосфенографом, а потом побеседовать со мной</a:t>
            </a:r>
            <a:r>
              <a:rPr lang="en" dirty="0" smtClean="0">
                <a:solidFill>
                  <a:schemeClr val="dk1"/>
                </a:solidFill>
              </a:rPr>
              <a:t>.</a:t>
            </a:r>
            <a:endParaRPr lang="ru-RU" dirty="0" smtClean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Сергей Шутов - Игорю Шулинскому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3635896" y="4371950"/>
            <a:ext cx="5453197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199" y="404474"/>
            <a:ext cx="5722800" cy="381705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-8514" y="431257"/>
            <a:ext cx="3421200" cy="14924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Арт-критики у Шутова инициируют процесс образного производства, а художник всего лишь его завершает. Свободное воображение подменяется эффектами электростимуляции, искусство – научпопом. </a:t>
            </a:r>
          </a:p>
        </p:txBody>
      </p:sp>
      <p:sp>
        <p:nvSpPr>
          <p:cNvPr id="5" name="Shape 398"/>
          <p:cNvSpPr txBox="1"/>
          <p:nvPr/>
        </p:nvSpPr>
        <p:spPr>
          <a:xfrm>
            <a:off x="3412686" y="4363042"/>
            <a:ext cx="5731313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/>
        </p:nvSpPr>
        <p:spPr>
          <a:xfrm>
            <a:off x="-13" y="236561"/>
            <a:ext cx="3062999" cy="28392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Электроофтальмостимулятор – прибор для диагностики и стимуляции зрительного анализатора с помощью электрического тока. Этот прибор провоцирует возникновение т.н. фосфенов – зрительных ощущений, возникающих у человека без воздействия света на глаз, которые представляют собой светящиеся точки, фигуры, появляющиеся самостоятельно в темноте. </a:t>
            </a:r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824" y="227001"/>
            <a:ext cx="6081013" cy="40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98"/>
          <p:cNvSpPr txBox="1"/>
          <p:nvPr/>
        </p:nvSpPr>
        <p:spPr>
          <a:xfrm>
            <a:off x="2986662" y="4363701"/>
            <a:ext cx="6081013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8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107504" y="123478"/>
            <a:ext cx="5544616" cy="1368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Мой </a:t>
            </a:r>
            <a:r>
              <a:rPr lang="en" dirty="0"/>
              <a:t>путь – это сияющий киберпанковский футуристический архаизм, танец фосфенов. Однажды я спросил у уже слепого Новикова, что он видит перед глазами. Он ответил, что видит сплошные картины Шутова, и это ему в наказание. Но это значит, что я-то все время нахожусь в состоянии слепоты наяву, и, наверное, в этом моя </a:t>
            </a:r>
            <a:r>
              <a:rPr lang="en" dirty="0" smtClean="0"/>
              <a:t>награда.</a:t>
            </a:r>
            <a:endParaRPr lang="en" dirty="0"/>
          </a:p>
        </p:txBody>
      </p:sp>
      <p:sp>
        <p:nvSpPr>
          <p:cNvPr id="5" name="Shape 398"/>
          <p:cNvSpPr txBox="1"/>
          <p:nvPr/>
        </p:nvSpPr>
        <p:spPr>
          <a:xfrm>
            <a:off x="198923" y="4299942"/>
            <a:ext cx="5453197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104" y="0"/>
            <a:ext cx="37475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179512" y="-380578"/>
            <a:ext cx="5039400" cy="2592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В экспозицию включены шесть мониторов, на которых шесть московских арт-критиков, или, по словам автора проекта, </a:t>
            </a:r>
            <a:r>
              <a:rPr lang="ru-RU" dirty="0" smtClean="0"/>
              <a:t>«</a:t>
            </a:r>
            <a:r>
              <a:rPr lang="en" dirty="0" smtClean="0"/>
              <a:t>специалистов </a:t>
            </a:r>
            <a:r>
              <a:rPr lang="en" dirty="0"/>
              <a:t>по вербализации художественных образов описывают свой опыт наблюдения фосфенов в реальном </a:t>
            </a:r>
            <a:r>
              <a:rPr lang="en" dirty="0" smtClean="0"/>
              <a:t>времени</a:t>
            </a:r>
            <a:r>
              <a:rPr lang="ru-RU" dirty="0" smtClean="0"/>
              <a:t>»</a:t>
            </a:r>
            <a:r>
              <a:rPr lang="en" dirty="0" smtClean="0"/>
              <a:t>. </a:t>
            </a:r>
            <a:r>
              <a:rPr lang="en" dirty="0"/>
              <a:t>Именно их описания художник добросовестно воспроизводит в форме абстрактных живописных полотен.</a:t>
            </a:r>
          </a:p>
        </p:txBody>
      </p:sp>
      <p:sp>
        <p:nvSpPr>
          <p:cNvPr id="5" name="Shape 398"/>
          <p:cNvSpPr txBox="1"/>
          <p:nvPr/>
        </p:nvSpPr>
        <p:spPr>
          <a:xfrm>
            <a:off x="107504" y="4299942"/>
            <a:ext cx="5237600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750" y="85250"/>
            <a:ext cx="3643299" cy="49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899592" y="4299942"/>
            <a:ext cx="4005158" cy="686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Золотая корова</a:t>
            </a:r>
            <a:r>
              <a:rPr lang="ru-RU" sz="1200" dirty="0" smtClean="0"/>
              <a:t>.</a:t>
            </a:r>
            <a:r>
              <a:rPr lang="en" sz="1200" dirty="0" smtClean="0"/>
              <a:t> 1988</a:t>
            </a:r>
            <a:r>
              <a:rPr lang="ru-RU" sz="1200" dirty="0" smtClean="0"/>
              <a:t>.</a:t>
            </a:r>
            <a:r>
              <a:rPr lang="en" sz="1200" dirty="0" smtClean="0"/>
              <a:t> 200х150</a:t>
            </a:r>
            <a:r>
              <a:rPr lang="ru-RU" sz="1200" dirty="0" smtClean="0"/>
              <a:t> см.</a:t>
            </a:r>
            <a:r>
              <a:rPr lang="en" sz="1200" dirty="0" smtClean="0"/>
              <a:t> </a:t>
            </a:r>
            <a:endParaRPr lang="en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Коллекция </a:t>
            </a:r>
            <a:r>
              <a:rPr lang="ru-RU" sz="1200" dirty="0" smtClean="0"/>
              <a:t>«</a:t>
            </a:r>
            <a:r>
              <a:rPr lang="en" sz="1200" dirty="0" smtClean="0"/>
              <a:t>Инкомбанка</a:t>
            </a:r>
            <a:r>
              <a:rPr lang="ru-RU" sz="1200" dirty="0" smtClean="0"/>
              <a:t>»</a:t>
            </a:r>
            <a:endParaRPr lang="en" sz="1200" dirty="0"/>
          </a:p>
        </p:txBody>
      </p:sp>
      <p:sp>
        <p:nvSpPr>
          <p:cNvPr id="71" name="Shape 71"/>
          <p:cNvSpPr txBox="1"/>
          <p:nvPr/>
        </p:nvSpPr>
        <p:spPr>
          <a:xfrm>
            <a:off x="0" y="0"/>
            <a:ext cx="4904750" cy="25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В контексте заупокойных молитв по живописи, ведущихся уже второе столетие, использование этих «бедных» и «красивых» материалов обретает двойной смысл: живопись после своей смерти достойна разве что пластмассового золота, в которое она как египетский фараон непременно должна быть убрана, чтобы обеспечить себе загробное существование. При этом «украшение» нисколько не повышает ее цену, тем более что в новой экономике золото уравнено с нефтью, побочным продуктом переработки является пластмасса</a:t>
            </a:r>
            <a:r>
              <a:rPr lang="en" sz="1200" dirty="0" smtClean="0"/>
              <a:t>.</a:t>
            </a:r>
            <a:endParaRPr lang="ru-RU" sz="1200" dirty="0" smtClean="0"/>
          </a:p>
          <a:p>
            <a:pPr lvl="0" rtl="0">
              <a:spcBef>
                <a:spcPts val="0"/>
              </a:spcBef>
              <a:buNone/>
            </a:pPr>
            <a:endParaRPr lang="en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31 марта </a:t>
            </a:r>
            <a:r>
              <a:rPr lang="en" sz="1200" dirty="0" smtClean="0"/>
              <a:t>2012</a:t>
            </a:r>
            <a:r>
              <a:rPr lang="ru-RU" sz="1200" dirty="0" smtClean="0"/>
              <a:t> г. Д</a:t>
            </a:r>
            <a:r>
              <a:rPr lang="en" sz="1200" dirty="0" smtClean="0"/>
              <a:t>ля </a:t>
            </a:r>
            <a:r>
              <a:rPr lang="en" sz="1200" dirty="0"/>
              <a:t>каталога ГТГ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982" y="0"/>
            <a:ext cx="378198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0" y="0"/>
            <a:ext cx="5155200" cy="37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О своём собственном мире фосфенов повествуют художник и искусствовед Елизавета Плавинская, критик Ирина Кулик, художник и историк искусства Никита Алексеев и искусствовед Александра Обухова. Они старательно вглядываются в закрытые глаза и рассказывают, что видят. Одновременно художник Шутов пытается иллюстрировать этот рассказ фоновым синтезированным сюжетом. Многие, как Ирина Кулик, по ходу повествования переходят к истории вопроса, проводя расширительный экскурс для зрителя об истории арт-открытий мира закрытых глаз. Другие просто фиксируют с той или иной степенью фантазии и юмора закорючки и вспышки, точечки и полосочки, открывающиеся взгляду под опущенными завесами век.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Марина Федоровская</a:t>
            </a:r>
          </a:p>
        </p:txBody>
      </p:sp>
      <p:sp>
        <p:nvSpPr>
          <p:cNvPr id="5" name="Shape 398"/>
          <p:cNvSpPr txBox="1"/>
          <p:nvPr/>
        </p:nvSpPr>
        <p:spPr>
          <a:xfrm>
            <a:off x="107504" y="4371949"/>
            <a:ext cx="5130664" cy="771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/>
          <p:nvPr/>
        </p:nvSpPr>
        <p:spPr>
          <a:xfrm>
            <a:off x="3426593" y="4443957"/>
            <a:ext cx="5689024" cy="4169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Сергей Шутов. </a:t>
            </a:r>
            <a:r>
              <a:rPr lang="en" sz="1200" dirty="0" smtClean="0"/>
              <a:t>Пыль мозга. </a:t>
            </a:r>
            <a:r>
              <a:rPr lang="ru-RU" sz="1200" dirty="0" smtClean="0"/>
              <a:t>2012. </a:t>
            </a:r>
            <a:r>
              <a:rPr lang="en" sz="1200" dirty="0" smtClean="0"/>
              <a:t>Видеоинсталляция</a:t>
            </a:r>
            <a:r>
              <a:rPr lang="en" sz="1200" dirty="0"/>
              <a:t>. </a:t>
            </a:r>
            <a:r>
              <a:rPr lang="en" sz="1200" dirty="0" smtClean="0"/>
              <a:t>Laboratoria </a:t>
            </a:r>
            <a:r>
              <a:rPr lang="en" sz="1200" dirty="0"/>
              <a:t>Art&amp;Science Space. Москва</a:t>
            </a:r>
            <a:r>
              <a:rPr lang="en" sz="1200" dirty="0" smtClean="0"/>
              <a:t>.</a:t>
            </a:r>
            <a:endParaRPr lang="en" sz="1200" dirty="0"/>
          </a:p>
        </p:txBody>
      </p:sp>
      <p:sp>
        <p:nvSpPr>
          <p:cNvPr id="439" name="Shape 439"/>
          <p:cNvSpPr txBox="1"/>
          <p:nvPr/>
        </p:nvSpPr>
        <p:spPr>
          <a:xfrm>
            <a:off x="-7531" y="125089"/>
            <a:ext cx="3395536" cy="2520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«Пыль мозга» – так остроумно называет Шутов то, что мы видим, закрыв глаза и вглядываясь в чёрную пустоту под веками. Фосфены – световые фигуры, возникающие в буквальном внутреннем взоре при нажатии пальцами через веко на глазное яблоко. Несколько дисплеев, снабженных наушниками, транслируют видеоинтервью, наложенное на компьютерное изображение.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541" y="123478"/>
            <a:ext cx="5689024" cy="394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/>
        </p:nvSpPr>
        <p:spPr>
          <a:xfrm>
            <a:off x="35496" y="158025"/>
            <a:ext cx="3208853" cy="27737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— </a:t>
            </a:r>
            <a:r>
              <a:rPr lang="en" dirty="0"/>
              <a:t>Они подготовили тексты, которыми, надеюсь, можно воспользоваться для написания картины. Я их и написал. Но вообще такой опыт абстрактной критики должен помочь не только художникам, но и всем творческим людям.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— А если не поможет? Значит, они неправильные искусствоведы.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— Тогда мы просто почитаем, что у них мелькало перед глазами, а вы посмотрите мои работы. </a:t>
            </a:r>
          </a:p>
        </p:txBody>
      </p:sp>
      <p:pic>
        <p:nvPicPr>
          <p:cNvPr id="446" name="Shape 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50" y="158024"/>
            <a:ext cx="5823875" cy="38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98"/>
          <p:cNvSpPr txBox="1"/>
          <p:nvPr/>
        </p:nvSpPr>
        <p:spPr>
          <a:xfrm>
            <a:off x="3244349" y="4443958"/>
            <a:ext cx="5823876" cy="5555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Фосфены </a:t>
            </a:r>
            <a:r>
              <a:rPr lang="en" sz="1200" dirty="0"/>
              <a:t>и мы. </a:t>
            </a:r>
            <a:r>
              <a:rPr lang="ru-RU" sz="1200" dirty="0" smtClean="0"/>
              <a:t>2011. </a:t>
            </a:r>
            <a:r>
              <a:rPr lang="en" sz="1200" dirty="0" smtClean="0"/>
              <a:t>Специальный </a:t>
            </a:r>
            <a:r>
              <a:rPr lang="en" sz="1200" dirty="0"/>
              <a:t>проект 4-й Московской биеннале современного искусства. Stella Art Foundation, </a:t>
            </a:r>
            <a:r>
              <a:rPr lang="ru-RU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725" y="0"/>
            <a:ext cx="42240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107504" y="4704250"/>
            <a:ext cx="4583096" cy="4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Небесные </a:t>
            </a:r>
            <a:r>
              <a:rPr lang="en" sz="1200" dirty="0"/>
              <a:t>силы железного </a:t>
            </a:r>
            <a:r>
              <a:rPr lang="en" sz="1200" dirty="0" smtClean="0"/>
              <a:t>города</a:t>
            </a:r>
            <a:r>
              <a:rPr lang="ru-RU" sz="1200" dirty="0" smtClean="0"/>
              <a:t>.</a:t>
            </a:r>
            <a:r>
              <a:rPr lang="en" sz="1200" dirty="0" smtClean="0"/>
              <a:t> 2007</a:t>
            </a:r>
            <a:endParaRPr lang="en" sz="1200" dirty="0"/>
          </a:p>
        </p:txBody>
      </p:sp>
      <p:sp>
        <p:nvSpPr>
          <p:cNvPr id="454" name="Shape 454"/>
          <p:cNvSpPr txBox="1"/>
          <p:nvPr/>
        </p:nvSpPr>
        <p:spPr>
          <a:xfrm>
            <a:off x="35496" y="123478"/>
            <a:ext cx="4655104" cy="2088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Совершенно неважно, русские это самолеты или американские. Важно то, что это — машины убийства, которые при полном отсутствии дизайна являются самым прекрасным его образцом. Они абсолютно функциональны, и эта абсолютная функциональность несет в себе проявление небесного дизайна. Вдвойне поразительно, что чем функциональнее вещь в нашем мире, тем больше она причастна к убийствам, то есть к уничтожению рода человеческого. В этом мы все преуспели.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752" y="30030"/>
            <a:ext cx="6717623" cy="50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966" y="4"/>
            <a:ext cx="51435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117579" y="1"/>
            <a:ext cx="3949686" cy="228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По большей части за колючей проволокой в ХХ веке вместо скота оказались люди – военнообязанные, военнопленные, заключенные, интернированные, засекреченные…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Во всех вариантах использования колючая проволока – обозначение земных границ.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Юрий Аввакумов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</p:txBody>
      </p:sp>
      <p:sp>
        <p:nvSpPr>
          <p:cNvPr id="5" name="Shape 453"/>
          <p:cNvSpPr txBox="1"/>
          <p:nvPr/>
        </p:nvSpPr>
        <p:spPr>
          <a:xfrm>
            <a:off x="-36512" y="4587974"/>
            <a:ext cx="4583096" cy="4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Небесные </a:t>
            </a:r>
            <a:r>
              <a:rPr lang="en" sz="1200" dirty="0"/>
              <a:t>силы железного </a:t>
            </a:r>
            <a:r>
              <a:rPr lang="en" sz="1200" dirty="0" smtClean="0"/>
              <a:t>города</a:t>
            </a:r>
            <a:r>
              <a:rPr lang="ru-RU" sz="1200" dirty="0" smtClean="0"/>
              <a:t>.</a:t>
            </a:r>
            <a:r>
              <a:rPr lang="en" sz="1200" dirty="0" smtClean="0"/>
              <a:t> 2007</a:t>
            </a:r>
            <a:endParaRPr lang="en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824" y="92462"/>
            <a:ext cx="3316775" cy="495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75" y="0"/>
            <a:ext cx="4149450" cy="27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57925" y="2864400"/>
            <a:ext cx="5628900" cy="227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В городе Железногорск (одно из названий Заколючинск), построенном заключенными Гулага и охраняемом подразделениями Минобороны, производят оружейный плутоний и спутники. Художник Сергей Шутов, посетивший Железногорск с творческой экспедицией, использовал колючую проволоку, как использовал бы «тушь, перо» обычный художник. «Колючкой», вызывающей у животных и людей генетический страх, Шутов изобразил небесную продукцию закрытого города – спутники и ракеты, переместив тем самым границы земные в космос.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Юрий Аввакумов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250" y="591374"/>
            <a:ext cx="5790100" cy="360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/>
        </p:nvSpPr>
        <p:spPr>
          <a:xfrm>
            <a:off x="-69350" y="411337"/>
            <a:ext cx="3492600" cy="20884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Такое отношение человека и мира — условие реализации центральной идеи философии русского космизма: потенциальной равновеликости мира и человека, предназначение которого — вселиться в мир, во Вселенную. 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dk1"/>
                </a:solidFill>
              </a:rPr>
              <a:t>Сергей Шутов</a:t>
            </a:r>
            <a:endParaRPr lang="en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Shape 453"/>
          <p:cNvSpPr txBox="1"/>
          <p:nvPr/>
        </p:nvSpPr>
        <p:spPr>
          <a:xfrm>
            <a:off x="3423250" y="4484650"/>
            <a:ext cx="4583096" cy="4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Небесные </a:t>
            </a:r>
            <a:r>
              <a:rPr lang="en" sz="1200" dirty="0"/>
              <a:t>силы железного </a:t>
            </a:r>
            <a:r>
              <a:rPr lang="en" sz="1200" dirty="0" smtClean="0"/>
              <a:t>города</a:t>
            </a:r>
            <a:r>
              <a:rPr lang="ru-RU" sz="1200" dirty="0" smtClean="0"/>
              <a:t>.</a:t>
            </a:r>
            <a:r>
              <a:rPr lang="en" sz="1200" dirty="0" smtClean="0"/>
              <a:t> 2007</a:t>
            </a:r>
            <a:endParaRPr lang="en" sz="1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82" y="0"/>
            <a:ext cx="451184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0" y="51470"/>
            <a:ext cx="4519582" cy="1656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Рецепты популярнейшей кулинарной книги являются рецептом освоения космоса, возможно враждебного, возможно дружественного, но являющегося единственно возможным домом нового человечества.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dk1"/>
                </a:solidFill>
              </a:rPr>
              <a:t>Сергей Шутов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5" name="Shape 453"/>
          <p:cNvSpPr txBox="1"/>
          <p:nvPr/>
        </p:nvSpPr>
        <p:spPr>
          <a:xfrm>
            <a:off x="0" y="4704250"/>
            <a:ext cx="4583096" cy="4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Небесные </a:t>
            </a:r>
            <a:r>
              <a:rPr lang="en" sz="1200" dirty="0"/>
              <a:t>силы железного </a:t>
            </a:r>
            <a:r>
              <a:rPr lang="en" sz="1200" dirty="0" smtClean="0"/>
              <a:t>города</a:t>
            </a:r>
            <a:r>
              <a:rPr lang="ru-RU" sz="1200" dirty="0" smtClean="0"/>
              <a:t>.</a:t>
            </a:r>
            <a:r>
              <a:rPr lang="en" sz="1200" dirty="0" smtClean="0"/>
              <a:t> 2007</a:t>
            </a:r>
            <a:endParaRPr lang="en" sz="1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/>
        </p:nvSpPr>
        <p:spPr>
          <a:xfrm>
            <a:off x="61649" y="51470"/>
            <a:ext cx="3318600" cy="2520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Половину стены занимает живописное панно, собранное из множества портретов различных персонажей художественного сообщества. Лица утрачивают всякую индивидуальность и складываются в роскошный узорчатый ковер, тот самый, о котором Введенский говорит: «Еще у меня есть претензия, что я не ковер, не гортензия</a:t>
            </a:r>
            <a:r>
              <a:rPr lang="en" dirty="0" smtClean="0"/>
              <a:t>». 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Кулик.</a:t>
            </a:r>
          </a:p>
        </p:txBody>
      </p:sp>
      <p:pic>
        <p:nvPicPr>
          <p:cNvPr id="493" name="Shape 493" descr="Увеличить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0249" y="0"/>
            <a:ext cx="5810000" cy="4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/>
          <p:nvPr/>
        </p:nvSpPr>
        <p:spPr>
          <a:xfrm>
            <a:off x="3380249" y="4392200"/>
            <a:ext cx="5763751" cy="699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Ковер-гортензия</a:t>
            </a:r>
            <a:r>
              <a:rPr lang="en" sz="1200" dirty="0"/>
              <a:t>. </a:t>
            </a:r>
            <a:r>
              <a:rPr lang="ru-RU" sz="1200" dirty="0" smtClean="0"/>
              <a:t>2003. </a:t>
            </a:r>
            <a:r>
              <a:rPr lang="en" sz="1200" dirty="0" smtClean="0"/>
              <a:t>Государственная </a:t>
            </a:r>
            <a:r>
              <a:rPr lang="en" sz="1200" dirty="0"/>
              <a:t>Третьяковская Галерея,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092" y="517116"/>
            <a:ext cx="5367575" cy="39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0" y="4155926"/>
            <a:ext cx="3743088" cy="720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Портрет </a:t>
            </a:r>
            <a:r>
              <a:rPr lang="en" sz="1200" dirty="0"/>
              <a:t>преподавателя кафедры «Женский класс» Свободной </a:t>
            </a:r>
            <a:r>
              <a:rPr lang="en" sz="1200" dirty="0" smtClean="0"/>
              <a:t>академии</a:t>
            </a:r>
            <a:r>
              <a:rPr lang="ru-RU" sz="1200" dirty="0" smtClean="0"/>
              <a:t>. </a:t>
            </a:r>
            <a:r>
              <a:rPr lang="en" sz="1200" dirty="0" smtClean="0"/>
              <a:t>1989</a:t>
            </a:r>
            <a:r>
              <a:rPr lang="ru-RU" sz="1200" dirty="0" smtClean="0"/>
              <a:t>.</a:t>
            </a:r>
            <a:r>
              <a:rPr lang="en" sz="1200" dirty="0" smtClean="0"/>
              <a:t> Холст</a:t>
            </a:r>
            <a:r>
              <a:rPr lang="en" sz="1200" dirty="0"/>
              <a:t>, смешанная техника, </a:t>
            </a:r>
            <a:r>
              <a:rPr lang="en" sz="1200" dirty="0" smtClean="0"/>
              <a:t>ткань</a:t>
            </a:r>
            <a:r>
              <a:rPr lang="ru-RU" sz="1200" dirty="0" smtClean="0"/>
              <a:t>.</a:t>
            </a:r>
            <a:r>
              <a:rPr lang="en" sz="1200" dirty="0" smtClean="0"/>
              <a:t> 2 </a:t>
            </a:r>
            <a:r>
              <a:rPr lang="en" sz="1200" dirty="0"/>
              <a:t>части </a:t>
            </a:r>
            <a:r>
              <a:rPr lang="en" sz="1200" dirty="0" smtClean="0"/>
              <a:t>300х200</a:t>
            </a:r>
            <a:r>
              <a:rPr lang="ru-RU" sz="1200" dirty="0" smtClean="0"/>
              <a:t> см</a:t>
            </a:r>
            <a:endParaRPr lang="en" sz="1200" dirty="0"/>
          </a:p>
        </p:txBody>
      </p:sp>
      <p:sp>
        <p:nvSpPr>
          <p:cNvPr id="78" name="Shape 78"/>
          <p:cNvSpPr txBox="1"/>
          <p:nvPr/>
        </p:nvSpPr>
        <p:spPr>
          <a:xfrm>
            <a:off x="0" y="51470"/>
            <a:ext cx="3743088" cy="20676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Фон пишется короткими широкими мазками полупрозрачного масла, создающими эффект глубины. Пространство дробится абстрактными формами с «градиентной» черно-белой или спектральной заливкой.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43975" y="51470"/>
            <a:ext cx="3088200" cy="30720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На видеоэкране каждому образу текста находится картинка, выбранная из необъятного банка видеообразов с дословностью букваря и машинальностью свободных ассоциаций на психоаналитической кушетке. «Мне жалко, что я не крыша, распадающаяся постепенно» порождает картинку мозга, а строчка «Мне страшно, что я не трава» заполняет экран зарослями дикой конопли.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</a:t>
            </a:r>
            <a:r>
              <a:rPr lang="en" dirty="0" smtClean="0"/>
              <a:t>Кулик</a:t>
            </a:r>
            <a:endParaRPr lang="en" dirty="0"/>
          </a:p>
        </p:txBody>
      </p:sp>
      <p:pic>
        <p:nvPicPr>
          <p:cNvPr id="500" name="Shape 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175" y="0"/>
            <a:ext cx="6011825" cy="45088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94"/>
          <p:cNvSpPr txBox="1"/>
          <p:nvPr/>
        </p:nvSpPr>
        <p:spPr>
          <a:xfrm>
            <a:off x="3133383" y="4508861"/>
            <a:ext cx="5763751" cy="616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Ковер-гортензия</a:t>
            </a:r>
            <a:r>
              <a:rPr lang="en" sz="1200" dirty="0"/>
              <a:t>. </a:t>
            </a:r>
            <a:r>
              <a:rPr lang="ru-RU" sz="1200" dirty="0" smtClean="0"/>
              <a:t>2003. </a:t>
            </a:r>
            <a:r>
              <a:rPr lang="en" sz="1200" dirty="0" smtClean="0"/>
              <a:t>Государственная </a:t>
            </a:r>
            <a:r>
              <a:rPr lang="en" sz="1200" dirty="0"/>
              <a:t>Третьяковская Галерея,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/>
        </p:nvSpPr>
        <p:spPr>
          <a:xfrm>
            <a:off x="35496" y="51470"/>
            <a:ext cx="3315900" cy="3456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Еще есть у меня претензия,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что я не ковер, не гортензия.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Мне жалко что я не крыша,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распадающаяся постепенно,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которую дождь размачивает,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у которой смерть не мгновенна.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Мне не нравится что я смертен,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мне жалко что я неточен.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Многим многим лучше, поверьте,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частица дня единица ночи.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Мне жалко что я не орел,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перелетающий вершины и вершины,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которому на ум взбрел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человек, наблюдающий аршины.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Александр Введенский</a:t>
            </a:r>
          </a:p>
        </p:txBody>
      </p:sp>
      <p:pic>
        <p:nvPicPr>
          <p:cNvPr id="507" name="Shape 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274" y="51470"/>
            <a:ext cx="5676375" cy="425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 txBox="1"/>
          <p:nvPr/>
        </p:nvSpPr>
        <p:spPr>
          <a:xfrm>
            <a:off x="3421274" y="4443958"/>
            <a:ext cx="5676300" cy="55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Ковер-гортензия.</a:t>
            </a:r>
            <a:r>
              <a:rPr lang="ru-RU" sz="1200" dirty="0" smtClean="0"/>
              <a:t> 2003.</a:t>
            </a:r>
            <a:r>
              <a:rPr lang="en" sz="1200" dirty="0" smtClean="0"/>
              <a:t> </a:t>
            </a:r>
            <a:r>
              <a:rPr lang="en" sz="1200" dirty="0"/>
              <a:t>Государственная Третьяковская Галерея,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0" y="8"/>
            <a:ext cx="9050249" cy="509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/>
        </p:nvSpPr>
        <p:spPr>
          <a:xfrm>
            <a:off x="-26020" y="192750"/>
            <a:ext cx="3709500" cy="22349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Когда он произносит: «мне не нравится, что я смертен», - ясно, что «я» тут именно Шутов. И видео: парящий орел, гнущиеся деревья, прорастающий и вянущий за секунды цветок, шлепающая но лужам черная собака из «Сталкера» - и это все о нем, Шутове; близкие ему символы, возможно, нам не понять, но что это о нем, понятно.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Константин Агунович</a:t>
            </a:r>
          </a:p>
        </p:txBody>
      </p:sp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300" y="192750"/>
            <a:ext cx="5352699" cy="40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/>
        </p:nvSpPr>
        <p:spPr>
          <a:xfrm>
            <a:off x="3791300" y="4207275"/>
            <a:ext cx="5410500" cy="9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Ковер-гортензия</a:t>
            </a:r>
            <a:r>
              <a:rPr lang="en" sz="1200" dirty="0"/>
              <a:t>. </a:t>
            </a:r>
            <a:r>
              <a:rPr lang="ru-RU" sz="1200" dirty="0" smtClean="0"/>
              <a:t>2003. </a:t>
            </a:r>
            <a:r>
              <a:rPr lang="en" sz="1200" dirty="0" smtClean="0"/>
              <a:t>Государственная </a:t>
            </a:r>
            <a:r>
              <a:rPr lang="en" sz="1200" dirty="0"/>
              <a:t>Третьяковская Галерея,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/>
        </p:nvSpPr>
        <p:spPr>
          <a:xfrm>
            <a:off x="35496" y="74270"/>
            <a:ext cx="4056079" cy="1993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Вернисаж превратился в хеппенинг: знакомые глядели в свои лица, но лица не принадлежали им. Постепенно распадалась крыша: вселенная была полна Шутовым, им одним, и не вырваться из этого мира было никак.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Константин Агунович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526" name="Shape 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575" y="58378"/>
            <a:ext cx="4987275" cy="49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/>
          <p:nvPr/>
        </p:nvSpPr>
        <p:spPr>
          <a:xfrm>
            <a:off x="35496" y="4515966"/>
            <a:ext cx="4032447" cy="5467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Ковер-гортензия.</a:t>
            </a:r>
            <a:r>
              <a:rPr lang="ru-RU" sz="1200" dirty="0" smtClean="0"/>
              <a:t> 2003.</a:t>
            </a:r>
            <a:r>
              <a:rPr lang="en" sz="1200" dirty="0" smtClean="0"/>
              <a:t> </a:t>
            </a:r>
            <a:r>
              <a:rPr lang="en" sz="1200" dirty="0"/>
              <a:t>Государственная Третьяковская Галерея,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/>
          <p:nvPr/>
        </p:nvSpPr>
        <p:spPr>
          <a:xfrm>
            <a:off x="3419872" y="4587974"/>
            <a:ext cx="5697074" cy="428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2013. </a:t>
            </a:r>
            <a:r>
              <a:rPr lang="en" sz="1200" dirty="0" smtClean="0"/>
              <a:t>Контейнеры</a:t>
            </a:r>
            <a:r>
              <a:rPr lang="en" sz="1200" dirty="0"/>
              <a:t>, пакеты, цистерны, мемории. ГЦСИ,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  <p:sp>
        <p:nvSpPr>
          <p:cNvPr id="533" name="Shape 533"/>
          <p:cNvSpPr txBox="1"/>
          <p:nvPr/>
        </p:nvSpPr>
        <p:spPr>
          <a:xfrm>
            <a:off x="35496" y="483517"/>
            <a:ext cx="3259500" cy="320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Шутов держит сбалансированную, но не равнодушную дистанцию по отношению к личному и общественному прошлому. Он никогда не обращается к зрителю с готовыми тезисами об историческом процессе. Эго Шутова — эго художника, которому удается быть и реалистом, и идеалистом одновременно. Это характерная для постмодерниста позиция: автор и зритель равны — первый не имеет права учить второго.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Валентин Дьяконов</a:t>
            </a:r>
          </a:p>
        </p:txBody>
      </p:sp>
      <p:pic>
        <p:nvPicPr>
          <p:cNvPr id="534" name="Shape 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604" y="483518"/>
            <a:ext cx="5697074" cy="32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600" y="0"/>
            <a:ext cx="3428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/>
          <p:nvPr/>
        </p:nvSpPr>
        <p:spPr>
          <a:xfrm>
            <a:off x="0" y="0"/>
            <a:ext cx="5550600" cy="31478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Сегодня, в период ревизии отечественной истории, перед нами встает проблема истории частной. Каким образом иcтория сохраняется в частном пространстве? Каковы те информационные поводы, благодаря которым история сохраняется в личной памяти? Выставка с рабочим названием «Контейнеры, пакеты, цистерны, мемории» посвящена избирательности памяти и сосуществованию документа и художественной реальности. Именно тут, в описании приватных практик, влияющих на последующее развитие цивилизации, проявляется истинная, неоспоримая, история мира. Сопоставляя частные воспоминания с медийными новостями, которые вскоре также становятся фрагментом частной, личной памяти, мы уравниваем их в правах с персональной историей, то есть – частные (семейные) воспоминания и являются нашей историей.</a:t>
            </a:r>
          </a:p>
        </p:txBody>
      </p:sp>
      <p:sp>
        <p:nvSpPr>
          <p:cNvPr id="5" name="Shape 532"/>
          <p:cNvSpPr txBox="1"/>
          <p:nvPr/>
        </p:nvSpPr>
        <p:spPr>
          <a:xfrm>
            <a:off x="0" y="4669241"/>
            <a:ext cx="5697074" cy="428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2013. </a:t>
            </a:r>
            <a:r>
              <a:rPr lang="en" sz="1200" dirty="0" smtClean="0"/>
              <a:t>Контейнеры</a:t>
            </a:r>
            <a:r>
              <a:rPr lang="en" sz="1200" dirty="0"/>
              <a:t>, пакеты, цистерны, мемории. ГЦСИ,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267494"/>
            <a:ext cx="5503024" cy="374569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/>
        </p:nvSpPr>
        <p:spPr>
          <a:xfrm>
            <a:off x="57775" y="267494"/>
            <a:ext cx="3583200" cy="360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Хорошо знакомый  формат  «информационного стенда» появился еще в период палеолита, и с тех пор возникает снова и снова в новых техниках, с новыми оценками исторических событий. Стенгазета, уравненная в правах с книжной полкой, украшенной фарфоровыми статуэтками и детскими фотографиями, становится источником истинной, отобранной и отфильтрованной информации, допущенной к домашней публикации. Именно домашние архивы демонстрируют фильтры и принципы отбора важного частного в индифферентном потоке общедоступной информации.</a:t>
            </a:r>
          </a:p>
        </p:txBody>
      </p:sp>
      <p:sp>
        <p:nvSpPr>
          <p:cNvPr id="5" name="Shape 532"/>
          <p:cNvSpPr txBox="1"/>
          <p:nvPr/>
        </p:nvSpPr>
        <p:spPr>
          <a:xfrm>
            <a:off x="3563888" y="4587974"/>
            <a:ext cx="5553058" cy="428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2013. </a:t>
            </a:r>
            <a:r>
              <a:rPr lang="en" sz="1200" dirty="0" smtClean="0"/>
              <a:t>Контейнеры</a:t>
            </a:r>
            <a:r>
              <a:rPr lang="en" sz="1200" dirty="0"/>
              <a:t>, пакеты, цистерны, мемории. ГЦСИ,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393" y="0"/>
            <a:ext cx="353961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Shape 554"/>
          <p:cNvSpPr txBox="1"/>
          <p:nvPr/>
        </p:nvSpPr>
        <p:spPr>
          <a:xfrm>
            <a:off x="35496" y="51470"/>
            <a:ext cx="5500832" cy="1944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Имплантируя истинные и ложные воспоминания в память перцепиента, демонстрируя оригинальные и препарированные документы, видео, объекты, скульптуры, рифмующиеся с художественными объектами, апроприированными и вновь созданными, мы уравниваем реально существующие события с еще более реальными событиями, спровоцированными индуктором. Так искусство побеждает историческую амнезию и утверждает новое время множественности артифицированных событий.</a:t>
            </a:r>
          </a:p>
        </p:txBody>
      </p:sp>
      <p:sp>
        <p:nvSpPr>
          <p:cNvPr id="5" name="Shape 532"/>
          <p:cNvSpPr txBox="1"/>
          <p:nvPr/>
        </p:nvSpPr>
        <p:spPr>
          <a:xfrm>
            <a:off x="35496" y="4610004"/>
            <a:ext cx="5697074" cy="428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2013. </a:t>
            </a:r>
            <a:r>
              <a:rPr lang="en" sz="1200" dirty="0" smtClean="0"/>
              <a:t>Контейнеры</a:t>
            </a:r>
            <a:r>
              <a:rPr lang="en" sz="1200" dirty="0"/>
              <a:t>, пакеты, цистерны, мемории. ГЦСИ, </a:t>
            </a:r>
            <a:r>
              <a:rPr lang="en" sz="1200" dirty="0" smtClean="0"/>
              <a:t>Москва</a:t>
            </a:r>
            <a:endParaRPr lang="en" sz="12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hape 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195486"/>
            <a:ext cx="5504000" cy="35500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/>
          <p:nvPr/>
        </p:nvSpPr>
        <p:spPr>
          <a:xfrm>
            <a:off x="32557" y="195486"/>
            <a:ext cx="3721800" cy="1556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b="1"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Выставка представляет собой серию объектов, в которых используется технология лайт-боксов. Ненужные вещи: старая газета, брошенный медвежонок, изношенный сапог, превращенные в «лайт-бокс», – позволяют заглянуть в них и увидеть их богатый «внутренний мир».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888" y="4504933"/>
            <a:ext cx="3741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Сергей Шутов. Песни мусора. 2004. Инсталляция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35496" y="3723878"/>
            <a:ext cx="3277126" cy="11521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Хах-ахах</a:t>
            </a:r>
            <a:r>
              <a:rPr lang="ru-RU" sz="1200" dirty="0" smtClean="0"/>
              <a:t>. 1</a:t>
            </a:r>
            <a:r>
              <a:rPr lang="en" sz="1200" dirty="0" smtClean="0"/>
              <a:t>988</a:t>
            </a:r>
            <a:r>
              <a:rPr lang="ru-RU" sz="1200" dirty="0" smtClean="0"/>
              <a:t>. </a:t>
            </a:r>
            <a:r>
              <a:rPr lang="en" sz="1200" dirty="0" smtClean="0"/>
              <a:t>Холст</a:t>
            </a:r>
            <a:r>
              <a:rPr lang="en" sz="1200" dirty="0"/>
              <a:t>, смешанная техника, </a:t>
            </a:r>
            <a:r>
              <a:rPr lang="en" sz="1200" dirty="0" smtClean="0"/>
              <a:t>ткань</a:t>
            </a:r>
            <a:r>
              <a:rPr lang="ru-RU" sz="1200" dirty="0" smtClean="0"/>
              <a:t>. </a:t>
            </a:r>
            <a:r>
              <a:rPr lang="en" sz="1200" dirty="0" smtClean="0"/>
              <a:t>2 </a:t>
            </a:r>
            <a:r>
              <a:rPr lang="en" sz="1200" dirty="0"/>
              <a:t>части </a:t>
            </a:r>
            <a:r>
              <a:rPr lang="en" sz="1200" dirty="0" smtClean="0"/>
              <a:t>200х150</a:t>
            </a:r>
            <a:r>
              <a:rPr lang="ru-RU" sz="1200" dirty="0" smtClean="0"/>
              <a:t> см</a:t>
            </a:r>
            <a:endParaRPr lang="en" sz="1200"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622" y="483518"/>
            <a:ext cx="5753228" cy="38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0" y="311425"/>
            <a:ext cx="3259500" cy="25483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dirty="0"/>
              <a:t>Картины становятся буквально трехмерными, они оправляются в меховые рамы, обрастают драпировками, к ним присоединяются деревянные палки и металлические замки, на них приклеиваются пластмассовые игрушечные всадники, из них торчат линейки или кукольные скальпы. Это и живописью-то сложно назвать, скорее это некий </a:t>
            </a:r>
            <a:r>
              <a:rPr lang="en" sz="1200" dirty="0" smtClean="0"/>
              <a:t>фриколлаж.</a:t>
            </a:r>
            <a:endParaRPr lang="en" sz="12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110" y="0"/>
            <a:ext cx="50920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/>
        </p:nvSpPr>
        <p:spPr>
          <a:xfrm>
            <a:off x="107504" y="267494"/>
            <a:ext cx="3872697" cy="1512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Вопрос тебе: о чем может грезить старая консервная банка? О своей несбывшейся мечте быть космическим спутником или, напротив, батискафом, подводной лодкой (тем более, если это банка из-под бычков в томате)?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/>
          <p:nvPr/>
        </p:nvSpPr>
        <p:spPr>
          <a:xfrm>
            <a:off x="179512" y="1"/>
            <a:ext cx="5472608" cy="1995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Сергей Шутов сделал неожиданно сентиментальную инсталляцию </a:t>
            </a:r>
            <a:r>
              <a:rPr lang="ru-RU" dirty="0" smtClean="0"/>
              <a:t>«</a:t>
            </a:r>
            <a:r>
              <a:rPr lang="en" dirty="0" smtClean="0"/>
              <a:t>Песни мусора</a:t>
            </a:r>
            <a:r>
              <a:rPr lang="ru-RU" dirty="0" smtClean="0"/>
              <a:t>»</a:t>
            </a:r>
            <a:r>
              <a:rPr lang="en" dirty="0" smtClean="0"/>
              <a:t>. </a:t>
            </a:r>
            <a:r>
              <a:rPr lang="en" dirty="0"/>
              <a:t>Вмонтированные в помоечные реди-мейды лайтбоксы рассказывают, например, что плюшевый мишка в мечтах видит себя Большой Медведицей, чай в жестяной коробке хочет быть марихуаной, а дырявый сапог жаждет оставить свой след на поверхности луны.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Кулик</a:t>
            </a:r>
          </a:p>
        </p:txBody>
      </p:sp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100" y="0"/>
            <a:ext cx="3387899" cy="50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/>
        </p:nvSpPr>
        <p:spPr>
          <a:xfrm>
            <a:off x="40235" y="16377"/>
            <a:ext cx="4056900" cy="1990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Светящиеся фотоизображения, помещенные внутри этих найденных объектов (реди-мейдов) предполагают существование собственной психологии означенных и одушевление профанного мусора. Так ли безропотны культурные слои цивилизации, заполняющие безмолвные страты нашего мира, которые многое могут рассказать будущему пытливому исследователю? </a:t>
            </a:r>
          </a:p>
        </p:txBody>
      </p:sp>
      <p:pic>
        <p:nvPicPr>
          <p:cNvPr id="579" name="Shape 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682" y="3"/>
            <a:ext cx="50303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Shape 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656" y="51470"/>
            <a:ext cx="6190675" cy="41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/>
        </p:nvSpPr>
        <p:spPr>
          <a:xfrm>
            <a:off x="1475655" y="4174445"/>
            <a:ext cx="6190675" cy="7735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Министерство </a:t>
            </a:r>
            <a:r>
              <a:rPr lang="en" sz="1200" dirty="0"/>
              <a:t>правды голубя </a:t>
            </a:r>
            <a:r>
              <a:rPr lang="en" sz="1200" dirty="0" smtClean="0"/>
              <a:t>мира</a:t>
            </a:r>
            <a:r>
              <a:rPr lang="ru-RU" sz="1200" dirty="0" smtClean="0"/>
              <a:t>. </a:t>
            </a:r>
            <a:r>
              <a:rPr lang="en" sz="1200" dirty="0" smtClean="0"/>
              <a:t> 2011–2013</a:t>
            </a:r>
            <a:r>
              <a:rPr lang="ru-RU" sz="1200" dirty="0" smtClean="0"/>
              <a:t>.</a:t>
            </a:r>
            <a:endParaRPr lang="en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/>
              <a:t>Голубятня, видео-инсталляция, рисунки, </a:t>
            </a:r>
            <a:r>
              <a:rPr lang="en" sz="1200" dirty="0" smtClean="0"/>
              <a:t>тексты</a:t>
            </a:r>
            <a:r>
              <a:rPr lang="ru-RU" sz="1200" dirty="0" smtClean="0"/>
              <a:t>.</a:t>
            </a:r>
            <a:endParaRPr lang="en" sz="1200" dirty="0"/>
          </a:p>
          <a:p>
            <a:pPr lvl="0" rtl="0">
              <a:spcBef>
                <a:spcPts val="0"/>
              </a:spcBef>
              <a:buNone/>
            </a:pPr>
            <a:r>
              <a:rPr lang="en" sz="1200" dirty="0" smtClean="0"/>
              <a:t>Laboratoria </a:t>
            </a:r>
            <a:r>
              <a:rPr lang="en" sz="1200" dirty="0"/>
              <a:t>Art &amp; Science space, </a:t>
            </a:r>
            <a:r>
              <a:rPr lang="en" sz="1200" dirty="0" smtClean="0"/>
              <a:t>Москва.</a:t>
            </a:r>
            <a:endParaRPr lang="en" sz="12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/>
        </p:nvSpPr>
        <p:spPr>
          <a:xfrm>
            <a:off x="0" y="3507854"/>
            <a:ext cx="4150800" cy="721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Проект художника Сергея Шутова, выполненный при участии член-корреспондента РАН и РАМН, заведующего отделом нейронаук НБИК-центра Константина </a:t>
            </a:r>
            <a:r>
              <a:rPr lang="en" sz="1200" dirty="0" smtClean="0"/>
              <a:t>Анохина</a:t>
            </a:r>
            <a:endParaRPr lang="ru-RU" sz="1200" dirty="0" smtClean="0"/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591" name="Shape 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750" y="914412"/>
            <a:ext cx="5032050" cy="331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891" y="57775"/>
            <a:ext cx="38585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 txBox="1"/>
          <p:nvPr/>
        </p:nvSpPr>
        <p:spPr>
          <a:xfrm>
            <a:off x="-1" y="0"/>
            <a:ext cx="5150891" cy="19236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Цель проекта – найти метафору для обозначения связей между искусственным и естественным, экспериментом и обычной жизнью. Такой метафорой стали голуби. В рамках проекта настоящие голуби в настоящей голубятне смотрят видео, где они видят себе подобных. «Художники могут помочь учёным в постановке задач, – говорит Сергей Шутов. – Конечно, художники не будут претендовать на открытия, но их непрофессиональный взгляд может быть интересен учёным».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/>
        </p:nvSpPr>
        <p:spPr>
          <a:xfrm>
            <a:off x="0" y="369850"/>
            <a:ext cx="4211960" cy="29219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Капитал </a:t>
            </a:r>
            <a:r>
              <a:rPr lang="en" dirty="0"/>
              <a:t>победил на территории всей Земли. Власть принадлежит трудящимся. Всемирная битва со злом окончена. Социальная справедливость, политическая ответственность и новый общественный договор знаменуют новый Золотой век человечества.  Искусство служит обществу и открывает новые горизонты возможного. Оно реагирует на вызов своего времени решением новых пластических задач. На его знаменах – лики Малевича, Родченко, Клуциса. Его иконы – агитплакат и окна РОСТа. Его материал – утопия, ставшая реальностью. </a:t>
            </a:r>
            <a:endParaRPr lang="ru-RU" dirty="0" smtClean="0"/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Сергей Шутов</a:t>
            </a:r>
            <a:endParaRPr lang="en" dirty="0"/>
          </a:p>
        </p:txBody>
      </p:sp>
      <p:pic>
        <p:nvPicPr>
          <p:cNvPr id="603" name="Shape 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000" y="51470"/>
            <a:ext cx="5316000" cy="39870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39951" y="4471982"/>
            <a:ext cx="493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Сергей Шутов. Труд и Капитал.</a:t>
            </a:r>
            <a:r>
              <a:rPr lang="en" sz="1200" dirty="0" smtClean="0"/>
              <a:t> 2003-2004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r>
              <a:rPr lang="ru-RU" sz="1200" dirty="0" smtClean="0"/>
              <a:t>Г</a:t>
            </a:r>
            <a:r>
              <a:rPr lang="en" sz="1200" dirty="0" smtClean="0"/>
              <a:t>алере</a:t>
            </a:r>
            <a:r>
              <a:rPr lang="ru-RU" sz="1200" dirty="0" smtClean="0"/>
              <a:t>я</a:t>
            </a:r>
            <a:r>
              <a:rPr lang="en" sz="1200" dirty="0" smtClean="0"/>
              <a:t> </a:t>
            </a:r>
            <a:r>
              <a:rPr lang="ru-RU" sz="1200" dirty="0" smtClean="0"/>
              <a:t>«</a:t>
            </a:r>
            <a:r>
              <a:rPr lang="en" sz="1200" dirty="0" smtClean="0"/>
              <a:t>Кино</a:t>
            </a:r>
            <a:r>
              <a:rPr lang="ru-RU" sz="1200" dirty="0" smtClean="0"/>
              <a:t>»</a:t>
            </a:r>
            <a:r>
              <a:rPr lang="en" sz="1200" dirty="0" smtClean="0"/>
              <a:t>, Москва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/>
        </p:nvSpPr>
        <p:spPr>
          <a:xfrm>
            <a:off x="0" y="0"/>
            <a:ext cx="5406900" cy="51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Сергей Шутов, напротив, не питает никаких сентиментальных иллюзий по поводу светлого коммунистического прошлого. Напротив, он не скрывает скептицизма по поводу юношеского прекраснодушия новых поколений, готовых перепутать комсомольцев с хиппи, </a:t>
            </a:r>
            <a:r>
              <a:rPr lang="ru-RU" dirty="0" smtClean="0"/>
              <a:t>«</a:t>
            </a:r>
            <a:r>
              <a:rPr lang="en" dirty="0" smtClean="0"/>
              <a:t>песни протеста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с рок-бунтарством, а марксизм-ленинизм — с западным левачеством.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Перевоспитавшиеся и ручные улыбчивые </a:t>
            </a:r>
            <a:r>
              <a:rPr lang="ru-RU" dirty="0" smtClean="0"/>
              <a:t>«</a:t>
            </a:r>
            <a:r>
              <a:rPr lang="en" dirty="0" smtClean="0"/>
              <a:t>буржуи</a:t>
            </a:r>
            <a:r>
              <a:rPr lang="ru-RU" dirty="0" smtClean="0"/>
              <a:t>»</a:t>
            </a:r>
            <a:r>
              <a:rPr lang="en" dirty="0" smtClean="0"/>
              <a:t>, </a:t>
            </a:r>
            <a:r>
              <a:rPr lang="en" dirty="0"/>
              <a:t>отлично вписавшиеся в комсомольско-психоделическую романтику, вообще явно не из прошлого, а из самого что ни на есть настоящего. Сладкое послевкусие самокрутки, выкуренной на задворках дворца пионеров, вскоре рассеется, и монументальные мозаики уже не будут казаться такими старомодно-трогательными, да и рассеиваться вместе с дымом этот ретроглюк вовсе не собирается. За пестрым камуфляжем из пацификов, разноцветного меха и кислотных радуг проступает давно знакомая постная и плоская комсомольская физиономия, в которой трудно найти что-нибудь романтическое и привлекательное.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Ирина Кулик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/>
        </p:nvSpPr>
        <p:spPr>
          <a:xfrm>
            <a:off x="-18766" y="-19700"/>
            <a:ext cx="4086709" cy="51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Выставка </a:t>
            </a:r>
            <a:r>
              <a:rPr lang="ru-RU" dirty="0" smtClean="0"/>
              <a:t>«</a:t>
            </a:r>
            <a:r>
              <a:rPr lang="en" dirty="0" smtClean="0"/>
              <a:t>Небо</a:t>
            </a:r>
            <a:r>
              <a:rPr lang="en" dirty="0"/>
              <a:t>... небо</a:t>
            </a:r>
            <a:r>
              <a:rPr lang="en" dirty="0" smtClean="0"/>
              <a:t>...</a:t>
            </a:r>
            <a:r>
              <a:rPr lang="ru-RU" dirty="0" smtClean="0"/>
              <a:t>» </a:t>
            </a:r>
            <a:r>
              <a:rPr lang="en" dirty="0" smtClean="0"/>
              <a:t>исполнена </a:t>
            </a:r>
            <a:r>
              <a:rPr lang="en" dirty="0"/>
              <a:t>смутной ностальгии по большому советскому стилю. Золотые и серебряные самолеты в разноцветных небесах напоминают патетические мозаики московского метрополитена — одновременно </a:t>
            </a:r>
            <a:r>
              <a:rPr lang="ru-RU" dirty="0" smtClean="0"/>
              <a:t>«</a:t>
            </a:r>
            <a:r>
              <a:rPr lang="en" dirty="0" smtClean="0"/>
              <a:t>Маяковскую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с дейнековскими летательными аппаратами и </a:t>
            </a:r>
            <a:r>
              <a:rPr lang="ru-RU" dirty="0" smtClean="0"/>
              <a:t>«</a:t>
            </a:r>
            <a:r>
              <a:rPr lang="en" dirty="0" smtClean="0"/>
              <a:t>Комсомольскую-кольцевую</a:t>
            </a:r>
            <a:r>
              <a:rPr lang="ru-RU" dirty="0" smtClean="0"/>
              <a:t>»</a:t>
            </a:r>
            <a:r>
              <a:rPr lang="en" dirty="0" smtClean="0"/>
              <a:t> </a:t>
            </a:r>
            <a:r>
              <a:rPr lang="en" dirty="0"/>
              <a:t>с псевдовизантийскими золотыми фонами. Такое эйфорическое небо можно увидеть только из-под земли, из метро или со дна колодца. На третьем этаже Айдан-галереи ему явно не хватает глубины.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ru-RU" dirty="0" smtClean="0"/>
              <a:t>Ирина Кулик</a:t>
            </a:r>
            <a:endParaRPr lang="en" dirty="0"/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6400" y="219625"/>
            <a:ext cx="5838275" cy="437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Shape 6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150" y="427649"/>
            <a:ext cx="4846850" cy="36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 txBox="1"/>
          <p:nvPr/>
        </p:nvSpPr>
        <p:spPr>
          <a:xfrm>
            <a:off x="104025" y="339502"/>
            <a:ext cx="4437300" cy="269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Летающие </a:t>
            </a:r>
            <a:r>
              <a:rPr lang="en" dirty="0"/>
              <a:t>фаллосы </a:t>
            </a:r>
            <a:r>
              <a:rPr lang="en" dirty="0" smtClean="0"/>
              <a:t> </a:t>
            </a:r>
            <a:r>
              <a:rPr lang="en" dirty="0"/>
              <a:t>знакомы еще древнегреческим любителям искусства. Современные технологии, эстетические и сексуальные привязанности не изменили корня вопроса и сути дела. Что может быть прекраснее бронированного корпуса военного самолета, с громоподобным хлопком преодолевающего сверхзвуковой барьер</a:t>
            </a:r>
            <a:r>
              <a:rPr lang="en" dirty="0" smtClean="0"/>
              <a:t>?</a:t>
            </a:r>
            <a:endParaRPr lang="ru-RU" dirty="0" smtClean="0"/>
          </a:p>
          <a:p>
            <a:pPr lvl="0" rtl="0">
              <a:spcBef>
                <a:spcPts val="0"/>
              </a:spcBef>
              <a:buNone/>
            </a:pPr>
            <a:endParaRPr lang="ru-RU"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Сергей Шутов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4299942"/>
            <a:ext cx="27270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dirty="0" smtClean="0"/>
              <a:t>Сергей Шутов. </a:t>
            </a:r>
            <a:r>
              <a:rPr lang="en" sz="1200" dirty="0" smtClean="0"/>
              <a:t>НЕБО </a:t>
            </a:r>
            <a:r>
              <a:rPr lang="en" sz="1200" dirty="0"/>
              <a:t>НЕБО</a:t>
            </a:r>
            <a:r>
              <a:rPr lang="en" sz="1200" dirty="0" smtClean="0"/>
              <a:t>…</a:t>
            </a:r>
            <a:r>
              <a:rPr lang="ru-RU" sz="1200" dirty="0" smtClean="0"/>
              <a:t> 2003</a:t>
            </a:r>
            <a:endParaRPr lang="en" sz="12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 descr="Асса, племяши!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672" y="117474"/>
            <a:ext cx="6529399" cy="43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38702" y="4515966"/>
            <a:ext cx="8853778" cy="5589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dirty="0"/>
              <a:t>Сергей Шутов. Асса, </a:t>
            </a:r>
            <a:r>
              <a:rPr lang="en" sz="1200" dirty="0" smtClean="0"/>
              <a:t>племяши!</a:t>
            </a:r>
            <a:r>
              <a:rPr lang="ru-RU" sz="1200" dirty="0" smtClean="0"/>
              <a:t> </a:t>
            </a:r>
            <a:r>
              <a:rPr lang="en" sz="1200" dirty="0" smtClean="0"/>
              <a:t>1987</a:t>
            </a:r>
            <a:r>
              <a:rPr lang="ru-RU" sz="1200" dirty="0" smtClean="0"/>
              <a:t>.</a:t>
            </a:r>
            <a:r>
              <a:rPr lang="en" sz="1200" dirty="0" smtClean="0"/>
              <a:t> </a:t>
            </a:r>
            <a:r>
              <a:rPr lang="ru-RU" sz="1200" dirty="0" smtClean="0"/>
              <a:t>Передан в дар Московскому Музею современного искусства Андре </a:t>
            </a:r>
            <a:r>
              <a:rPr lang="ru-RU" sz="1200" dirty="0" err="1" smtClean="0"/>
              <a:t>Шеллером</a:t>
            </a:r>
            <a:endParaRPr lang="en" sz="12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Shape 6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832" y="618807"/>
            <a:ext cx="4532341" cy="30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12" y="627534"/>
            <a:ext cx="3810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Shape 627"/>
          <p:cNvSpPr txBox="1"/>
          <p:nvPr/>
        </p:nvSpPr>
        <p:spPr>
          <a:xfrm>
            <a:off x="1403648" y="4629295"/>
            <a:ext cx="6786000" cy="370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1200" dirty="0" smtClean="0"/>
              <a:t>Сергей Шутов. </a:t>
            </a:r>
            <a:r>
              <a:rPr lang="en" sz="1200" dirty="0" smtClean="0"/>
              <a:t>Свободу</a:t>
            </a:r>
            <a:r>
              <a:rPr lang="en" sz="1200" dirty="0"/>
              <a:t>! </a:t>
            </a:r>
            <a:r>
              <a:rPr lang="en" sz="1200" dirty="0" smtClean="0"/>
              <a:t>2008</a:t>
            </a:r>
            <a:r>
              <a:rPr lang="ru-RU" sz="1200" dirty="0" smtClean="0"/>
              <a:t>. </a:t>
            </a:r>
            <a:r>
              <a:rPr lang="en" sz="1200" dirty="0" smtClean="0"/>
              <a:t>Клетка</a:t>
            </a:r>
            <a:r>
              <a:rPr lang="en" sz="1200" dirty="0"/>
              <a:t>, </a:t>
            </a:r>
            <a:r>
              <a:rPr lang="en" sz="1200" dirty="0" smtClean="0"/>
              <a:t>робот-рисовальщик</a:t>
            </a:r>
            <a:r>
              <a:rPr lang="ru-RU" sz="1200" dirty="0" smtClean="0"/>
              <a:t>. </a:t>
            </a:r>
            <a:r>
              <a:rPr lang="en" sz="1200" dirty="0" smtClean="0"/>
              <a:t>35 </a:t>
            </a:r>
            <a:r>
              <a:rPr lang="en" sz="1200" dirty="0"/>
              <a:t>х 23 х </a:t>
            </a:r>
            <a:r>
              <a:rPr lang="en" sz="1200" dirty="0" smtClean="0"/>
              <a:t>22</a:t>
            </a:r>
            <a:r>
              <a:rPr lang="ru-RU" sz="1200" dirty="0" smtClean="0"/>
              <a:t> см</a:t>
            </a:r>
            <a:endParaRPr lang="en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5789</Words>
  <Application>Microsoft Office PowerPoint</Application>
  <PresentationFormat>Экран (16:9)</PresentationFormat>
  <Paragraphs>290</Paragraphs>
  <Slides>90</Slides>
  <Notes>89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90</vt:i4>
      </vt:variant>
    </vt:vector>
  </HeadingPairs>
  <TitlesOfParts>
    <vt:vector size="92" baseType="lpstr">
      <vt:lpstr>simple-light</vt:lpstr>
      <vt:lpstr>Оформление по умолчанию</vt:lpstr>
      <vt:lpstr>Сергей Шутов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Шутов</dc:title>
  <cp:lastModifiedBy>Шамшаева Анастасия</cp:lastModifiedBy>
  <cp:revision>13</cp:revision>
  <dcterms:modified xsi:type="dcterms:W3CDTF">2016-09-28T13:07:37Z</dcterms:modified>
</cp:coreProperties>
</file>