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7" d="100"/>
          <a:sy n="157" d="100"/>
        </p:scale>
        <p:origin x="-282" y="2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61037559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 name="Shape 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7" name="Shape 5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67544" y="843558"/>
            <a:ext cx="4635599" cy="360040"/>
          </a:xfrm>
          <a:prstGeom prst="rect">
            <a:avLst/>
          </a:prstGeom>
        </p:spPr>
        <p:txBody>
          <a:bodyPr lIns="91425" tIns="91425" rIns="91425" bIns="91425" anchor="t" anchorCtr="0">
            <a:noAutofit/>
          </a:bodyPr>
          <a:lstStyle/>
          <a:p>
            <a:pPr lvl="0">
              <a:spcBef>
                <a:spcPts val="0"/>
              </a:spcBef>
              <a:buNone/>
            </a:pPr>
            <a:r>
              <a:rPr lang="en" sz="2000" dirty="0"/>
              <a:t>Ирина Нахова</a:t>
            </a:r>
          </a:p>
        </p:txBody>
      </p:sp>
      <p:pic>
        <p:nvPicPr>
          <p:cNvPr id="28" name="Shape 28"/>
          <p:cNvPicPr preferRelativeResize="0"/>
          <p:nvPr/>
        </p:nvPicPr>
        <p:blipFill>
          <a:blip r:embed="rId3">
            <a:alphaModFix/>
          </a:blip>
          <a:stretch>
            <a:fillRect/>
          </a:stretch>
        </p:blipFill>
        <p:spPr>
          <a:xfrm>
            <a:off x="5354149" y="44525"/>
            <a:ext cx="3395625" cy="503052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a:blip r:embed="rId3">
            <a:alphaModFix/>
          </a:blip>
          <a:stretch>
            <a:fillRect/>
          </a:stretch>
        </p:blipFill>
        <p:spPr>
          <a:xfrm>
            <a:off x="3203848" y="0"/>
            <a:ext cx="5940156" cy="5088232"/>
          </a:xfrm>
          <a:prstGeom prst="rect">
            <a:avLst/>
          </a:prstGeom>
          <a:noFill/>
          <a:ln>
            <a:noFill/>
          </a:ln>
        </p:spPr>
      </p:pic>
      <p:sp>
        <p:nvSpPr>
          <p:cNvPr id="85" name="Shape 85"/>
          <p:cNvSpPr txBox="1"/>
          <p:nvPr/>
        </p:nvSpPr>
        <p:spPr>
          <a:xfrm>
            <a:off x="0" y="4659982"/>
            <a:ext cx="3275856" cy="428250"/>
          </a:xfrm>
          <a:prstGeom prst="rect">
            <a:avLst/>
          </a:prstGeom>
          <a:noFill/>
          <a:ln>
            <a:noFill/>
          </a:ln>
        </p:spPr>
        <p:txBody>
          <a:bodyPr lIns="91425" tIns="91425" rIns="91425" bIns="91425" anchor="ctr" anchorCtr="0">
            <a:noAutofit/>
          </a:bodyPr>
          <a:lstStyle/>
          <a:p>
            <a:pPr lvl="0" rtl="0">
              <a:spcBef>
                <a:spcPts val="0"/>
              </a:spcBef>
              <a:buNone/>
            </a:pPr>
            <a:r>
              <a:rPr lang="en" sz="1000" dirty="0"/>
              <a:t>Иосиф Бакштейн и Илья Кабаков в «Комнате № 2». 1984. Courtesy Ирина Нахова</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5202610" y="0"/>
            <a:ext cx="3941379" cy="5143499"/>
          </a:xfrm>
          <a:prstGeom prst="rect">
            <a:avLst/>
          </a:prstGeom>
          <a:noFill/>
          <a:ln>
            <a:noFill/>
          </a:ln>
        </p:spPr>
      </p:pic>
      <p:sp>
        <p:nvSpPr>
          <p:cNvPr id="91" name="Shape 91"/>
          <p:cNvSpPr txBox="1"/>
          <p:nvPr/>
        </p:nvSpPr>
        <p:spPr>
          <a:xfrm>
            <a:off x="539552" y="4426388"/>
            <a:ext cx="5184576" cy="721634"/>
          </a:xfrm>
          <a:prstGeom prst="rect">
            <a:avLst/>
          </a:prstGeom>
          <a:noFill/>
          <a:ln>
            <a:noFill/>
          </a:ln>
        </p:spPr>
        <p:txBody>
          <a:bodyPr lIns="91425" tIns="91425" rIns="91425" bIns="91425" anchor="ctr" anchorCtr="0">
            <a:noAutofit/>
          </a:bodyPr>
          <a:lstStyle/>
          <a:p>
            <a:pPr lvl="0" rtl="0">
              <a:spcBef>
                <a:spcPts val="0"/>
              </a:spcBef>
              <a:buNone/>
            </a:pPr>
            <a:r>
              <a:rPr lang="en" sz="1000" dirty="0" smtClean="0"/>
              <a:t>Виктор </a:t>
            </a:r>
            <a:r>
              <a:rPr lang="en" sz="1000" dirty="0"/>
              <a:t>Пивоваров. </a:t>
            </a:r>
            <a:endParaRPr lang="ru-RU" sz="1000" dirty="0" smtClean="0"/>
          </a:p>
          <a:p>
            <a:pPr lvl="0" rtl="0">
              <a:spcBef>
                <a:spcPts val="0"/>
              </a:spcBef>
              <a:buNone/>
            </a:pPr>
            <a:r>
              <a:rPr lang="en" sz="1000" dirty="0" smtClean="0"/>
              <a:t>Проект </a:t>
            </a:r>
            <a:r>
              <a:rPr lang="en" sz="1000" dirty="0"/>
              <a:t>предметов повседневного обихода для одинокого человека. 1975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4932040" y="4515966"/>
            <a:ext cx="2929642" cy="326297"/>
          </a:xfrm>
          <a:prstGeom prst="rect">
            <a:avLst/>
          </a:prstGeom>
        </p:spPr>
        <p:txBody>
          <a:bodyPr lIns="91425" tIns="91425" rIns="91425" bIns="91425" anchor="t" anchorCtr="0">
            <a:noAutofit/>
          </a:bodyPr>
          <a:lstStyle/>
          <a:p>
            <a:pPr lvl="0">
              <a:spcBef>
                <a:spcPts val="0"/>
              </a:spcBef>
              <a:buNone/>
            </a:pPr>
            <a:r>
              <a:rPr lang="ru-RU" sz="1000" dirty="0" smtClean="0"/>
              <a:t>Ирина Нахова. Комната №2</a:t>
            </a:r>
            <a:endParaRPr lang="en" sz="1000" dirty="0"/>
          </a:p>
        </p:txBody>
      </p:sp>
      <p:pic>
        <p:nvPicPr>
          <p:cNvPr id="97" name="Shape 97"/>
          <p:cNvPicPr preferRelativeResize="0"/>
          <p:nvPr/>
        </p:nvPicPr>
        <p:blipFill>
          <a:blip r:embed="rId3">
            <a:alphaModFix/>
          </a:blip>
          <a:stretch>
            <a:fillRect/>
          </a:stretch>
        </p:blipFill>
        <p:spPr>
          <a:xfrm>
            <a:off x="3074775" y="845025"/>
            <a:ext cx="6069225" cy="3453450"/>
          </a:xfrm>
          <a:prstGeom prst="rect">
            <a:avLst/>
          </a:prstGeom>
          <a:noFill/>
          <a:ln>
            <a:noFill/>
          </a:ln>
        </p:spPr>
      </p:pic>
      <p:sp>
        <p:nvSpPr>
          <p:cNvPr id="98" name="Shape 98"/>
          <p:cNvSpPr txBox="1"/>
          <p:nvPr/>
        </p:nvSpPr>
        <p:spPr>
          <a:xfrm>
            <a:off x="42579" y="845025"/>
            <a:ext cx="3000000" cy="2230781"/>
          </a:xfrm>
          <a:prstGeom prst="rect">
            <a:avLst/>
          </a:prstGeom>
          <a:noFill/>
          <a:ln>
            <a:noFill/>
          </a:ln>
        </p:spPr>
        <p:txBody>
          <a:bodyPr lIns="91425" tIns="91425" rIns="91425" bIns="91425" anchor="ctr" anchorCtr="0">
            <a:noAutofit/>
          </a:bodyPr>
          <a:lstStyle/>
          <a:p>
            <a:pPr lvl="0" rtl="0">
              <a:spcBef>
                <a:spcPts val="0"/>
              </a:spcBef>
              <a:buNone/>
            </a:pPr>
            <a:r>
              <a:rPr lang="en" sz="1200" dirty="0"/>
              <a:t>Если панорама XIX века доводила до логического конца реалистическую картину, то эти панорамные </a:t>
            </a:r>
            <a:r>
              <a:rPr lang="ru-RU" sz="1200" dirty="0" smtClean="0"/>
              <a:t>«</a:t>
            </a:r>
            <a:r>
              <a:rPr lang="en" sz="1200" dirty="0" smtClean="0"/>
              <a:t>Комнаты</a:t>
            </a:r>
            <a:r>
              <a:rPr lang="ru-RU" sz="1200" dirty="0" smtClean="0"/>
              <a:t>»</a:t>
            </a:r>
            <a:r>
              <a:rPr lang="en" sz="1200" dirty="0" smtClean="0"/>
              <a:t> </a:t>
            </a:r>
            <a:r>
              <a:rPr lang="en" sz="1200" dirty="0"/>
              <a:t>ставили точку в истории картины абстрактной, снимая воррингеровскую оппозицию абстракции и эмпатии и позволяя зрителю оказаться внутри живописного пространства Кандинского или Малевича.</a:t>
            </a:r>
          </a:p>
          <a:p>
            <a:pPr lvl="0" rtl="0">
              <a:spcBef>
                <a:spcPts val="0"/>
              </a:spcBef>
              <a:buNone/>
            </a:pPr>
            <a:endParaRPr sz="1200" dirty="0"/>
          </a:p>
          <a:p>
            <a:pPr lvl="0" rtl="0">
              <a:spcBef>
                <a:spcPts val="0"/>
              </a:spcBef>
              <a:buNone/>
            </a:pPr>
            <a:r>
              <a:rPr lang="en" sz="1200" dirty="0"/>
              <a:t>Анна Толстова</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p:nvPr/>
        </p:nvSpPr>
        <p:spPr>
          <a:xfrm>
            <a:off x="0" y="868024"/>
            <a:ext cx="3440400" cy="3359909"/>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«Комната №3»</a:t>
            </a:r>
            <a:r>
              <a:rPr lang="en" sz="1200" dirty="0" smtClean="0"/>
              <a:t> </a:t>
            </a:r>
            <a:r>
              <a:rPr lang="en" sz="1200" dirty="0"/>
              <a:t>(1986 г.) строилась там же. В этой комнате, в отличие от предыдущих, были оставлены на своих местах все предметы обстановки: письменный стол, табурет, мольберт с картиной, динамики от проигрывателя, прислоненные к стене картины, люстра и настольная лампа. Все это было обклеено  белой бумагой, включая окна, подоконники, батареи и т. д. При демонстрации комнаты включалась одна настольная лампа, направленная на балконную дверь. Следуя источнику света, все поверхности комнаты и предметов запылялись черной краской: если выход на балкон был совершенно белый, то вход в комнату был черный (запыление шло по растяжке от черного до белого).</a:t>
            </a:r>
          </a:p>
        </p:txBody>
      </p:sp>
      <p:pic>
        <p:nvPicPr>
          <p:cNvPr id="104" name="Shape 104"/>
          <p:cNvPicPr preferRelativeResize="0"/>
          <p:nvPr/>
        </p:nvPicPr>
        <p:blipFill>
          <a:blip r:embed="rId3">
            <a:alphaModFix/>
          </a:blip>
          <a:stretch>
            <a:fillRect/>
          </a:stretch>
        </p:blipFill>
        <p:spPr>
          <a:xfrm>
            <a:off x="3641850" y="868025"/>
            <a:ext cx="5024525" cy="333454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3779912" y="4443958"/>
            <a:ext cx="4595100" cy="288008"/>
          </a:xfrm>
          <a:prstGeom prst="rect">
            <a:avLst/>
          </a:prstGeom>
        </p:spPr>
        <p:txBody>
          <a:bodyPr lIns="91425" tIns="91425" rIns="91425" bIns="91425" anchor="t" anchorCtr="0">
            <a:noAutofit/>
          </a:bodyPr>
          <a:lstStyle/>
          <a:p>
            <a:pPr lvl="0">
              <a:spcBef>
                <a:spcPts val="0"/>
              </a:spcBef>
              <a:buNone/>
            </a:pPr>
            <a:r>
              <a:rPr lang="ru-RU" sz="1000" dirty="0" smtClean="0"/>
              <a:t>Ирина Нахова. Комната №4</a:t>
            </a:r>
            <a:endParaRPr lang="en" sz="1000" dirty="0"/>
          </a:p>
        </p:txBody>
      </p:sp>
      <p:pic>
        <p:nvPicPr>
          <p:cNvPr id="110" name="Shape 110"/>
          <p:cNvPicPr preferRelativeResize="0"/>
          <p:nvPr/>
        </p:nvPicPr>
        <p:blipFill>
          <a:blip r:embed="rId3">
            <a:alphaModFix/>
          </a:blip>
          <a:stretch>
            <a:fillRect/>
          </a:stretch>
        </p:blipFill>
        <p:spPr>
          <a:xfrm>
            <a:off x="3161698" y="260400"/>
            <a:ext cx="5886550" cy="4019400"/>
          </a:xfrm>
          <a:prstGeom prst="rect">
            <a:avLst/>
          </a:prstGeom>
          <a:noFill/>
          <a:ln>
            <a:noFill/>
          </a:ln>
        </p:spPr>
      </p:pic>
      <p:sp>
        <p:nvSpPr>
          <p:cNvPr id="111" name="Shape 111"/>
          <p:cNvSpPr txBox="1"/>
          <p:nvPr/>
        </p:nvSpPr>
        <p:spPr>
          <a:xfrm>
            <a:off x="0" y="260400"/>
            <a:ext cx="3059832" cy="2887414"/>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rtl="0">
              <a:spcBef>
                <a:spcPts val="0"/>
              </a:spcBef>
              <a:buNone/>
            </a:pPr>
            <a:r>
              <a:rPr lang="en" sz="1200" dirty="0"/>
              <a:t>Войдя в изолированное пространство этой комнаты, я был начисто лишен спокойствия, настолько сильный сгусток изображения, так оно давило, что я как бы оказался в толпе – ну это естественно, это первая реакция. Я не знаю, сознательно или нет, но потом выключался свет, чтобы дать зрителю сосредоточиться. Пауза была, потому что я не мог выдержать долго такого напряжения. И вот во тьме находил зритель заслуженный участок спокойствия. </a:t>
            </a:r>
          </a:p>
          <a:p>
            <a:pPr lvl="0" rtl="0">
              <a:spcBef>
                <a:spcPts val="0"/>
              </a:spcBef>
              <a:buNone/>
            </a:pPr>
            <a:endParaRPr sz="1200" dirty="0"/>
          </a:p>
          <a:p>
            <a:pPr lvl="0" rtl="0">
              <a:spcBef>
                <a:spcPts val="0"/>
              </a:spcBef>
              <a:buNone/>
            </a:pPr>
            <a:r>
              <a:rPr lang="en" sz="1200" dirty="0">
                <a:solidFill>
                  <a:schemeClr val="dk1"/>
                </a:solidFill>
              </a:rPr>
              <a:t>Игорь Макаревич</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3048000" y="4731990"/>
            <a:ext cx="5638800" cy="360110"/>
          </a:xfrm>
          <a:prstGeom prst="rect">
            <a:avLst/>
          </a:prstGeom>
        </p:spPr>
        <p:txBody>
          <a:bodyPr lIns="91425" tIns="91425" rIns="91425" bIns="91425" anchor="t" anchorCtr="0">
            <a:noAutofit/>
          </a:bodyPr>
          <a:lstStyle/>
          <a:p>
            <a:pPr lvl="0">
              <a:spcBef>
                <a:spcPts val="0"/>
              </a:spcBef>
              <a:buNone/>
            </a:pPr>
            <a:r>
              <a:rPr lang="ru-RU" sz="1000" dirty="0" smtClean="0"/>
              <a:t>Ирина Нахова. </a:t>
            </a:r>
            <a:r>
              <a:rPr lang="en" sz="1000" dirty="0" smtClean="0"/>
              <a:t>Амфитеатр (Дворец Съездов</a:t>
            </a:r>
            <a:r>
              <a:rPr lang="ru-RU" sz="1000" dirty="0" smtClean="0"/>
              <a:t>).</a:t>
            </a:r>
            <a:r>
              <a:rPr lang="en" sz="1000" dirty="0" smtClean="0"/>
              <a:t> 1987</a:t>
            </a:r>
            <a:r>
              <a:rPr lang="ru-RU" sz="1000" dirty="0" smtClean="0"/>
              <a:t>. Х</a:t>
            </a:r>
            <a:r>
              <a:rPr lang="en" sz="1000" dirty="0" smtClean="0"/>
              <a:t>олст</a:t>
            </a:r>
            <a:r>
              <a:rPr lang="en" sz="1000" dirty="0"/>
              <a:t>, </a:t>
            </a:r>
            <a:r>
              <a:rPr lang="en" sz="1000" dirty="0" smtClean="0"/>
              <a:t>масло</a:t>
            </a:r>
            <a:r>
              <a:rPr lang="ru-RU" sz="1000" dirty="0" smtClean="0"/>
              <a:t>.</a:t>
            </a:r>
            <a:r>
              <a:rPr lang="en" sz="1000" dirty="0" smtClean="0"/>
              <a:t> </a:t>
            </a:r>
            <a:r>
              <a:rPr lang="en" sz="1000" dirty="0"/>
              <a:t>140 х </a:t>
            </a:r>
            <a:r>
              <a:rPr lang="en" sz="1000" dirty="0" smtClean="0"/>
              <a:t>200</a:t>
            </a:r>
            <a:r>
              <a:rPr lang="ru-RU" sz="1000" dirty="0" smtClean="0"/>
              <a:t> см</a:t>
            </a:r>
            <a:endParaRPr lang="en" sz="1000" dirty="0"/>
          </a:p>
        </p:txBody>
      </p:sp>
      <p:pic>
        <p:nvPicPr>
          <p:cNvPr id="117" name="Shape 117"/>
          <p:cNvPicPr preferRelativeResize="0"/>
          <p:nvPr/>
        </p:nvPicPr>
        <p:blipFill>
          <a:blip r:embed="rId3">
            <a:alphaModFix/>
          </a:blip>
          <a:stretch>
            <a:fillRect/>
          </a:stretch>
        </p:blipFill>
        <p:spPr>
          <a:xfrm>
            <a:off x="2917999" y="339502"/>
            <a:ext cx="6096000" cy="4219575"/>
          </a:xfrm>
          <a:prstGeom prst="rect">
            <a:avLst/>
          </a:prstGeom>
          <a:noFill/>
          <a:ln>
            <a:noFill/>
          </a:ln>
        </p:spPr>
      </p:pic>
      <p:sp>
        <p:nvSpPr>
          <p:cNvPr id="118" name="Shape 118"/>
          <p:cNvSpPr txBox="1"/>
          <p:nvPr/>
        </p:nvSpPr>
        <p:spPr>
          <a:xfrm>
            <a:off x="0" y="113287"/>
            <a:ext cx="2945400" cy="3106535"/>
          </a:xfrm>
          <a:prstGeom prst="rect">
            <a:avLst/>
          </a:prstGeom>
          <a:noFill/>
          <a:ln>
            <a:noFill/>
          </a:ln>
        </p:spPr>
        <p:txBody>
          <a:bodyPr lIns="91425" tIns="91425" rIns="91425" bIns="91425" anchor="ctr" anchorCtr="0">
            <a:noAutofit/>
          </a:bodyPr>
          <a:lstStyle/>
          <a:p>
            <a:pPr lvl="0">
              <a:spcBef>
                <a:spcPts val="0"/>
              </a:spcBef>
              <a:buNone/>
            </a:pPr>
            <a:r>
              <a:rPr lang="en" sz="1200" dirty="0"/>
              <a:t>В отличие почти ото всех своих собратьев по московскому концептуальному кругу, Нахова принципиально отказывалась от локального материала, от археологии «советского», и радикально размывала конкретность изображенного – даже если это было нечто столь нагруженное знаковым содержанием, как парадная аудитория одного из съездов правящей Коммунистической партии, как в «Амфитеатре». </a:t>
            </a:r>
            <a:endParaRPr lang="ru-RU" sz="1200" dirty="0" smtClean="0"/>
          </a:p>
          <a:p>
            <a:pPr lvl="0">
              <a:spcBef>
                <a:spcPts val="0"/>
              </a:spcBef>
              <a:buNone/>
            </a:pPr>
            <a:endParaRPr lang="en" sz="1200" dirty="0"/>
          </a:p>
          <a:p>
            <a:pPr lvl="0" rtl="0">
              <a:spcBef>
                <a:spcPts val="0"/>
              </a:spcBef>
              <a:buNone/>
            </a:pPr>
            <a:r>
              <a:rPr lang="en" sz="1200" dirty="0"/>
              <a:t>Екатерина </a:t>
            </a:r>
            <a:r>
              <a:rPr lang="en" sz="1200" dirty="0" smtClean="0"/>
              <a:t>Деготь</a:t>
            </a:r>
            <a:endParaRPr lang="en"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105175" y="709961"/>
            <a:ext cx="3645000" cy="2509861"/>
          </a:xfrm>
          <a:prstGeom prst="rect">
            <a:avLst/>
          </a:prstGeom>
        </p:spPr>
        <p:txBody>
          <a:bodyPr lIns="91425" tIns="91425" rIns="91425" bIns="91425" anchor="t" anchorCtr="0">
            <a:noAutofit/>
          </a:bodyPr>
          <a:lstStyle/>
          <a:p>
            <a:pPr lvl="0" algn="l" rtl="0">
              <a:spcBef>
                <a:spcPts val="0"/>
              </a:spcBef>
              <a:buNone/>
            </a:pPr>
            <a:r>
              <a:rPr lang="en" sz="1200" dirty="0"/>
              <a:t>В 1988 году, когда была создана  «Комната №5», художница снова вернулась к основной идее своего проекта – созданию трехмерной картины, в которую можно попасть. Зрителя окружали (именно окружали, благодаря перспективному искажению и особому визуальному эффекту «движения») архитектурные мотивы, напоминающие то колоннады церкви Santa Maria della Pieve в Ареццо (к ней Нахова вернется в своей живописи в 1990 г.), то архитектурные фантазии Де Кирико. </a:t>
            </a:r>
          </a:p>
        </p:txBody>
      </p:sp>
      <p:pic>
        <p:nvPicPr>
          <p:cNvPr id="124" name="Shape 124"/>
          <p:cNvPicPr preferRelativeResize="0"/>
          <p:nvPr/>
        </p:nvPicPr>
        <p:blipFill>
          <a:blip r:embed="rId3">
            <a:alphaModFix/>
          </a:blip>
          <a:stretch>
            <a:fillRect/>
          </a:stretch>
        </p:blipFill>
        <p:spPr>
          <a:xfrm>
            <a:off x="3853112" y="452300"/>
            <a:ext cx="5290888" cy="349895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2. Друзья и знакомые</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p:nvPr/>
        </p:nvSpPr>
        <p:spPr>
          <a:xfrm>
            <a:off x="0" y="448125"/>
            <a:ext cx="3486300" cy="2699689"/>
          </a:xfrm>
          <a:prstGeom prst="rect">
            <a:avLst/>
          </a:prstGeom>
          <a:noFill/>
          <a:ln>
            <a:noFill/>
          </a:ln>
        </p:spPr>
        <p:txBody>
          <a:bodyPr lIns="91425" tIns="91425" rIns="91425" bIns="91425" anchor="ctr" anchorCtr="0">
            <a:noAutofit/>
          </a:bodyPr>
          <a:lstStyle/>
          <a:p>
            <a:pPr lvl="0">
              <a:spcBef>
                <a:spcPts val="0"/>
              </a:spcBef>
              <a:buNone/>
            </a:pPr>
            <a:r>
              <a:rPr lang="en" sz="1200" dirty="0"/>
              <a:t>Совмещая артефакты повседневной жизни с историческими образами, я задаю вопрос: что ложно, а что истинно? Поношенные пальто из комиссионки – это современные скульптуры. Я совмещаю их с классическими образами, которые тоже из- рядно «затасканы». У каждого пальто – своя история, более представимая и тем более реальная.  </a:t>
            </a:r>
          </a:p>
          <a:p>
            <a:pPr lvl="0">
              <a:spcBef>
                <a:spcPts val="0"/>
              </a:spcBef>
              <a:buNone/>
            </a:pPr>
            <a:endParaRPr sz="1200" b="1" i="1" dirty="0"/>
          </a:p>
          <a:p>
            <a:pPr lvl="0" rtl="0">
              <a:spcBef>
                <a:spcPts val="0"/>
              </a:spcBef>
              <a:buNone/>
            </a:pPr>
            <a:r>
              <a:rPr lang="en" sz="1200" dirty="0"/>
              <a:t>Ирина </a:t>
            </a:r>
            <a:r>
              <a:rPr lang="en" sz="1200" dirty="0" smtClean="0"/>
              <a:t>Нахова</a:t>
            </a:r>
            <a:r>
              <a:rPr lang="ru-RU" sz="1200" dirty="0" smtClean="0"/>
              <a:t>.</a:t>
            </a:r>
            <a:r>
              <a:rPr lang="en" sz="1200" dirty="0" smtClean="0"/>
              <a:t> </a:t>
            </a:r>
            <a:r>
              <a:rPr lang="en" sz="1200" dirty="0"/>
              <a:t>1995</a:t>
            </a:r>
          </a:p>
        </p:txBody>
      </p:sp>
      <p:pic>
        <p:nvPicPr>
          <p:cNvPr id="136" name="Shape 136"/>
          <p:cNvPicPr preferRelativeResize="0"/>
          <p:nvPr/>
        </p:nvPicPr>
        <p:blipFill>
          <a:blip r:embed="rId3">
            <a:alphaModFix/>
          </a:blip>
          <a:stretch>
            <a:fillRect/>
          </a:stretch>
        </p:blipFill>
        <p:spPr>
          <a:xfrm>
            <a:off x="6414703" y="403892"/>
            <a:ext cx="2708970" cy="3896049"/>
          </a:xfrm>
          <a:prstGeom prst="rect">
            <a:avLst/>
          </a:prstGeom>
          <a:noFill/>
          <a:ln>
            <a:noFill/>
          </a:ln>
        </p:spPr>
      </p:pic>
      <p:pic>
        <p:nvPicPr>
          <p:cNvPr id="137" name="Shape 137"/>
          <p:cNvPicPr preferRelativeResize="0"/>
          <p:nvPr/>
        </p:nvPicPr>
        <p:blipFill>
          <a:blip r:embed="rId4">
            <a:alphaModFix/>
          </a:blip>
          <a:stretch>
            <a:fillRect/>
          </a:stretch>
        </p:blipFill>
        <p:spPr>
          <a:xfrm>
            <a:off x="3549436" y="403889"/>
            <a:ext cx="2739424" cy="3896052"/>
          </a:xfrm>
          <a:prstGeom prst="rect">
            <a:avLst/>
          </a:prstGeom>
          <a:noFill/>
          <a:ln>
            <a:noFill/>
          </a:ln>
        </p:spPr>
      </p:pic>
      <p:sp>
        <p:nvSpPr>
          <p:cNvPr id="138" name="Shape 138"/>
          <p:cNvSpPr txBox="1"/>
          <p:nvPr/>
        </p:nvSpPr>
        <p:spPr>
          <a:xfrm>
            <a:off x="3563525" y="4299941"/>
            <a:ext cx="5155200" cy="720081"/>
          </a:xfrm>
          <a:prstGeom prst="rect">
            <a:avLst/>
          </a:prstGeom>
          <a:noFill/>
          <a:ln>
            <a:noFill/>
          </a:ln>
        </p:spPr>
        <p:txBody>
          <a:bodyPr lIns="91425" tIns="91425" rIns="91425" bIns="91425" anchor="ctr" anchorCtr="0">
            <a:noAutofit/>
          </a:bodyPr>
          <a:lstStyle/>
          <a:p>
            <a:pPr lvl="0"/>
            <a:r>
              <a:rPr lang="ru-RU" sz="1000" dirty="0" smtClean="0"/>
              <a:t>Ирина Нахова. Друзья и знакомые.</a:t>
            </a:r>
            <a:r>
              <a:rPr lang="en" sz="1000" dirty="0" smtClean="0"/>
              <a:t> 1994</a:t>
            </a:r>
            <a:r>
              <a:rPr lang="ru-RU" sz="1000" dirty="0" smtClean="0"/>
              <a:t>.</a:t>
            </a:r>
            <a:r>
              <a:rPr lang="en" sz="1000" dirty="0" smtClean="0"/>
              <a:t>  </a:t>
            </a:r>
            <a:r>
              <a:rPr lang="en" sz="1000" dirty="0"/>
              <a:t>Пальто, портновские манекены, </a:t>
            </a:r>
            <a:r>
              <a:rPr lang="en" sz="1000" dirty="0"/>
              <a:t>масло и акрил, </a:t>
            </a:r>
            <a:r>
              <a:rPr lang="en" sz="1000" dirty="0" smtClean="0"/>
              <a:t>электроника</a:t>
            </a:r>
            <a:r>
              <a:rPr lang="ru-RU" sz="1000" dirty="0" smtClean="0"/>
              <a:t>. 160 см.</a:t>
            </a:r>
            <a:r>
              <a:rPr lang="en" sz="1000" dirty="0" smtClean="0"/>
              <a:t> Инженер</a:t>
            </a:r>
            <a:r>
              <a:rPr lang="en" sz="1000" dirty="0"/>
              <a:t>: Пэр Бьорн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p:nvPr/>
        </p:nvSpPr>
        <p:spPr>
          <a:xfrm>
            <a:off x="103050" y="677274"/>
            <a:ext cx="3383100" cy="2830580"/>
          </a:xfrm>
          <a:prstGeom prst="rect">
            <a:avLst/>
          </a:prstGeom>
          <a:noFill/>
          <a:ln>
            <a:noFill/>
          </a:ln>
        </p:spPr>
        <p:txBody>
          <a:bodyPr lIns="91425" tIns="91425" rIns="91425" bIns="91425" anchor="ctr" anchorCtr="0">
            <a:noAutofit/>
          </a:bodyPr>
          <a:lstStyle/>
          <a:p>
            <a:pPr lvl="0">
              <a:spcBef>
                <a:spcPts val="0"/>
              </a:spcBef>
              <a:buNone/>
            </a:pPr>
            <a:r>
              <a:rPr lang="en" sz="1200" dirty="0"/>
              <a:t>Зрителя окружают античные статуи. При ближайшем рассмотрении оказывается, что это изображения, нанесенные на поверхность ветхих пальто, покоящихся на портновских манекенах. Прикосновение к одежде вызывает звук: пальто, не стесняясь в выражениях, отстаивает гендерную терпимость или равенство полов. Зритель ошарашен. Он не ожидает услышать просторечную брань, исходящую от таких прекрасных тел.</a:t>
            </a:r>
          </a:p>
          <a:p>
            <a:pPr lvl="0">
              <a:spcBef>
                <a:spcPts val="0"/>
              </a:spcBef>
              <a:buNone/>
            </a:pPr>
            <a:endParaRPr sz="1200" dirty="0"/>
          </a:p>
          <a:p>
            <a:pPr lvl="0" rtl="0">
              <a:spcBef>
                <a:spcPts val="0"/>
              </a:spcBef>
              <a:buNone/>
            </a:pPr>
            <a:r>
              <a:rPr lang="en" sz="1200" dirty="0"/>
              <a:t>Елена Петровская</a:t>
            </a:r>
          </a:p>
        </p:txBody>
      </p:sp>
      <p:pic>
        <p:nvPicPr>
          <p:cNvPr id="144" name="Shape 144"/>
          <p:cNvPicPr preferRelativeResize="0"/>
          <p:nvPr/>
        </p:nvPicPr>
        <p:blipFill>
          <a:blip r:embed="rId3">
            <a:alphaModFix/>
          </a:blip>
          <a:stretch>
            <a:fillRect/>
          </a:stretch>
        </p:blipFill>
        <p:spPr>
          <a:xfrm>
            <a:off x="3486150" y="771550"/>
            <a:ext cx="5507675" cy="3304599"/>
          </a:xfrm>
          <a:prstGeom prst="rect">
            <a:avLst/>
          </a:prstGeom>
          <a:noFill/>
          <a:ln>
            <a:noFill/>
          </a:ln>
        </p:spPr>
      </p:pic>
      <p:sp>
        <p:nvSpPr>
          <p:cNvPr id="5" name="Shape 138"/>
          <p:cNvSpPr txBox="1"/>
          <p:nvPr/>
        </p:nvSpPr>
        <p:spPr>
          <a:xfrm>
            <a:off x="3486150" y="4155926"/>
            <a:ext cx="5491726" cy="720081"/>
          </a:xfrm>
          <a:prstGeom prst="rect">
            <a:avLst/>
          </a:prstGeom>
          <a:noFill/>
          <a:ln>
            <a:noFill/>
          </a:ln>
        </p:spPr>
        <p:txBody>
          <a:bodyPr lIns="91425" tIns="91425" rIns="91425" bIns="91425" anchor="ctr" anchorCtr="0">
            <a:noAutofit/>
          </a:bodyPr>
          <a:lstStyle/>
          <a:p>
            <a:pPr lvl="0"/>
            <a:r>
              <a:rPr lang="ru-RU" sz="1000" dirty="0" smtClean="0"/>
              <a:t>Ирина Нахова. Друзья и знакомые.</a:t>
            </a:r>
            <a:r>
              <a:rPr lang="en" sz="1000" dirty="0" smtClean="0"/>
              <a:t> 1994</a:t>
            </a:r>
            <a:r>
              <a:rPr lang="ru-RU" sz="1000" dirty="0" smtClean="0"/>
              <a:t>.</a:t>
            </a:r>
            <a:r>
              <a:rPr lang="en" sz="1000" dirty="0" smtClean="0"/>
              <a:t>  </a:t>
            </a:r>
            <a:r>
              <a:rPr lang="en" sz="1000" dirty="0"/>
              <a:t>Пальто, портновские манекены, </a:t>
            </a:r>
            <a:r>
              <a:rPr lang="en" sz="1000" dirty="0"/>
              <a:t>масло и акрил, </a:t>
            </a:r>
            <a:r>
              <a:rPr lang="en" sz="1000" dirty="0" smtClean="0"/>
              <a:t>электроника</a:t>
            </a:r>
            <a:r>
              <a:rPr lang="ru-RU" sz="1000" dirty="0" smtClean="0"/>
              <a:t>. 160 см.</a:t>
            </a:r>
            <a:r>
              <a:rPr lang="en" sz="1000" dirty="0" smtClean="0"/>
              <a:t> Инженер</a:t>
            </a:r>
            <a:r>
              <a:rPr lang="en" sz="1000" dirty="0"/>
              <a:t>: Пэр Бьорн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174656" y="89425"/>
            <a:ext cx="4968552" cy="1186181"/>
          </a:xfrm>
          <a:prstGeom prst="rect">
            <a:avLst/>
          </a:prstGeom>
        </p:spPr>
        <p:txBody>
          <a:bodyPr lIns="91425" tIns="91425" rIns="91425" bIns="91425" anchor="t" anchorCtr="0">
            <a:noAutofit/>
          </a:bodyPr>
          <a:lstStyle/>
          <a:p>
            <a:pPr lvl="0" rtl="0">
              <a:spcBef>
                <a:spcPts val="0"/>
              </a:spcBef>
              <a:buNone/>
            </a:pPr>
            <a:endParaRPr sz="900" dirty="0"/>
          </a:p>
          <a:p>
            <a:pPr lvl="0" algn="l">
              <a:spcBef>
                <a:spcPts val="0"/>
              </a:spcBef>
              <a:buNone/>
            </a:pPr>
            <a:r>
              <a:rPr lang="en" sz="1200" dirty="0">
                <a:latin typeface="+mn-lt"/>
                <a:ea typeface="Times New Roman"/>
                <a:cs typeface="Times New Roman"/>
                <a:sym typeface="Times New Roman"/>
              </a:rPr>
              <a:t>Ирина Нахова описывает </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характерную</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 </a:t>
            </a:r>
            <a:r>
              <a:rPr lang="en" sz="1200" dirty="0">
                <a:latin typeface="+mn-lt"/>
                <a:ea typeface="Times New Roman"/>
                <a:cs typeface="Times New Roman"/>
                <a:sym typeface="Times New Roman"/>
              </a:rPr>
              <a:t>детскую книгу 1960 - 1970-х гг, как </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покрытую </a:t>
            </a:r>
            <a:r>
              <a:rPr lang="en" sz="1200" dirty="0">
                <a:latin typeface="+mn-lt"/>
                <a:ea typeface="Times New Roman"/>
                <a:cs typeface="Times New Roman"/>
                <a:sym typeface="Times New Roman"/>
              </a:rPr>
              <a:t>вуалью </a:t>
            </a:r>
            <a:r>
              <a:rPr lang="en" sz="1200" dirty="0" smtClean="0">
                <a:latin typeface="+mn-lt"/>
                <a:ea typeface="Times New Roman"/>
                <a:cs typeface="Times New Roman"/>
                <a:sym typeface="Times New Roman"/>
              </a:rPr>
              <a:t>сладковатости</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 </a:t>
            </a:r>
            <a:r>
              <a:rPr lang="en" sz="1200" dirty="0">
                <a:latin typeface="+mn-lt"/>
                <a:ea typeface="Times New Roman"/>
                <a:cs typeface="Times New Roman"/>
                <a:sym typeface="Times New Roman"/>
              </a:rPr>
              <a:t>добавляя, что </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все </a:t>
            </a:r>
            <a:r>
              <a:rPr lang="en" sz="1200" dirty="0">
                <a:latin typeface="+mn-lt"/>
                <a:ea typeface="Times New Roman"/>
                <a:cs typeface="Times New Roman"/>
                <a:sym typeface="Times New Roman"/>
              </a:rPr>
              <a:t>эти сюрреалистические, фантастические образы всегда должны были </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соответствовать</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 </a:t>
            </a:r>
            <a:r>
              <a:rPr lang="en" sz="1200" dirty="0">
                <a:latin typeface="+mn-lt"/>
                <a:ea typeface="Times New Roman"/>
                <a:cs typeface="Times New Roman"/>
                <a:sym typeface="Times New Roman"/>
              </a:rPr>
              <a:t>какому-то сентиментальному </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канону</a:t>
            </a:r>
            <a:r>
              <a:rPr lang="ru-RU" sz="1200" dirty="0" smtClean="0">
                <a:latin typeface="+mn-lt"/>
                <a:ea typeface="Times New Roman"/>
                <a:cs typeface="Times New Roman"/>
                <a:sym typeface="Times New Roman"/>
              </a:rPr>
              <a:t>»</a:t>
            </a:r>
            <a:r>
              <a:rPr lang="en" sz="1200" dirty="0" smtClean="0">
                <a:latin typeface="+mn-lt"/>
                <a:ea typeface="Times New Roman"/>
                <a:cs typeface="Times New Roman"/>
                <a:sym typeface="Times New Roman"/>
              </a:rPr>
              <a:t>. </a:t>
            </a:r>
            <a:endParaRPr lang="en" sz="1200" dirty="0">
              <a:latin typeface="+mn-lt"/>
              <a:ea typeface="Times New Roman"/>
              <a:cs typeface="Times New Roman"/>
              <a:sym typeface="Times New Roman"/>
            </a:endParaRPr>
          </a:p>
        </p:txBody>
      </p:sp>
      <p:pic>
        <p:nvPicPr>
          <p:cNvPr id="34" name="Shape 34"/>
          <p:cNvPicPr preferRelativeResize="0"/>
          <p:nvPr/>
        </p:nvPicPr>
        <p:blipFill>
          <a:blip r:embed="rId3">
            <a:alphaModFix/>
          </a:blip>
          <a:stretch>
            <a:fillRect/>
          </a:stretch>
        </p:blipFill>
        <p:spPr>
          <a:xfrm>
            <a:off x="5288900" y="89425"/>
            <a:ext cx="3609975" cy="4762500"/>
          </a:xfrm>
          <a:prstGeom prst="rect">
            <a:avLst/>
          </a:prstGeom>
          <a:noFill/>
          <a:ln>
            <a:noFill/>
          </a:ln>
        </p:spPr>
      </p:pic>
      <p:sp>
        <p:nvSpPr>
          <p:cNvPr id="2" name="TextBox 1"/>
          <p:cNvSpPr txBox="1"/>
          <p:nvPr/>
        </p:nvSpPr>
        <p:spPr>
          <a:xfrm>
            <a:off x="2411760" y="3990151"/>
            <a:ext cx="2752013" cy="861774"/>
          </a:xfrm>
          <a:prstGeom prst="rect">
            <a:avLst/>
          </a:prstGeom>
          <a:noFill/>
        </p:spPr>
        <p:txBody>
          <a:bodyPr wrap="square" rtlCol="0">
            <a:spAutoFit/>
          </a:bodyPr>
          <a:lstStyle/>
          <a:p>
            <a:pPr lvl="0"/>
            <a:r>
              <a:rPr lang="ru-RU" sz="1000" dirty="0" smtClean="0"/>
              <a:t>Дж. М. Барри. </a:t>
            </a:r>
            <a:r>
              <a:rPr lang="en" sz="1000" dirty="0" smtClean="0"/>
              <a:t>Питер Пэн</a:t>
            </a:r>
            <a:r>
              <a:rPr lang="ru-RU" sz="1000" dirty="0"/>
              <a:t>.</a:t>
            </a:r>
            <a:r>
              <a:rPr lang="en" sz="1000" dirty="0" smtClean="0"/>
              <a:t> </a:t>
            </a:r>
            <a:r>
              <a:rPr lang="ru-RU" sz="1000" dirty="0" smtClean="0"/>
              <a:t>1</a:t>
            </a:r>
            <a:r>
              <a:rPr lang="en" sz="1000" dirty="0" smtClean="0"/>
              <a:t>981</a:t>
            </a:r>
            <a:endParaRPr lang="ru-RU" sz="1000" dirty="0" smtClean="0"/>
          </a:p>
          <a:p>
            <a:pPr lvl="0"/>
            <a:r>
              <a:rPr lang="ru-RU" sz="1000" dirty="0" smtClean="0"/>
              <a:t>Иллюстрации: И. Нахова</a:t>
            </a:r>
          </a:p>
          <a:p>
            <a:pPr lvl="0"/>
            <a:r>
              <a:rPr lang="en" sz="1000" dirty="0" smtClean="0"/>
              <a:t>Переводчик</a:t>
            </a:r>
            <a:r>
              <a:rPr lang="en" sz="1000" dirty="0"/>
              <a:t>: И. Токмакова (пересказ) </a:t>
            </a:r>
            <a:endParaRPr lang="ru-RU" sz="1000" dirty="0" smtClean="0"/>
          </a:p>
          <a:p>
            <a:pPr lvl="0"/>
            <a:r>
              <a:rPr lang="en" sz="1000" dirty="0" smtClean="0"/>
              <a:t>Жанр</a:t>
            </a:r>
            <a:r>
              <a:rPr lang="en" sz="1000" dirty="0"/>
              <a:t>: детская литература </a:t>
            </a:r>
            <a:endParaRPr lang="ru-RU" sz="1000" dirty="0" smtClean="0"/>
          </a:p>
          <a:p>
            <a:pPr lvl="0"/>
            <a:r>
              <a:rPr lang="en" sz="1000" dirty="0" smtClean="0"/>
              <a:t>Издательство</a:t>
            </a:r>
            <a:r>
              <a:rPr lang="en" sz="1000" dirty="0"/>
              <a:t>: Детская </a:t>
            </a:r>
            <a:r>
              <a:rPr lang="en" sz="1000" dirty="0" smtClean="0"/>
              <a:t>литература</a:t>
            </a:r>
            <a:endParaRPr lang="en"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p:nvPr/>
        </p:nvSpPr>
        <p:spPr>
          <a:xfrm>
            <a:off x="107504" y="360095"/>
            <a:ext cx="2927390" cy="2708914"/>
          </a:xfrm>
          <a:prstGeom prst="rect">
            <a:avLst/>
          </a:prstGeom>
          <a:noFill/>
          <a:ln>
            <a:noFill/>
          </a:ln>
        </p:spPr>
        <p:txBody>
          <a:bodyPr lIns="91425" tIns="91425" rIns="91425" bIns="91425" anchor="ctr" anchorCtr="0">
            <a:noAutofit/>
          </a:bodyPr>
          <a:lstStyle/>
          <a:p>
            <a:pPr lvl="0">
              <a:spcBef>
                <a:spcPts val="0"/>
              </a:spcBef>
              <a:buNone/>
            </a:pPr>
            <a:r>
              <a:rPr lang="en" sz="1200" dirty="0"/>
              <a:t>Пальто – уже скульптуры сами по себе. Их носили, они приняли форму человеческого тела. Здесь такая скульптура на скульптуре. Высокое и низкое. Может быть, тогда это было то, что мы сейчас называем «ширпотреб». Как у нас пальто ширпотреб, может быть, греческие скульптуры, вазы, которых так много, это тамошний ширпотреб? </a:t>
            </a:r>
          </a:p>
          <a:p>
            <a:pPr lvl="0">
              <a:spcBef>
                <a:spcPts val="0"/>
              </a:spcBef>
              <a:buNone/>
            </a:pPr>
            <a:endParaRPr sz="1200" dirty="0"/>
          </a:p>
          <a:p>
            <a:pPr lvl="0" rtl="0">
              <a:spcBef>
                <a:spcPts val="0"/>
              </a:spcBef>
              <a:buNone/>
            </a:pPr>
            <a:r>
              <a:rPr lang="en" sz="1200" dirty="0"/>
              <a:t>Ирина Нахова - Кириллу </a:t>
            </a:r>
            <a:r>
              <a:rPr lang="en" sz="1200" dirty="0" smtClean="0"/>
              <a:t>Светлякову</a:t>
            </a:r>
            <a:endParaRPr lang="en" sz="1200" dirty="0"/>
          </a:p>
          <a:p>
            <a:pPr lvl="0" rtl="0">
              <a:spcBef>
                <a:spcPts val="0"/>
              </a:spcBef>
              <a:buNone/>
            </a:pPr>
            <a:r>
              <a:rPr lang="en" dirty="0">
                <a:solidFill>
                  <a:schemeClr val="dk1"/>
                </a:solidFill>
              </a:rPr>
              <a:t> </a:t>
            </a:r>
          </a:p>
        </p:txBody>
      </p:sp>
      <p:pic>
        <p:nvPicPr>
          <p:cNvPr id="151" name="Shape 151"/>
          <p:cNvPicPr preferRelativeResize="0"/>
          <p:nvPr/>
        </p:nvPicPr>
        <p:blipFill>
          <a:blip r:embed="rId3">
            <a:alphaModFix/>
          </a:blip>
          <a:stretch>
            <a:fillRect/>
          </a:stretch>
        </p:blipFill>
        <p:spPr>
          <a:xfrm>
            <a:off x="6191250" y="51469"/>
            <a:ext cx="2952750" cy="4429125"/>
          </a:xfrm>
          <a:prstGeom prst="rect">
            <a:avLst/>
          </a:prstGeom>
          <a:noFill/>
          <a:ln>
            <a:noFill/>
          </a:ln>
        </p:spPr>
      </p:pic>
      <p:pic>
        <p:nvPicPr>
          <p:cNvPr id="152" name="Shape 152"/>
          <p:cNvPicPr preferRelativeResize="0"/>
          <p:nvPr/>
        </p:nvPicPr>
        <p:blipFill>
          <a:blip r:embed="rId4">
            <a:alphaModFix/>
          </a:blip>
          <a:stretch>
            <a:fillRect/>
          </a:stretch>
        </p:blipFill>
        <p:spPr>
          <a:xfrm>
            <a:off x="3188375" y="51470"/>
            <a:ext cx="2952750" cy="4429125"/>
          </a:xfrm>
          <a:prstGeom prst="rect">
            <a:avLst/>
          </a:prstGeom>
          <a:noFill/>
          <a:ln>
            <a:noFill/>
          </a:ln>
        </p:spPr>
      </p:pic>
      <p:sp>
        <p:nvSpPr>
          <p:cNvPr id="6" name="Shape 138"/>
          <p:cNvSpPr txBox="1"/>
          <p:nvPr/>
        </p:nvSpPr>
        <p:spPr>
          <a:xfrm>
            <a:off x="3563525" y="4443958"/>
            <a:ext cx="5155200" cy="576064"/>
          </a:xfrm>
          <a:prstGeom prst="rect">
            <a:avLst/>
          </a:prstGeom>
          <a:noFill/>
          <a:ln>
            <a:noFill/>
          </a:ln>
        </p:spPr>
        <p:txBody>
          <a:bodyPr lIns="91425" tIns="91425" rIns="91425" bIns="91425" anchor="ctr" anchorCtr="0">
            <a:noAutofit/>
          </a:bodyPr>
          <a:lstStyle/>
          <a:p>
            <a:pPr lvl="0"/>
            <a:r>
              <a:rPr lang="ru-RU" sz="1000" dirty="0" smtClean="0"/>
              <a:t>Ирина Нахова. Друзья и знакомые.</a:t>
            </a:r>
            <a:r>
              <a:rPr lang="en" sz="1000" dirty="0" smtClean="0"/>
              <a:t> 1994</a:t>
            </a:r>
            <a:r>
              <a:rPr lang="ru-RU" sz="1000" dirty="0" smtClean="0"/>
              <a:t>.</a:t>
            </a:r>
            <a:r>
              <a:rPr lang="en" sz="1000" dirty="0" smtClean="0"/>
              <a:t>  </a:t>
            </a:r>
            <a:r>
              <a:rPr lang="en" sz="1000" dirty="0"/>
              <a:t>Пальто, портновские манекены, </a:t>
            </a:r>
            <a:r>
              <a:rPr lang="en" sz="1000" dirty="0"/>
              <a:t>масло и акрил, </a:t>
            </a:r>
            <a:r>
              <a:rPr lang="en" sz="1000" dirty="0" smtClean="0"/>
              <a:t>электроника</a:t>
            </a:r>
            <a:r>
              <a:rPr lang="ru-RU" sz="1000" dirty="0" smtClean="0"/>
              <a:t>. 160 см.</a:t>
            </a:r>
            <a:r>
              <a:rPr lang="en" sz="1000" dirty="0" smtClean="0"/>
              <a:t> Инженер</a:t>
            </a:r>
            <a:r>
              <a:rPr lang="en" sz="1000" dirty="0"/>
              <a:t>: Пэр Бьорн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p:nvPr/>
        </p:nvSpPr>
        <p:spPr>
          <a:xfrm>
            <a:off x="-35090" y="640464"/>
            <a:ext cx="3993900" cy="1787270"/>
          </a:xfrm>
          <a:prstGeom prst="rect">
            <a:avLst/>
          </a:prstGeom>
          <a:noFill/>
          <a:ln>
            <a:noFill/>
          </a:ln>
        </p:spPr>
        <p:txBody>
          <a:bodyPr lIns="91425" tIns="91425" rIns="91425" bIns="91425" anchor="ctr" anchorCtr="0">
            <a:noAutofit/>
          </a:bodyPr>
          <a:lstStyle/>
          <a:p>
            <a:pPr lvl="0">
              <a:spcBef>
                <a:spcPts val="0"/>
              </a:spcBef>
              <a:buNone/>
            </a:pPr>
            <a:r>
              <a:rPr lang="en" sz="1200" dirty="0"/>
              <a:t>Живопись в данном случае — не простое использование красок и не мастерство подражания. Это скорее тот жест, с помощью которого на передний план выдвигаются ранее неочевидные взаимосвязи, и художник в этом смысле — не ремесленник, а медуим.</a:t>
            </a:r>
          </a:p>
          <a:p>
            <a:pPr lvl="0">
              <a:spcBef>
                <a:spcPts val="0"/>
              </a:spcBef>
              <a:buNone/>
            </a:pPr>
            <a:endParaRPr sz="1200" dirty="0"/>
          </a:p>
          <a:p>
            <a:pPr lvl="0" rtl="0">
              <a:spcBef>
                <a:spcPts val="0"/>
              </a:spcBef>
              <a:buNone/>
            </a:pPr>
            <a:r>
              <a:rPr lang="en" sz="1200" dirty="0"/>
              <a:t>Елена Петровская</a:t>
            </a:r>
          </a:p>
        </p:txBody>
      </p:sp>
      <p:pic>
        <p:nvPicPr>
          <p:cNvPr id="159" name="Shape 159"/>
          <p:cNvPicPr preferRelativeResize="0"/>
          <p:nvPr/>
        </p:nvPicPr>
        <p:blipFill>
          <a:blip r:embed="rId3">
            <a:alphaModFix/>
          </a:blip>
          <a:stretch>
            <a:fillRect/>
          </a:stretch>
        </p:blipFill>
        <p:spPr>
          <a:xfrm>
            <a:off x="3945199" y="640464"/>
            <a:ext cx="5150099" cy="3862582"/>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3. Королева</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p:nvPr/>
        </p:nvSpPr>
        <p:spPr>
          <a:xfrm>
            <a:off x="0" y="0"/>
            <a:ext cx="5580112" cy="1779662"/>
          </a:xfrm>
          <a:prstGeom prst="rect">
            <a:avLst/>
          </a:prstGeom>
          <a:noFill/>
          <a:ln>
            <a:noFill/>
          </a:ln>
        </p:spPr>
        <p:txBody>
          <a:bodyPr lIns="91425" tIns="91425" rIns="91425" bIns="91425" anchor="ctr" anchorCtr="0">
            <a:noAutofit/>
          </a:bodyPr>
          <a:lstStyle/>
          <a:p>
            <a:pPr lvl="0">
              <a:spcBef>
                <a:spcPts val="0"/>
              </a:spcBef>
              <a:buNone/>
            </a:pPr>
            <a:r>
              <a:rPr lang="ru-RU" sz="1200" dirty="0" smtClean="0"/>
              <a:t>«</a:t>
            </a:r>
            <a:r>
              <a:rPr lang="en" sz="1200" dirty="0" smtClean="0"/>
              <a:t>Королева</a:t>
            </a:r>
            <a:r>
              <a:rPr lang="en" sz="1200" dirty="0"/>
              <a:t>» преображается в присутствии зрителя. В состоянии покоя она напоминает классическую скульптуру: готиче- ская женская фигура в полный рост, средневековая власти- тельница, с ног до головы задрапированная в шелк, застывшая, таинственная.</a:t>
            </a:r>
          </a:p>
          <a:p>
            <a:pPr lvl="0">
              <a:spcBef>
                <a:spcPts val="0"/>
              </a:spcBef>
              <a:buNone/>
            </a:pPr>
            <a:endParaRPr sz="1200" dirty="0"/>
          </a:p>
          <a:p>
            <a:pPr lvl="0" rtl="0">
              <a:spcBef>
                <a:spcPts val="0"/>
              </a:spcBef>
              <a:buNone/>
            </a:pPr>
            <a:r>
              <a:rPr lang="en" sz="1200" dirty="0"/>
              <a:t>Барбара </a:t>
            </a:r>
            <a:r>
              <a:rPr lang="en" sz="1200" dirty="0" smtClean="0"/>
              <a:t>Валли</a:t>
            </a:r>
            <a:r>
              <a:rPr lang="ru-RU" sz="1200" dirty="0" smtClean="0"/>
              <a:t>.</a:t>
            </a:r>
            <a:r>
              <a:rPr lang="en" sz="1200" dirty="0" smtClean="0"/>
              <a:t> </a:t>
            </a:r>
            <a:r>
              <a:rPr lang="en" sz="1200" dirty="0"/>
              <a:t>2003 </a:t>
            </a:r>
          </a:p>
        </p:txBody>
      </p:sp>
      <p:pic>
        <p:nvPicPr>
          <p:cNvPr id="171" name="Shape 171"/>
          <p:cNvPicPr preferRelativeResize="0"/>
          <p:nvPr/>
        </p:nvPicPr>
        <p:blipFill>
          <a:blip r:embed="rId3">
            <a:alphaModFix/>
          </a:blip>
          <a:stretch>
            <a:fillRect/>
          </a:stretch>
        </p:blipFill>
        <p:spPr>
          <a:xfrm>
            <a:off x="5652120" y="0"/>
            <a:ext cx="3431669" cy="5143500"/>
          </a:xfrm>
          <a:prstGeom prst="rect">
            <a:avLst/>
          </a:prstGeom>
          <a:noFill/>
          <a:ln>
            <a:noFill/>
          </a:ln>
        </p:spPr>
      </p:pic>
      <p:sp>
        <p:nvSpPr>
          <p:cNvPr id="172" name="Shape 172"/>
          <p:cNvSpPr txBox="1"/>
          <p:nvPr/>
        </p:nvSpPr>
        <p:spPr>
          <a:xfrm>
            <a:off x="800100" y="4083917"/>
            <a:ext cx="4689000" cy="1059707"/>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Королева. 1</a:t>
            </a:r>
            <a:r>
              <a:rPr lang="en" sz="1000" dirty="0" smtClean="0"/>
              <a:t>997</a:t>
            </a:r>
            <a:r>
              <a:rPr lang="ru-RU" sz="1000" dirty="0" smtClean="0"/>
              <a:t>.</a:t>
            </a:r>
            <a:r>
              <a:rPr lang="en" sz="1000" dirty="0" smtClean="0"/>
              <a:t>  </a:t>
            </a:r>
            <a:r>
              <a:rPr lang="en" sz="1000" dirty="0"/>
              <a:t>Железо, алюминий, папье-маше, парашютный шелк, деревянный постамент с вмонтированными электрическими и электронными приборами. </a:t>
            </a:r>
            <a:r>
              <a:rPr lang="en" sz="1000" dirty="0" smtClean="0"/>
              <a:t>238х59х59см </a:t>
            </a:r>
            <a:r>
              <a:rPr lang="en" sz="1000" dirty="0"/>
              <a:t>(в сдутом виде), 366 x 69 x 69 см (в надутом виде</a:t>
            </a:r>
            <a:r>
              <a:rPr lang="en" sz="1000" dirty="0" smtClean="0"/>
              <a:t>)</a:t>
            </a:r>
            <a:r>
              <a:rPr lang="ru-RU" sz="1000" dirty="0" smtClean="0"/>
              <a:t>.</a:t>
            </a:r>
            <a:r>
              <a:rPr lang="en" sz="1000" dirty="0" smtClean="0"/>
              <a:t> </a:t>
            </a:r>
            <a:r>
              <a:rPr lang="en" sz="1000" dirty="0"/>
              <a:t>Инженер: Гордон Мелдрам</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p:nvPr/>
        </p:nvSpPr>
        <p:spPr>
          <a:xfrm>
            <a:off x="5816" y="22022"/>
            <a:ext cx="5406125" cy="1633349"/>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При приближении зрителя зашумит мотор, надувая шелк в фаллическую колонну, почти вдвое выше. Женская фигура неожиданно замещается гигантским, сияющим песочного цвета презервативом. Когда зритель удаляется, мотор переключается на «всасывание» и шумно уменьшает фаллос до маленькой королевы.</a:t>
            </a:r>
          </a:p>
          <a:p>
            <a:pPr lvl="0">
              <a:spcBef>
                <a:spcPts val="0"/>
              </a:spcBef>
              <a:buNone/>
            </a:pPr>
            <a:endParaRPr sz="1200" dirty="0">
              <a:solidFill>
                <a:schemeClr val="dk1"/>
              </a:solidFill>
            </a:endParaRPr>
          </a:p>
          <a:p>
            <a:pPr lvl="0" rtl="0">
              <a:spcBef>
                <a:spcPts val="0"/>
              </a:spcBef>
              <a:buNone/>
            </a:pPr>
            <a:r>
              <a:rPr lang="en" sz="1200" dirty="0">
                <a:solidFill>
                  <a:schemeClr val="dk1"/>
                </a:solidFill>
              </a:rPr>
              <a:t>Барбара </a:t>
            </a:r>
            <a:r>
              <a:rPr lang="en" sz="1200" dirty="0" smtClean="0">
                <a:solidFill>
                  <a:schemeClr val="dk1"/>
                </a:solidFill>
              </a:rPr>
              <a:t>Валли</a:t>
            </a:r>
            <a:r>
              <a:rPr lang="ru-RU" sz="1200" dirty="0" smtClean="0">
                <a:solidFill>
                  <a:schemeClr val="dk1"/>
                </a:solidFill>
              </a:rPr>
              <a:t>.</a:t>
            </a:r>
            <a:r>
              <a:rPr lang="en" sz="1200" dirty="0" smtClean="0">
                <a:solidFill>
                  <a:schemeClr val="dk1"/>
                </a:solidFill>
              </a:rPr>
              <a:t> </a:t>
            </a:r>
            <a:r>
              <a:rPr lang="en" sz="1200" dirty="0">
                <a:solidFill>
                  <a:schemeClr val="dk1"/>
                </a:solidFill>
              </a:rPr>
              <a:t>2003</a:t>
            </a:r>
          </a:p>
        </p:txBody>
      </p:sp>
      <p:pic>
        <p:nvPicPr>
          <p:cNvPr id="178" name="Shape 178"/>
          <p:cNvPicPr preferRelativeResize="0"/>
          <p:nvPr/>
        </p:nvPicPr>
        <p:blipFill>
          <a:blip r:embed="rId3">
            <a:alphaModFix/>
          </a:blip>
          <a:stretch>
            <a:fillRect/>
          </a:stretch>
        </p:blipFill>
        <p:spPr>
          <a:xfrm>
            <a:off x="5456083" y="0"/>
            <a:ext cx="3520083" cy="5143500"/>
          </a:xfrm>
          <a:prstGeom prst="rect">
            <a:avLst/>
          </a:prstGeom>
          <a:noFill/>
          <a:ln>
            <a:noFill/>
          </a:ln>
        </p:spPr>
      </p:pic>
      <p:sp>
        <p:nvSpPr>
          <p:cNvPr id="5" name="Shape 172"/>
          <p:cNvSpPr txBox="1"/>
          <p:nvPr/>
        </p:nvSpPr>
        <p:spPr>
          <a:xfrm>
            <a:off x="767083" y="4011910"/>
            <a:ext cx="4689000" cy="1059707"/>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Королева. 1</a:t>
            </a:r>
            <a:r>
              <a:rPr lang="en" sz="1000" dirty="0" smtClean="0"/>
              <a:t>997</a:t>
            </a:r>
            <a:r>
              <a:rPr lang="ru-RU" sz="1000" dirty="0" smtClean="0"/>
              <a:t>.</a:t>
            </a:r>
            <a:r>
              <a:rPr lang="en" sz="1000" dirty="0" smtClean="0"/>
              <a:t>  </a:t>
            </a:r>
            <a:r>
              <a:rPr lang="en" sz="1000" dirty="0"/>
              <a:t>Железо, алюминий, папье-маше, парашютный шелк, деревянный постамент с вмонтированными электрическими и электронными приборами. </a:t>
            </a:r>
            <a:r>
              <a:rPr lang="en" sz="1000" dirty="0" smtClean="0"/>
              <a:t>238х59х59см </a:t>
            </a:r>
            <a:r>
              <a:rPr lang="en" sz="1000" dirty="0"/>
              <a:t>(в сдутом виде), 366 x 69 x 69 см (в надутом виде</a:t>
            </a:r>
            <a:r>
              <a:rPr lang="en" sz="1000" dirty="0" smtClean="0"/>
              <a:t>)</a:t>
            </a:r>
            <a:r>
              <a:rPr lang="ru-RU" sz="1000" dirty="0" smtClean="0"/>
              <a:t>.</a:t>
            </a:r>
            <a:r>
              <a:rPr lang="en" sz="1000" dirty="0" smtClean="0"/>
              <a:t> </a:t>
            </a:r>
            <a:r>
              <a:rPr lang="en" sz="1000" dirty="0"/>
              <a:t>Инженер: Гордон Мелдрам</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a:blip r:embed="rId3">
            <a:alphaModFix/>
          </a:blip>
          <a:stretch>
            <a:fillRect/>
          </a:stretch>
        </p:blipFill>
        <p:spPr>
          <a:xfrm>
            <a:off x="5607856" y="0"/>
            <a:ext cx="3536143" cy="5143500"/>
          </a:xfrm>
          <a:prstGeom prst="rect">
            <a:avLst/>
          </a:prstGeom>
          <a:noFill/>
          <a:ln>
            <a:noFill/>
          </a:ln>
        </p:spPr>
      </p:pic>
      <p:sp>
        <p:nvSpPr>
          <p:cNvPr id="185" name="Shape 185"/>
          <p:cNvSpPr txBox="1"/>
          <p:nvPr/>
        </p:nvSpPr>
        <p:spPr>
          <a:xfrm>
            <a:off x="0" y="123478"/>
            <a:ext cx="5607856" cy="1440160"/>
          </a:xfrm>
          <a:prstGeom prst="rect">
            <a:avLst/>
          </a:prstGeom>
          <a:noFill/>
          <a:ln>
            <a:noFill/>
          </a:ln>
        </p:spPr>
        <p:txBody>
          <a:bodyPr lIns="91425" tIns="91425" rIns="91425" bIns="91425" anchor="ctr" anchorCtr="0">
            <a:noAutofit/>
          </a:bodyPr>
          <a:lstStyle/>
          <a:p>
            <a:pPr lvl="0">
              <a:spcBef>
                <a:spcPts val="0"/>
              </a:spcBef>
              <a:buNone/>
            </a:pPr>
            <a:r>
              <a:rPr lang="en" sz="1200" dirty="0"/>
              <a:t>Работа была сделана для выставки «Маргарета х 4», в Кальмарском музее искусств (Швеция), к 600-летию Кальмарско- го Договора об объединении Скандинавии, подписанного ко- ролевой Маргаретой. Нахова пародирует гендерные роли: с одной стороны раздутый на публике символ мужской силы, с другой – частная сфера хрупкой женственности.</a:t>
            </a:r>
          </a:p>
          <a:p>
            <a:pPr lvl="0">
              <a:spcBef>
                <a:spcPts val="0"/>
              </a:spcBef>
              <a:buNone/>
            </a:pPr>
            <a:endParaRPr sz="1200" dirty="0"/>
          </a:p>
          <a:p>
            <a:pPr lvl="0" rtl="0">
              <a:spcBef>
                <a:spcPts val="0"/>
              </a:spcBef>
              <a:buNone/>
            </a:pPr>
            <a:r>
              <a:rPr lang="en" sz="1200" dirty="0"/>
              <a:t>Барбара </a:t>
            </a:r>
            <a:r>
              <a:rPr lang="en" sz="1200" dirty="0" smtClean="0"/>
              <a:t>Валли</a:t>
            </a:r>
            <a:r>
              <a:rPr lang="ru-RU" sz="1200" dirty="0" smtClean="0"/>
              <a:t>.</a:t>
            </a:r>
            <a:r>
              <a:rPr lang="en" sz="1200" dirty="0" smtClean="0"/>
              <a:t> </a:t>
            </a:r>
            <a:r>
              <a:rPr lang="en" sz="1200" dirty="0"/>
              <a:t>2003</a:t>
            </a:r>
          </a:p>
        </p:txBody>
      </p:sp>
      <p:sp>
        <p:nvSpPr>
          <p:cNvPr id="5" name="Shape 172"/>
          <p:cNvSpPr txBox="1"/>
          <p:nvPr/>
        </p:nvSpPr>
        <p:spPr>
          <a:xfrm>
            <a:off x="915978" y="4078603"/>
            <a:ext cx="4689000" cy="1059707"/>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Королева. 1</a:t>
            </a:r>
            <a:r>
              <a:rPr lang="en" sz="1000" dirty="0" smtClean="0"/>
              <a:t>997</a:t>
            </a:r>
            <a:r>
              <a:rPr lang="ru-RU" sz="1000" dirty="0" smtClean="0"/>
              <a:t>.</a:t>
            </a:r>
            <a:r>
              <a:rPr lang="en" sz="1000" dirty="0" smtClean="0"/>
              <a:t>  </a:t>
            </a:r>
            <a:r>
              <a:rPr lang="en" sz="1000" dirty="0"/>
              <a:t>Железо, алюминий, папье-маше, парашютный шелк, деревянный постамент с вмонтированными электрическими и электронными приборами. </a:t>
            </a:r>
            <a:r>
              <a:rPr lang="en" sz="1000" dirty="0" smtClean="0"/>
              <a:t>238х59х59см </a:t>
            </a:r>
            <a:r>
              <a:rPr lang="en" sz="1000" dirty="0"/>
              <a:t>(в сдутом виде), 366 x 69 x 69 см (в надутом виде</a:t>
            </a:r>
            <a:r>
              <a:rPr lang="en" sz="1000" dirty="0" smtClean="0"/>
              <a:t>)</a:t>
            </a:r>
            <a:r>
              <a:rPr lang="ru-RU" sz="1000" dirty="0" smtClean="0"/>
              <a:t>.</a:t>
            </a:r>
            <a:r>
              <a:rPr lang="en" sz="1000" dirty="0" smtClean="0"/>
              <a:t> </a:t>
            </a:r>
            <a:r>
              <a:rPr lang="en" sz="1000" dirty="0"/>
              <a:t>Инженер: Гордон Мелдрам</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185806" y="123478"/>
            <a:ext cx="5172896" cy="1440160"/>
          </a:xfrm>
          <a:prstGeom prst="rect">
            <a:avLst/>
          </a:prstGeom>
          <a:noFill/>
          <a:ln>
            <a:noFill/>
          </a:ln>
        </p:spPr>
        <p:txBody>
          <a:bodyPr lIns="91425" tIns="91425" rIns="91425" bIns="91425" anchor="ctr" anchorCtr="0">
            <a:noAutofit/>
          </a:bodyPr>
          <a:lstStyle/>
          <a:p>
            <a:pPr lvl="0"/>
            <a:r>
              <a:rPr lang="ru-RU" sz="1200" dirty="0" smtClean="0">
                <a:solidFill>
                  <a:schemeClr val="dk1"/>
                </a:solidFill>
              </a:rPr>
              <a:t>«</a:t>
            </a:r>
            <a:r>
              <a:rPr lang="en" sz="1200" dirty="0" smtClean="0">
                <a:solidFill>
                  <a:schemeClr val="dk1"/>
                </a:solidFill>
              </a:rPr>
              <a:t>Королева</a:t>
            </a:r>
            <a:r>
              <a:rPr lang="ru-RU" sz="1200" dirty="0" smtClean="0">
                <a:solidFill>
                  <a:schemeClr val="dk1"/>
                </a:solidFill>
              </a:rPr>
              <a:t>» </a:t>
            </a:r>
            <a:r>
              <a:rPr lang="en" sz="1200" dirty="0">
                <a:solidFill>
                  <a:schemeClr val="dk1"/>
                </a:solidFill>
              </a:rPr>
              <a:t>— </a:t>
            </a:r>
            <a:r>
              <a:rPr lang="en" sz="1200" dirty="0">
                <a:solidFill>
                  <a:schemeClr val="dk1"/>
                </a:solidFill>
              </a:rPr>
              <a:t>готическая фигура средневековой монархини, покрытая шелковой пеленой, которая внезапно надувается, превращаясь в фаллическую колонну. Кажется, это автопортрет: Ирина Нахова — несомненно, королева, но комплексом кастрации и завистью к пенису никогда не страдала.</a:t>
            </a:r>
          </a:p>
          <a:p>
            <a:pPr lvl="0">
              <a:spcBef>
                <a:spcPts val="0"/>
              </a:spcBef>
              <a:buNone/>
            </a:pPr>
            <a:endParaRPr sz="1200" dirty="0">
              <a:solidFill>
                <a:schemeClr val="dk1"/>
              </a:solidFill>
            </a:endParaRPr>
          </a:p>
          <a:p>
            <a:pPr lvl="0" rtl="0">
              <a:spcBef>
                <a:spcPts val="0"/>
              </a:spcBef>
              <a:buNone/>
            </a:pPr>
            <a:r>
              <a:rPr lang="ru-RU" sz="1200" dirty="0" smtClean="0">
                <a:solidFill>
                  <a:schemeClr val="dk1"/>
                </a:solidFill>
              </a:rPr>
              <a:t>Анна Толстова</a:t>
            </a:r>
            <a:endParaRPr lang="en" sz="1200" dirty="0">
              <a:solidFill>
                <a:schemeClr val="dk1"/>
              </a:solidFill>
            </a:endParaRPr>
          </a:p>
        </p:txBody>
      </p:sp>
      <p:pic>
        <p:nvPicPr>
          <p:cNvPr id="192" name="Shape 192"/>
          <p:cNvPicPr preferRelativeResize="0"/>
          <p:nvPr/>
        </p:nvPicPr>
        <p:blipFill>
          <a:blip r:embed="rId3">
            <a:alphaModFix/>
          </a:blip>
          <a:stretch>
            <a:fillRect/>
          </a:stretch>
        </p:blipFill>
        <p:spPr>
          <a:xfrm>
            <a:off x="5358702" y="0"/>
            <a:ext cx="3785295" cy="5143500"/>
          </a:xfrm>
          <a:prstGeom prst="rect">
            <a:avLst/>
          </a:prstGeom>
          <a:noFill/>
          <a:ln>
            <a:noFill/>
          </a:ln>
        </p:spPr>
      </p:pic>
      <p:sp>
        <p:nvSpPr>
          <p:cNvPr id="5" name="Shape 172"/>
          <p:cNvSpPr txBox="1"/>
          <p:nvPr/>
        </p:nvSpPr>
        <p:spPr>
          <a:xfrm>
            <a:off x="656692" y="3991497"/>
            <a:ext cx="4689000" cy="1059707"/>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Королева. 1</a:t>
            </a:r>
            <a:r>
              <a:rPr lang="en" sz="1000" dirty="0" smtClean="0"/>
              <a:t>997</a:t>
            </a:r>
            <a:r>
              <a:rPr lang="ru-RU" sz="1000" dirty="0" smtClean="0"/>
              <a:t>.</a:t>
            </a:r>
            <a:r>
              <a:rPr lang="en" sz="1000" dirty="0" smtClean="0"/>
              <a:t>  </a:t>
            </a:r>
            <a:r>
              <a:rPr lang="en" sz="1000" dirty="0"/>
              <a:t>Железо, алюминий, папье-маше, парашютный шелк, деревянный постамент с вмонтированными электрическими и электронными приборами. </a:t>
            </a:r>
            <a:r>
              <a:rPr lang="en" sz="1000" dirty="0" smtClean="0"/>
              <a:t>238х59х59см </a:t>
            </a:r>
            <a:r>
              <a:rPr lang="en" sz="1000" dirty="0"/>
              <a:t>(в сдутом виде), 366 x 69 x 69 см (в надутом виде</a:t>
            </a:r>
            <a:r>
              <a:rPr lang="en" sz="1000" dirty="0" smtClean="0"/>
              <a:t>)</a:t>
            </a:r>
            <a:r>
              <a:rPr lang="ru-RU" sz="1000" dirty="0" smtClean="0"/>
              <a:t>.</a:t>
            </a:r>
            <a:r>
              <a:rPr lang="en" sz="1000" dirty="0" smtClean="0"/>
              <a:t> </a:t>
            </a:r>
            <a:r>
              <a:rPr lang="en" sz="1000" dirty="0"/>
              <a:t>Инженер: Гордон Мелдрам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3303687" y="365325"/>
            <a:ext cx="5756513" cy="3822675"/>
          </a:xfrm>
          <a:prstGeom prst="rect">
            <a:avLst/>
          </a:prstGeom>
          <a:noFill/>
          <a:ln>
            <a:noFill/>
          </a:ln>
        </p:spPr>
      </p:pic>
      <p:sp>
        <p:nvSpPr>
          <p:cNvPr id="199" name="Shape 199"/>
          <p:cNvSpPr txBox="1"/>
          <p:nvPr/>
        </p:nvSpPr>
        <p:spPr>
          <a:xfrm>
            <a:off x="0" y="0"/>
            <a:ext cx="3303300" cy="4188000"/>
          </a:xfrm>
          <a:prstGeom prst="rect">
            <a:avLst/>
          </a:prstGeom>
          <a:noFill/>
          <a:ln>
            <a:noFill/>
          </a:ln>
        </p:spPr>
        <p:txBody>
          <a:bodyPr lIns="91425" tIns="91425" rIns="91425" bIns="91425" anchor="ctr" anchorCtr="0">
            <a:noAutofit/>
          </a:bodyPr>
          <a:lstStyle/>
          <a:p>
            <a:pPr lvl="0">
              <a:spcBef>
                <a:spcPts val="0"/>
              </a:spcBef>
              <a:buNone/>
            </a:pPr>
            <a:r>
              <a:rPr lang="en" sz="1200" dirty="0" smtClean="0"/>
              <a:t>Ирина </a:t>
            </a:r>
            <a:r>
              <a:rPr lang="en" sz="1200" dirty="0"/>
              <a:t>Нахова — едва ли не самая последовательная феминистка среди русских художниц, но это феминизм стихийный, архаичный и немодный. Любая большая тема — будь то насилие в массмедиа, гибель империи, рост клерикализма, семья и материнство — трактуется ею с общечеловеческой, а не с женской точки зрения, и потому она не в одном строю с Аннетт Мессаже или Барбарой Блум. </a:t>
            </a:r>
          </a:p>
          <a:p>
            <a:pPr lvl="0">
              <a:spcBef>
                <a:spcPts val="0"/>
              </a:spcBef>
              <a:buNone/>
            </a:pPr>
            <a:endParaRPr sz="1200" dirty="0"/>
          </a:p>
          <a:p>
            <a:pPr lvl="0" rtl="0">
              <a:spcBef>
                <a:spcPts val="0"/>
              </a:spcBef>
              <a:buNone/>
            </a:pPr>
            <a:r>
              <a:rPr lang="ru-RU" sz="1200" dirty="0" smtClean="0"/>
              <a:t>Анна Толстова</a:t>
            </a:r>
          </a:p>
        </p:txBody>
      </p:sp>
      <p:sp>
        <p:nvSpPr>
          <p:cNvPr id="5" name="Shape 172"/>
          <p:cNvSpPr txBox="1"/>
          <p:nvPr/>
        </p:nvSpPr>
        <p:spPr>
          <a:xfrm>
            <a:off x="3303687" y="4011910"/>
            <a:ext cx="5765747" cy="1059707"/>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Королева. 1</a:t>
            </a:r>
            <a:r>
              <a:rPr lang="en" sz="1000" dirty="0" smtClean="0"/>
              <a:t>997</a:t>
            </a:r>
            <a:r>
              <a:rPr lang="ru-RU" sz="1000" dirty="0" smtClean="0"/>
              <a:t>.</a:t>
            </a:r>
            <a:r>
              <a:rPr lang="en" sz="1000" dirty="0" smtClean="0"/>
              <a:t>  </a:t>
            </a:r>
            <a:r>
              <a:rPr lang="en" sz="1000" dirty="0"/>
              <a:t>Железо, алюминий, папье-маше, парашютный шелк, деревянный постамент с вмонтированными электрическими и электронными приборами. </a:t>
            </a:r>
            <a:r>
              <a:rPr lang="en" sz="1000" dirty="0" smtClean="0"/>
              <a:t>238х59х59см </a:t>
            </a:r>
            <a:r>
              <a:rPr lang="en" sz="1000" dirty="0"/>
              <a:t>(в сдутом виде), 366 x 69 x 69 см (в надутом виде</a:t>
            </a:r>
            <a:r>
              <a:rPr lang="en" sz="1000" dirty="0" smtClean="0"/>
              <a:t>)</a:t>
            </a:r>
            <a:r>
              <a:rPr lang="ru-RU" sz="1000" dirty="0" smtClean="0"/>
              <a:t>.</a:t>
            </a:r>
            <a:r>
              <a:rPr lang="en" sz="1000" dirty="0" smtClean="0"/>
              <a:t> </a:t>
            </a:r>
            <a:r>
              <a:rPr lang="en" sz="1000" dirty="0"/>
              <a:t>Инженер: Гордон Мелдрам</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ctrTitle"/>
          </p:nvPr>
        </p:nvSpPr>
        <p:spPr>
          <a:xfrm>
            <a:off x="685800" y="1165527"/>
            <a:ext cx="7772400" cy="1577700"/>
          </a:xfrm>
          <a:prstGeom prst="rect">
            <a:avLst/>
          </a:prstGeom>
        </p:spPr>
        <p:txBody>
          <a:bodyPr lIns="91425" tIns="91425" rIns="91425" bIns="91425" anchor="b" anchorCtr="0">
            <a:noAutofit/>
          </a:bodyPr>
          <a:lstStyle/>
          <a:p>
            <a:pPr lvl="0">
              <a:spcBef>
                <a:spcPts val="0"/>
              </a:spcBef>
              <a:buNone/>
            </a:pPr>
            <a:r>
              <a:rPr lang="en" sz="2000" b="0" dirty="0"/>
              <a:t>4. Большой Красный. 1998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77763" y="318099"/>
            <a:ext cx="3597300" cy="1749595"/>
          </a:xfrm>
          <a:prstGeom prst="rect">
            <a:avLst/>
          </a:prstGeom>
          <a:noFill/>
          <a:ln>
            <a:noFill/>
          </a:ln>
        </p:spPr>
        <p:txBody>
          <a:bodyPr lIns="91425" tIns="91425" rIns="91425" bIns="91425" anchor="ctr" anchorCtr="0">
            <a:noAutofit/>
          </a:bodyPr>
          <a:lstStyle/>
          <a:p>
            <a:pPr lvl="0">
              <a:spcBef>
                <a:spcPts val="0"/>
              </a:spcBef>
              <a:buNone/>
            </a:pPr>
            <a:r>
              <a:rPr lang="en" sz="1200" dirty="0"/>
              <a:t>Выставка Ирины Наховой состоит всего из двух предметов. Оба живые, интерактивные, любопытные, немного нервные, оба ждут встречи и движутся навстречу друг другу. Одного зовут Большой Красный, другого – Homo Sapiens.</a:t>
            </a:r>
          </a:p>
          <a:p>
            <a:pPr lvl="0">
              <a:spcBef>
                <a:spcPts val="0"/>
              </a:spcBef>
              <a:buNone/>
            </a:pPr>
            <a:r>
              <a:rPr lang="en" sz="1200" dirty="0"/>
              <a:t> </a:t>
            </a:r>
          </a:p>
          <a:p>
            <a:pPr lvl="0" rtl="0">
              <a:spcBef>
                <a:spcPts val="0"/>
              </a:spcBef>
              <a:buNone/>
            </a:pPr>
            <a:r>
              <a:rPr lang="en" sz="1200" dirty="0"/>
              <a:t>Сергей Хрипун</a:t>
            </a:r>
          </a:p>
        </p:txBody>
      </p:sp>
      <p:pic>
        <p:nvPicPr>
          <p:cNvPr id="212" name="Shape 212"/>
          <p:cNvPicPr preferRelativeResize="0"/>
          <p:nvPr/>
        </p:nvPicPr>
        <p:blipFill>
          <a:blip r:embed="rId3">
            <a:alphaModFix/>
          </a:blip>
          <a:stretch>
            <a:fillRect/>
          </a:stretch>
        </p:blipFill>
        <p:spPr>
          <a:xfrm>
            <a:off x="3670924" y="318099"/>
            <a:ext cx="5423100" cy="3584307"/>
          </a:xfrm>
          <a:prstGeom prst="rect">
            <a:avLst/>
          </a:prstGeom>
          <a:noFill/>
          <a:ln>
            <a:noFill/>
          </a:ln>
        </p:spPr>
      </p:pic>
      <p:sp>
        <p:nvSpPr>
          <p:cNvPr id="213" name="Shape 213"/>
          <p:cNvSpPr txBox="1"/>
          <p:nvPr/>
        </p:nvSpPr>
        <p:spPr>
          <a:xfrm>
            <a:off x="3670924" y="3902400"/>
            <a:ext cx="5423100" cy="12411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Большой Красный</a:t>
            </a:r>
            <a:r>
              <a:rPr lang="en" sz="1000" dirty="0" smtClean="0"/>
              <a:t>.  </a:t>
            </a:r>
            <a:r>
              <a:rPr lang="en" sz="1000" dirty="0"/>
              <a:t>1998. </a:t>
            </a:r>
            <a:r>
              <a:rPr lang="en" sz="1000" dirty="0" smtClean="0"/>
              <a:t>Надувной </a:t>
            </a:r>
            <a:r>
              <a:rPr lang="en" sz="1000" dirty="0"/>
              <a:t>парашютный шелк (в надутом состоянии 500 х 150 х 150 см), электроника, звук: «Нарушение воздушного пространства может привести к непредсказуемым последствиям»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Shape 39"/>
          <p:cNvPicPr preferRelativeResize="0"/>
          <p:nvPr/>
        </p:nvPicPr>
        <p:blipFill>
          <a:blip r:embed="rId3">
            <a:alphaModFix/>
          </a:blip>
          <a:stretch>
            <a:fillRect/>
          </a:stretch>
        </p:blipFill>
        <p:spPr>
          <a:xfrm>
            <a:off x="3995825" y="132950"/>
            <a:ext cx="4994824" cy="4866549"/>
          </a:xfrm>
          <a:prstGeom prst="rect">
            <a:avLst/>
          </a:prstGeom>
          <a:noFill/>
          <a:ln>
            <a:noFill/>
          </a:ln>
        </p:spPr>
      </p:pic>
      <p:sp>
        <p:nvSpPr>
          <p:cNvPr id="40" name="Shape 40"/>
          <p:cNvSpPr txBox="1"/>
          <p:nvPr/>
        </p:nvSpPr>
        <p:spPr>
          <a:xfrm>
            <a:off x="140800" y="132950"/>
            <a:ext cx="3803700" cy="1286672"/>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 sz="1200" dirty="0" smtClean="0"/>
              <a:t>Шестнадцать  </a:t>
            </a:r>
            <a:r>
              <a:rPr lang="en" sz="1200" dirty="0"/>
              <a:t>различных знаков рождают огромное число комбинаций, входов и выходов, предлагая своего рода карту для путешествующих по лабиринтам знаковых систем</a:t>
            </a:r>
            <a:r>
              <a:rPr lang="en" sz="1200" dirty="0" smtClean="0"/>
              <a:t>.</a:t>
            </a:r>
            <a:endParaRPr lang="ru-RU" sz="1200" dirty="0" smtClean="0"/>
          </a:p>
          <a:p>
            <a:pPr lvl="0" rtl="0">
              <a:spcBef>
                <a:spcPts val="0"/>
              </a:spcBef>
              <a:buClr>
                <a:schemeClr val="dk1"/>
              </a:buClr>
              <a:buFont typeface="Arial"/>
              <a:buNone/>
            </a:pPr>
            <a:endParaRPr lang="en" sz="1200" dirty="0"/>
          </a:p>
          <a:p>
            <a:pPr lvl="0" rtl="0">
              <a:spcBef>
                <a:spcPts val="0"/>
              </a:spcBef>
              <a:buClr>
                <a:schemeClr val="dk1"/>
              </a:buClr>
              <a:buFont typeface="Arial"/>
              <a:buNone/>
            </a:pPr>
            <a:r>
              <a:rPr lang="en" sz="1200" dirty="0"/>
              <a:t>Ольга Шмаргина</a:t>
            </a:r>
          </a:p>
          <a:p>
            <a:pPr lvl="0" rtl="0">
              <a:spcBef>
                <a:spcPts val="0"/>
              </a:spcBef>
              <a:buNone/>
            </a:pPr>
            <a:endParaRPr sz="1000" dirty="0">
              <a:solidFill>
                <a:schemeClr val="dk1"/>
              </a:solidFill>
              <a:latin typeface="Times New Roman"/>
              <a:ea typeface="Times New Roman"/>
              <a:cs typeface="Times New Roman"/>
              <a:sym typeface="Times New Roman"/>
            </a:endParaRPr>
          </a:p>
        </p:txBody>
      </p:sp>
      <p:sp>
        <p:nvSpPr>
          <p:cNvPr id="41" name="Shape 41"/>
          <p:cNvSpPr txBox="1"/>
          <p:nvPr/>
        </p:nvSpPr>
        <p:spPr>
          <a:xfrm>
            <a:off x="-108520" y="4587974"/>
            <a:ext cx="4029337" cy="411525"/>
          </a:xfrm>
          <a:prstGeom prst="rect">
            <a:avLst/>
          </a:prstGeom>
          <a:noFill/>
          <a:ln>
            <a:noFill/>
          </a:ln>
        </p:spPr>
        <p:txBody>
          <a:bodyPr lIns="91425" tIns="91425" rIns="91425" bIns="91425" anchor="ctr" anchorCtr="0">
            <a:noAutofit/>
          </a:bodyPr>
          <a:lstStyle/>
          <a:p>
            <a:pPr lvl="0" algn="r" rtl="0">
              <a:spcBef>
                <a:spcPts val="0"/>
              </a:spcBef>
              <a:buNone/>
            </a:pPr>
            <a:r>
              <a:rPr lang="en" sz="1000" dirty="0"/>
              <a:t>Полиптих «Алфавит</a:t>
            </a:r>
            <a:r>
              <a:rPr lang="en" sz="1000" dirty="0" smtClean="0"/>
              <a:t>».</a:t>
            </a:r>
            <a:r>
              <a:rPr lang="ru-RU" sz="1000" dirty="0" smtClean="0"/>
              <a:t>1</a:t>
            </a:r>
            <a:r>
              <a:rPr lang="en" sz="1000" dirty="0" smtClean="0"/>
              <a:t>981.</a:t>
            </a:r>
            <a:r>
              <a:rPr lang="ru-RU" sz="1000" dirty="0" smtClean="0"/>
              <a:t>М</a:t>
            </a:r>
            <a:r>
              <a:rPr lang="en" sz="1000" dirty="0" smtClean="0"/>
              <a:t>асло</a:t>
            </a:r>
            <a:r>
              <a:rPr lang="en" sz="1000" dirty="0"/>
              <a:t>, оргалит, </a:t>
            </a:r>
            <a:r>
              <a:rPr lang="en" sz="1000" dirty="0" smtClean="0"/>
              <a:t>дерево</a:t>
            </a:r>
            <a:r>
              <a:rPr lang="ru-RU" sz="1000" dirty="0" smtClean="0"/>
              <a:t>.</a:t>
            </a:r>
            <a:r>
              <a:rPr lang="en" sz="1000" dirty="0" smtClean="0"/>
              <a:t> 230х230</a:t>
            </a:r>
            <a:r>
              <a:rPr lang="ru-RU" sz="1000" dirty="0" smtClean="0"/>
              <a:t> см</a:t>
            </a:r>
            <a:endParaRPr lang="en"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3544800" y="485375"/>
            <a:ext cx="5599200" cy="4024431"/>
          </a:xfrm>
          <a:prstGeom prst="rect">
            <a:avLst/>
          </a:prstGeom>
          <a:noFill/>
          <a:ln>
            <a:noFill/>
          </a:ln>
        </p:spPr>
      </p:pic>
      <p:sp>
        <p:nvSpPr>
          <p:cNvPr id="219" name="Shape 219"/>
          <p:cNvSpPr txBox="1"/>
          <p:nvPr/>
        </p:nvSpPr>
        <p:spPr>
          <a:xfrm>
            <a:off x="0" y="485374"/>
            <a:ext cx="3544800" cy="2230391"/>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Большой Красный действительно большой и красный, напоминает дирижабль, огурец, амебу, презерватив, носок – в зависимости от степени активности. Сделанный из парашютного шелка, он то безвольно лежит на полу, когда никого нет рядом, то наполняется воздухом и ползет навстречу любому, кто пересекает невидимую границу его жилища. </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Сергей Хрипун</a:t>
            </a:r>
          </a:p>
        </p:txBody>
      </p:sp>
      <p:sp>
        <p:nvSpPr>
          <p:cNvPr id="5" name="Shape 213"/>
          <p:cNvSpPr txBox="1"/>
          <p:nvPr/>
        </p:nvSpPr>
        <p:spPr>
          <a:xfrm>
            <a:off x="3557212" y="4522950"/>
            <a:ext cx="5586788" cy="62055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Большой Красный</a:t>
            </a:r>
            <a:r>
              <a:rPr lang="en" sz="1000" dirty="0" smtClean="0"/>
              <a:t>.  </a:t>
            </a:r>
            <a:r>
              <a:rPr lang="en" sz="1000" dirty="0"/>
              <a:t>1998. </a:t>
            </a:r>
            <a:r>
              <a:rPr lang="en" sz="1000" dirty="0" smtClean="0"/>
              <a:t>Надувной </a:t>
            </a:r>
            <a:r>
              <a:rPr lang="en" sz="1000" dirty="0"/>
              <a:t>парашютный шелк (в надутом состоянии 500 х 150 х 150 см), электроника, звук: «Нарушение воздушного пространства может привести к непредсказуемым последствиям»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4096951" y="0"/>
            <a:ext cx="5047049" cy="5143500"/>
          </a:xfrm>
          <a:prstGeom prst="rect">
            <a:avLst/>
          </a:prstGeom>
          <a:noFill/>
          <a:ln>
            <a:noFill/>
          </a:ln>
        </p:spPr>
      </p:pic>
      <p:sp>
        <p:nvSpPr>
          <p:cNvPr id="226" name="Shape 226"/>
          <p:cNvSpPr txBox="1"/>
          <p:nvPr/>
        </p:nvSpPr>
        <p:spPr>
          <a:xfrm>
            <a:off x="87673" y="123478"/>
            <a:ext cx="4012876" cy="1581918"/>
          </a:xfrm>
          <a:prstGeom prst="rect">
            <a:avLst/>
          </a:prstGeom>
          <a:noFill/>
          <a:ln>
            <a:noFill/>
          </a:ln>
        </p:spPr>
        <p:txBody>
          <a:bodyPr lIns="91425" tIns="91425" rIns="91425" bIns="91425" anchor="ctr" anchorCtr="0">
            <a:noAutofit/>
          </a:bodyPr>
          <a:lstStyle/>
          <a:p>
            <a:pPr lvl="0">
              <a:spcBef>
                <a:spcPts val="0"/>
              </a:spcBef>
              <a:buClr>
                <a:schemeClr val="dk1"/>
              </a:buClr>
              <a:buFont typeface="Arial"/>
              <a:buNone/>
            </a:pPr>
            <a:r>
              <a:rPr lang="en" sz="1200" dirty="0"/>
              <a:t>На полу лежит что-то красное и сморщенное. Подходишь — и на тебя напирает здоровенная болтающаяся штуковина с множеством отросточков. Чистый феминизм по-русски — удобно и эргономично. </a:t>
            </a:r>
          </a:p>
          <a:p>
            <a:pPr lvl="0" rtl="0">
              <a:spcBef>
                <a:spcPts val="0"/>
              </a:spcBef>
              <a:buClr>
                <a:schemeClr val="dk1"/>
              </a:buClr>
              <a:buFont typeface="Arial"/>
              <a:buNone/>
            </a:pPr>
            <a:endParaRPr sz="1200" dirty="0"/>
          </a:p>
          <a:p>
            <a:pPr lvl="0">
              <a:spcBef>
                <a:spcPts val="0"/>
              </a:spcBef>
              <a:buClr>
                <a:schemeClr val="dk1"/>
              </a:buClr>
              <a:buFont typeface="Arial"/>
              <a:buNone/>
            </a:pPr>
            <a:r>
              <a:rPr lang="en" sz="1200" dirty="0"/>
              <a:t>Андрей Ковалев</a:t>
            </a:r>
          </a:p>
          <a:p>
            <a:pPr lvl="0" rtl="0">
              <a:spcBef>
                <a:spcPts val="0"/>
              </a:spcBef>
              <a:buClr>
                <a:schemeClr val="dk1"/>
              </a:buClr>
              <a:buFont typeface="Arial"/>
              <a:buNone/>
            </a:pPr>
            <a:endParaRPr dirty="0"/>
          </a:p>
          <a:p>
            <a:pPr lvl="0">
              <a:spcBef>
                <a:spcPts val="0"/>
              </a:spcBef>
              <a:buNone/>
            </a:pPr>
            <a:endParaRPr dirty="0"/>
          </a:p>
          <a:p>
            <a:pPr lvl="0" rtl="0">
              <a:spcBef>
                <a:spcPts val="0"/>
              </a:spcBef>
              <a:buNone/>
            </a:pPr>
            <a:endParaRPr dirty="0"/>
          </a:p>
        </p:txBody>
      </p:sp>
      <p:sp>
        <p:nvSpPr>
          <p:cNvPr id="5" name="Shape 213"/>
          <p:cNvSpPr txBox="1"/>
          <p:nvPr/>
        </p:nvSpPr>
        <p:spPr>
          <a:xfrm>
            <a:off x="87674" y="4011910"/>
            <a:ext cx="4012876" cy="1008112"/>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Большой Красный</a:t>
            </a:r>
            <a:r>
              <a:rPr lang="en" sz="1000" dirty="0" smtClean="0"/>
              <a:t>.  </a:t>
            </a:r>
            <a:r>
              <a:rPr lang="en" sz="1000" dirty="0"/>
              <a:t>1998. </a:t>
            </a:r>
            <a:r>
              <a:rPr lang="en" sz="1000" dirty="0" smtClean="0"/>
              <a:t>Надувной </a:t>
            </a:r>
            <a:r>
              <a:rPr lang="en" sz="1000" dirty="0"/>
              <a:t>парашютный шелк (в надутом состоянии 500 х 150 х 150 см), электроника, звук: «Нарушение воздушного пространства может привести к непредсказуемым последствиям»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a:blip r:embed="rId3">
            <a:alphaModFix/>
          </a:blip>
          <a:stretch>
            <a:fillRect/>
          </a:stretch>
        </p:blipFill>
        <p:spPr>
          <a:xfrm>
            <a:off x="4096945" y="0"/>
            <a:ext cx="5047060" cy="5143500"/>
          </a:xfrm>
          <a:prstGeom prst="rect">
            <a:avLst/>
          </a:prstGeom>
          <a:noFill/>
          <a:ln>
            <a:noFill/>
          </a:ln>
        </p:spPr>
      </p:pic>
      <p:sp>
        <p:nvSpPr>
          <p:cNvPr id="233" name="Shape 233"/>
          <p:cNvSpPr txBox="1"/>
          <p:nvPr/>
        </p:nvSpPr>
        <p:spPr>
          <a:xfrm>
            <a:off x="130645" y="267630"/>
            <a:ext cx="3966300" cy="2345528"/>
          </a:xfrm>
          <a:prstGeom prst="rect">
            <a:avLst/>
          </a:prstGeom>
          <a:noFill/>
          <a:ln>
            <a:noFill/>
          </a:ln>
        </p:spPr>
        <p:txBody>
          <a:bodyPr lIns="91425" tIns="91425" rIns="91425" bIns="91425" anchor="ctr" anchorCtr="0">
            <a:noAutofit/>
          </a:bodyPr>
          <a:lstStyle/>
          <a:p>
            <a:pPr lvl="0" rtl="0">
              <a:spcBef>
                <a:spcPts val="0"/>
              </a:spcBef>
              <a:buNone/>
            </a:pPr>
            <a:endParaRPr dirty="0">
              <a:solidFill>
                <a:schemeClr val="dk1"/>
              </a:solidFill>
            </a:endParaRPr>
          </a:p>
          <a:p>
            <a:pPr lvl="0">
              <a:spcBef>
                <a:spcPts val="0"/>
              </a:spcBef>
              <a:buNone/>
            </a:pPr>
            <a:r>
              <a:rPr lang="en" sz="1200" dirty="0">
                <a:solidFill>
                  <a:schemeClr val="dk1"/>
                </a:solidFill>
              </a:rPr>
              <a:t>Надувную скульптуру я придумала исключительно для того, чтобы легче было складывать и перевозить.</a:t>
            </a:r>
          </a:p>
          <a:p>
            <a:pPr lvl="0">
              <a:spcBef>
                <a:spcPts val="0"/>
              </a:spcBef>
              <a:buNone/>
            </a:pPr>
            <a:endParaRPr sz="1200" dirty="0">
              <a:solidFill>
                <a:schemeClr val="dk1"/>
              </a:solidFill>
            </a:endParaRPr>
          </a:p>
          <a:p>
            <a:pPr lvl="0" rtl="0">
              <a:spcBef>
                <a:spcPts val="0"/>
              </a:spcBef>
              <a:buNone/>
            </a:pPr>
            <a:r>
              <a:rPr lang="en" sz="1200" dirty="0">
                <a:solidFill>
                  <a:schemeClr val="dk1"/>
                </a:solidFill>
              </a:rPr>
              <a:t>Мне даже помощь технарей не потребовалась. Я, кстати, и микросхему сама могу паять. Знаете, когда входишь в подъезд и включается свет — там тот же принцип. </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Ирина Нахова</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5. Гладильные доски. 2001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p:nvPr/>
        </p:nvSpPr>
        <p:spPr>
          <a:xfrm>
            <a:off x="35495" y="146836"/>
            <a:ext cx="3360685" cy="1560818"/>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Перед </a:t>
            </a:r>
            <a:r>
              <a:rPr lang="en" sz="1200" dirty="0"/>
              <a:t>нами выставлены собственно сами доски с изображением женщин, повернутых обнаженными спинами к зрителю. Рядом электрические утюги с «отпечатком» кожи гладильщиц. Феминистический акцент очевиден. </a:t>
            </a:r>
          </a:p>
          <a:p>
            <a:pPr lvl="0" rtl="0">
              <a:spcBef>
                <a:spcPts val="0"/>
              </a:spcBef>
              <a:buNone/>
            </a:pPr>
            <a:endParaRPr sz="1200" dirty="0"/>
          </a:p>
          <a:p>
            <a:pPr lvl="0" rtl="0">
              <a:spcBef>
                <a:spcPts val="0"/>
              </a:spcBef>
              <a:buNone/>
            </a:pPr>
            <a:r>
              <a:rPr lang="ru-RU" sz="1200" dirty="0" smtClean="0"/>
              <a:t>Московский Музей Современного Искусства</a:t>
            </a:r>
            <a:endParaRPr lang="en" sz="1200" dirty="0"/>
          </a:p>
        </p:txBody>
      </p:sp>
      <p:pic>
        <p:nvPicPr>
          <p:cNvPr id="245" name="Shape 245"/>
          <p:cNvPicPr preferRelativeResize="0"/>
          <p:nvPr/>
        </p:nvPicPr>
        <p:blipFill>
          <a:blip r:embed="rId3">
            <a:alphaModFix/>
          </a:blip>
          <a:stretch>
            <a:fillRect/>
          </a:stretch>
        </p:blipFill>
        <p:spPr>
          <a:xfrm>
            <a:off x="3347864" y="125750"/>
            <a:ext cx="5748000" cy="3806449"/>
          </a:xfrm>
          <a:prstGeom prst="rect">
            <a:avLst/>
          </a:prstGeom>
          <a:noFill/>
          <a:ln>
            <a:noFill/>
          </a:ln>
        </p:spPr>
      </p:pic>
      <p:sp>
        <p:nvSpPr>
          <p:cNvPr id="246" name="Shape 246"/>
          <p:cNvSpPr txBox="1"/>
          <p:nvPr/>
        </p:nvSpPr>
        <p:spPr>
          <a:xfrm>
            <a:off x="3353140" y="4083918"/>
            <a:ext cx="5474700" cy="92936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solidFill>
                  <a:schemeClr val="dk1"/>
                </a:solidFill>
              </a:rPr>
              <a:t>Ирина Нахова. Гладильные доски.</a:t>
            </a:r>
            <a:r>
              <a:rPr lang="en" sz="1000" dirty="0" smtClean="0">
                <a:solidFill>
                  <a:schemeClr val="dk1"/>
                </a:solidFill>
              </a:rPr>
              <a:t> 2001</a:t>
            </a:r>
            <a:r>
              <a:rPr lang="ru-RU" sz="1000" dirty="0" smtClean="0">
                <a:solidFill>
                  <a:schemeClr val="dk1"/>
                </a:solidFill>
              </a:rPr>
              <a:t>.</a:t>
            </a:r>
            <a:endParaRPr lang="en" sz="1000" dirty="0">
              <a:solidFill>
                <a:schemeClr val="dk1"/>
              </a:solidFill>
            </a:endParaRPr>
          </a:p>
          <a:p>
            <a:pPr lvl="0"/>
            <a:r>
              <a:rPr lang="en" sz="1000" dirty="0">
                <a:solidFill>
                  <a:schemeClr val="dk1"/>
                </a:solidFill>
              </a:rPr>
              <a:t>Термальная печать на ткани, </a:t>
            </a:r>
            <a:r>
              <a:rPr lang="en" sz="1000" dirty="0" smtClean="0">
                <a:solidFill>
                  <a:schemeClr val="dk1"/>
                </a:solidFill>
              </a:rPr>
              <a:t>доски </a:t>
            </a:r>
            <a:r>
              <a:rPr lang="en" sz="1000" dirty="0">
                <a:solidFill>
                  <a:schemeClr val="dk1"/>
                </a:solidFill>
              </a:rPr>
              <a:t>каждая, четыре утюга, термальная печать на клеящемся </a:t>
            </a:r>
            <a:r>
              <a:rPr lang="en" sz="1000" dirty="0" smtClean="0">
                <a:solidFill>
                  <a:schemeClr val="dk1"/>
                </a:solidFill>
              </a:rPr>
              <a:t>виниле</a:t>
            </a:r>
            <a:r>
              <a:rPr lang="ru-RU" sz="1000" dirty="0" smtClean="0">
                <a:solidFill>
                  <a:schemeClr val="dk1"/>
                </a:solidFill>
              </a:rPr>
              <a:t>. </a:t>
            </a:r>
            <a:r>
              <a:rPr lang="en" sz="1000" dirty="0">
                <a:solidFill>
                  <a:schemeClr val="dk1"/>
                </a:solidFill>
              </a:rPr>
              <a:t>135 х 42 х 3 см</a:t>
            </a:r>
            <a:endParaRPr lang="en" sz="1000" dirty="0">
              <a:solidFill>
                <a:schemeClr val="dk1"/>
              </a:solidFill>
            </a:endParaRPr>
          </a:p>
          <a:p>
            <a:pPr lvl="0" rtl="0">
              <a:spcBef>
                <a:spcPts val="0"/>
              </a:spcBef>
              <a:buNone/>
            </a:pPr>
            <a:endParaRPr dirty="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a:blip r:embed="rId3">
            <a:alphaModFix/>
          </a:blip>
          <a:stretch>
            <a:fillRect/>
          </a:stretch>
        </p:blipFill>
        <p:spPr>
          <a:xfrm>
            <a:off x="5286398" y="0"/>
            <a:ext cx="3857600" cy="5143500"/>
          </a:xfrm>
          <a:prstGeom prst="rect">
            <a:avLst/>
          </a:prstGeom>
          <a:noFill/>
          <a:ln>
            <a:noFill/>
          </a:ln>
        </p:spPr>
      </p:pic>
      <p:sp>
        <p:nvSpPr>
          <p:cNvPr id="252" name="Shape 252"/>
          <p:cNvSpPr txBox="1"/>
          <p:nvPr/>
        </p:nvSpPr>
        <p:spPr>
          <a:xfrm>
            <a:off x="0" y="0"/>
            <a:ext cx="5286398" cy="1635646"/>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Пристальный феминистский взгляд прослеживается в размыш- лениях художника о «материнской роли в частной жизни и в судьбе нации». </a:t>
            </a:r>
            <a:r>
              <a:rPr lang="en" sz="1200" dirty="0" smtClean="0">
                <a:solidFill>
                  <a:schemeClr val="dk1"/>
                </a:solidFill>
              </a:rPr>
              <a:t>Нахова </a:t>
            </a:r>
            <a:r>
              <a:rPr lang="en" sz="1200" dirty="0">
                <a:solidFill>
                  <a:schemeClr val="dk1"/>
                </a:solidFill>
              </a:rPr>
              <a:t>противопоставляет дом, как понятие преходящее, постоянности материнских уз. </a:t>
            </a:r>
          </a:p>
          <a:p>
            <a:pPr lvl="0">
              <a:spcBef>
                <a:spcPts val="0"/>
              </a:spcBef>
              <a:buNone/>
            </a:pPr>
            <a:endParaRPr sz="1200" dirty="0">
              <a:solidFill>
                <a:schemeClr val="dk1"/>
              </a:solidFill>
            </a:endParaRPr>
          </a:p>
          <a:p>
            <a:pPr lvl="0" rtl="0">
              <a:spcBef>
                <a:spcPts val="0"/>
              </a:spcBef>
              <a:buNone/>
            </a:pPr>
            <a:r>
              <a:rPr lang="en" sz="1200" dirty="0">
                <a:solidFill>
                  <a:schemeClr val="dk1"/>
                </a:solidFill>
              </a:rPr>
              <a:t>Марина Мангуб</a:t>
            </a:r>
          </a:p>
        </p:txBody>
      </p:sp>
      <p:sp>
        <p:nvSpPr>
          <p:cNvPr id="5" name="Shape 246"/>
          <p:cNvSpPr txBox="1"/>
          <p:nvPr/>
        </p:nvSpPr>
        <p:spPr>
          <a:xfrm>
            <a:off x="107504" y="4214140"/>
            <a:ext cx="5178894" cy="92936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solidFill>
                  <a:schemeClr val="dk1"/>
                </a:solidFill>
              </a:rPr>
              <a:t>Ирина Нахова. Гладильные доски.</a:t>
            </a:r>
            <a:r>
              <a:rPr lang="en" sz="1000" dirty="0" smtClean="0">
                <a:solidFill>
                  <a:schemeClr val="dk1"/>
                </a:solidFill>
              </a:rPr>
              <a:t> 2001</a:t>
            </a:r>
            <a:r>
              <a:rPr lang="ru-RU" sz="1000" dirty="0" smtClean="0">
                <a:solidFill>
                  <a:schemeClr val="dk1"/>
                </a:solidFill>
              </a:rPr>
              <a:t>.</a:t>
            </a:r>
            <a:endParaRPr lang="en" sz="1000" dirty="0">
              <a:solidFill>
                <a:schemeClr val="dk1"/>
              </a:solidFill>
            </a:endParaRPr>
          </a:p>
          <a:p>
            <a:pPr lvl="0"/>
            <a:r>
              <a:rPr lang="en" sz="1000" dirty="0">
                <a:solidFill>
                  <a:schemeClr val="dk1"/>
                </a:solidFill>
              </a:rPr>
              <a:t>Термальная печать на ткани, </a:t>
            </a:r>
            <a:r>
              <a:rPr lang="en" sz="1000" dirty="0" smtClean="0">
                <a:solidFill>
                  <a:schemeClr val="dk1"/>
                </a:solidFill>
              </a:rPr>
              <a:t>доски </a:t>
            </a:r>
            <a:r>
              <a:rPr lang="en" sz="1000" dirty="0">
                <a:solidFill>
                  <a:schemeClr val="dk1"/>
                </a:solidFill>
              </a:rPr>
              <a:t>каждая, четыре утюга, термальная печать на клеящемся </a:t>
            </a:r>
            <a:r>
              <a:rPr lang="en" sz="1000" dirty="0" smtClean="0">
                <a:solidFill>
                  <a:schemeClr val="dk1"/>
                </a:solidFill>
              </a:rPr>
              <a:t>виниле</a:t>
            </a:r>
            <a:r>
              <a:rPr lang="ru-RU" sz="1000" dirty="0" smtClean="0">
                <a:solidFill>
                  <a:schemeClr val="dk1"/>
                </a:solidFill>
              </a:rPr>
              <a:t>. </a:t>
            </a:r>
            <a:r>
              <a:rPr lang="en" sz="1000" dirty="0">
                <a:solidFill>
                  <a:schemeClr val="dk1"/>
                </a:solidFill>
              </a:rPr>
              <a:t>135 х 42 х 3 см</a:t>
            </a:r>
            <a:endParaRPr lang="en" sz="1000" dirty="0">
              <a:solidFill>
                <a:schemeClr val="dk1"/>
              </a:solidFill>
            </a:endParaRPr>
          </a:p>
          <a:p>
            <a:pPr lvl="0" rtl="0">
              <a:spcBef>
                <a:spcPts val="0"/>
              </a:spcBef>
              <a:buNone/>
            </a:pPr>
            <a:endParaRPr dirty="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p:cNvPicPr preferRelativeResize="0"/>
          <p:nvPr/>
        </p:nvPicPr>
        <p:blipFill>
          <a:blip r:embed="rId3">
            <a:alphaModFix/>
          </a:blip>
          <a:stretch>
            <a:fillRect/>
          </a:stretch>
        </p:blipFill>
        <p:spPr>
          <a:xfrm>
            <a:off x="4022165" y="0"/>
            <a:ext cx="5160809" cy="3870600"/>
          </a:xfrm>
          <a:prstGeom prst="rect">
            <a:avLst/>
          </a:prstGeom>
          <a:noFill/>
          <a:ln>
            <a:noFill/>
          </a:ln>
        </p:spPr>
      </p:pic>
      <p:sp>
        <p:nvSpPr>
          <p:cNvPr id="259" name="Shape 259"/>
          <p:cNvSpPr txBox="1"/>
          <p:nvPr/>
        </p:nvSpPr>
        <p:spPr>
          <a:xfrm>
            <a:off x="0" y="0"/>
            <a:ext cx="3995936" cy="2283718"/>
          </a:xfrm>
          <a:prstGeom prst="rect">
            <a:avLst/>
          </a:prstGeom>
          <a:noFill/>
          <a:ln>
            <a:noFill/>
          </a:ln>
        </p:spPr>
        <p:txBody>
          <a:bodyPr lIns="91425" tIns="91425" rIns="91425" bIns="91425" anchor="ctr" anchorCtr="0">
            <a:noAutofit/>
          </a:bodyPr>
          <a:lstStyle/>
          <a:p>
            <a:pPr lvl="0">
              <a:spcBef>
                <a:spcPts val="0"/>
              </a:spcBef>
              <a:buNone/>
            </a:pPr>
            <a:r>
              <a:rPr lang="en" sz="1200" dirty="0" smtClean="0"/>
              <a:t>Анонимность </a:t>
            </a:r>
            <a:r>
              <a:rPr lang="en" sz="1200" dirty="0"/>
              <a:t>женских образов раскрыта в «Гладильных дос- ках»: 7 досок, обтянутых фотографиями, напечатанными на графическом шелке. По форме напоминающие готические окна, они заключают в себе обнаженные женские спины. Внимание сосредоточено на лучащейся поверхности кожи. Она кажется открытой прикосновению, податливой, сохраняющей тепло, нежность и чувственность молодого женского эпителия. </a:t>
            </a:r>
          </a:p>
          <a:p>
            <a:pPr lvl="0">
              <a:spcBef>
                <a:spcPts val="0"/>
              </a:spcBef>
              <a:buNone/>
            </a:pPr>
            <a:endParaRPr sz="1200" dirty="0"/>
          </a:p>
          <a:p>
            <a:pPr lvl="0" rtl="0">
              <a:spcBef>
                <a:spcPts val="0"/>
              </a:spcBef>
              <a:buNone/>
            </a:pPr>
            <a:r>
              <a:rPr lang="en" sz="1200" dirty="0">
                <a:solidFill>
                  <a:schemeClr val="dk1"/>
                </a:solidFill>
              </a:rPr>
              <a:t>Марина Мангуб</a:t>
            </a:r>
          </a:p>
        </p:txBody>
      </p:sp>
      <p:sp>
        <p:nvSpPr>
          <p:cNvPr id="5" name="Shape 246"/>
          <p:cNvSpPr txBox="1"/>
          <p:nvPr/>
        </p:nvSpPr>
        <p:spPr>
          <a:xfrm>
            <a:off x="3995936" y="4083918"/>
            <a:ext cx="4831904" cy="92936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solidFill>
                  <a:schemeClr val="dk1"/>
                </a:solidFill>
              </a:rPr>
              <a:t>Ирина Нахова. Гладильные доски.</a:t>
            </a:r>
            <a:r>
              <a:rPr lang="en" sz="1000" dirty="0" smtClean="0">
                <a:solidFill>
                  <a:schemeClr val="dk1"/>
                </a:solidFill>
              </a:rPr>
              <a:t> 2001</a:t>
            </a:r>
            <a:r>
              <a:rPr lang="ru-RU" sz="1000" dirty="0" smtClean="0">
                <a:solidFill>
                  <a:schemeClr val="dk1"/>
                </a:solidFill>
              </a:rPr>
              <a:t>.</a:t>
            </a:r>
            <a:endParaRPr lang="en" sz="1000" dirty="0">
              <a:solidFill>
                <a:schemeClr val="dk1"/>
              </a:solidFill>
            </a:endParaRPr>
          </a:p>
          <a:p>
            <a:pPr lvl="0"/>
            <a:r>
              <a:rPr lang="en" sz="1000" dirty="0">
                <a:solidFill>
                  <a:schemeClr val="dk1"/>
                </a:solidFill>
              </a:rPr>
              <a:t>Термальная печать на ткани, </a:t>
            </a:r>
            <a:r>
              <a:rPr lang="en" sz="1000" dirty="0" smtClean="0">
                <a:solidFill>
                  <a:schemeClr val="dk1"/>
                </a:solidFill>
              </a:rPr>
              <a:t>доски </a:t>
            </a:r>
            <a:r>
              <a:rPr lang="en" sz="1000" dirty="0">
                <a:solidFill>
                  <a:schemeClr val="dk1"/>
                </a:solidFill>
              </a:rPr>
              <a:t>каждая, четыре утюга, термальная печать на клеящемся </a:t>
            </a:r>
            <a:r>
              <a:rPr lang="en" sz="1000" dirty="0" smtClean="0">
                <a:solidFill>
                  <a:schemeClr val="dk1"/>
                </a:solidFill>
              </a:rPr>
              <a:t>виниле</a:t>
            </a:r>
            <a:r>
              <a:rPr lang="ru-RU" sz="1000" dirty="0" smtClean="0">
                <a:solidFill>
                  <a:schemeClr val="dk1"/>
                </a:solidFill>
              </a:rPr>
              <a:t>. </a:t>
            </a:r>
            <a:r>
              <a:rPr lang="en" sz="1000" dirty="0">
                <a:solidFill>
                  <a:schemeClr val="dk1"/>
                </a:solidFill>
              </a:rPr>
              <a:t>135 х 42 х 3 см</a:t>
            </a:r>
            <a:endParaRPr lang="en" sz="1000" dirty="0">
              <a:solidFill>
                <a:schemeClr val="dk1"/>
              </a:solidFill>
            </a:endParaRPr>
          </a:p>
          <a:p>
            <a:pPr lvl="0" rtl="0">
              <a:spcBef>
                <a:spcPts val="0"/>
              </a:spcBef>
              <a:buNone/>
            </a:pPr>
            <a:endParaRPr dirty="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p:nvPr/>
        </p:nvSpPr>
        <p:spPr>
          <a:xfrm>
            <a:off x="0" y="0"/>
            <a:ext cx="5201950" cy="2283718"/>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Внутри этих готических ниш фигуры выглядят изолированными и в тоже время незащищенными. Изображение кожи на горячей поверхности старых утюгов предполагает, что в гладильных досках одновременно заклю- чены угроза и удовольствие. Гладильные доски держат тепло также, как и человеческая кожа. В острых и разнообразных работах Наховой понятие фактуры приобретает новые физические и философские качества.</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Марина Мангуб</a:t>
            </a:r>
          </a:p>
        </p:txBody>
      </p:sp>
      <p:pic>
        <p:nvPicPr>
          <p:cNvPr id="266" name="Shape 266"/>
          <p:cNvPicPr preferRelativeResize="0"/>
          <p:nvPr/>
        </p:nvPicPr>
        <p:blipFill>
          <a:blip r:embed="rId3">
            <a:alphaModFix/>
          </a:blip>
          <a:stretch>
            <a:fillRect/>
          </a:stretch>
        </p:blipFill>
        <p:spPr>
          <a:xfrm>
            <a:off x="5294410" y="0"/>
            <a:ext cx="3849588" cy="5143500"/>
          </a:xfrm>
          <a:prstGeom prst="rect">
            <a:avLst/>
          </a:prstGeom>
          <a:noFill/>
          <a:ln>
            <a:noFill/>
          </a:ln>
        </p:spPr>
      </p:pic>
      <p:sp>
        <p:nvSpPr>
          <p:cNvPr id="5" name="Shape 246"/>
          <p:cNvSpPr txBox="1"/>
          <p:nvPr/>
        </p:nvSpPr>
        <p:spPr>
          <a:xfrm>
            <a:off x="35496" y="4371950"/>
            <a:ext cx="5474700" cy="71333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solidFill>
                  <a:schemeClr val="dk1"/>
                </a:solidFill>
              </a:rPr>
              <a:t>Ирина Нахова. Гладильные доски.</a:t>
            </a:r>
            <a:r>
              <a:rPr lang="en" sz="1000" dirty="0" smtClean="0">
                <a:solidFill>
                  <a:schemeClr val="dk1"/>
                </a:solidFill>
              </a:rPr>
              <a:t> 2001</a:t>
            </a:r>
            <a:r>
              <a:rPr lang="ru-RU" sz="1000" dirty="0" smtClean="0">
                <a:solidFill>
                  <a:schemeClr val="dk1"/>
                </a:solidFill>
              </a:rPr>
              <a:t>.</a:t>
            </a:r>
            <a:endParaRPr lang="en" sz="1000" dirty="0">
              <a:solidFill>
                <a:schemeClr val="dk1"/>
              </a:solidFill>
            </a:endParaRPr>
          </a:p>
          <a:p>
            <a:pPr lvl="0"/>
            <a:r>
              <a:rPr lang="en" sz="1000" dirty="0">
                <a:solidFill>
                  <a:schemeClr val="dk1"/>
                </a:solidFill>
              </a:rPr>
              <a:t>Термальная печать на ткани, </a:t>
            </a:r>
            <a:r>
              <a:rPr lang="en" sz="1000" dirty="0" smtClean="0">
                <a:solidFill>
                  <a:schemeClr val="dk1"/>
                </a:solidFill>
              </a:rPr>
              <a:t>доски </a:t>
            </a:r>
            <a:r>
              <a:rPr lang="en" sz="1000" dirty="0">
                <a:solidFill>
                  <a:schemeClr val="dk1"/>
                </a:solidFill>
              </a:rPr>
              <a:t>каждая, четыре утюга, термальная печать на клеящемся </a:t>
            </a:r>
            <a:r>
              <a:rPr lang="en" sz="1000" dirty="0" smtClean="0">
                <a:solidFill>
                  <a:schemeClr val="dk1"/>
                </a:solidFill>
              </a:rPr>
              <a:t>виниле</a:t>
            </a:r>
            <a:r>
              <a:rPr lang="ru-RU" sz="1000" dirty="0" smtClean="0">
                <a:solidFill>
                  <a:schemeClr val="dk1"/>
                </a:solidFill>
              </a:rPr>
              <a:t>. </a:t>
            </a:r>
            <a:r>
              <a:rPr lang="en" sz="1000" dirty="0">
                <a:solidFill>
                  <a:schemeClr val="dk1"/>
                </a:solidFill>
              </a:rPr>
              <a:t>135 х 42 х 3 см</a:t>
            </a:r>
            <a:endParaRPr lang="en" sz="1000" dirty="0">
              <a:solidFill>
                <a:schemeClr val="dk1"/>
              </a:solidFill>
            </a:endParaRPr>
          </a:p>
          <a:p>
            <a:pPr lvl="0" rtl="0">
              <a:spcBef>
                <a:spcPts val="0"/>
              </a:spcBef>
              <a:buNone/>
            </a:pPr>
            <a:endParaRPr dirty="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rtl="0">
              <a:spcBef>
                <a:spcPts val="0"/>
              </a:spcBef>
              <a:buNone/>
            </a:pPr>
            <a:r>
              <a:rPr lang="en" sz="2000" b="0" dirty="0"/>
              <a:t>6. Power shower. 2000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p:nvPr/>
        </p:nvSpPr>
        <p:spPr>
          <a:xfrm>
            <a:off x="1" y="97824"/>
            <a:ext cx="4114799" cy="1897862"/>
          </a:xfrm>
          <a:prstGeom prst="rect">
            <a:avLst/>
          </a:prstGeom>
          <a:noFill/>
          <a:ln>
            <a:noFill/>
          </a:ln>
        </p:spPr>
        <p:txBody>
          <a:bodyPr lIns="91425" tIns="91425" rIns="91425" bIns="91425" anchor="ctr" anchorCtr="0">
            <a:noAutofit/>
          </a:bodyPr>
          <a:lstStyle/>
          <a:p>
            <a:pPr lvl="0"/>
            <a:r>
              <a:rPr lang="en" sz="1200" dirty="0"/>
              <a:t>В инсталляции </a:t>
            </a:r>
            <a:r>
              <a:rPr lang="en" sz="1200" dirty="0" smtClean="0"/>
              <a:t>«</a:t>
            </a:r>
            <a:r>
              <a:rPr lang="en" sz="1200" dirty="0"/>
              <a:t>Power Shower</a:t>
            </a:r>
            <a:r>
              <a:rPr lang="en" sz="1200" dirty="0"/>
              <a:t>» (2000) </a:t>
            </a:r>
            <a:r>
              <a:rPr lang="en" sz="1200" dirty="0"/>
              <a:t>зрителя приглашают, даже зазывают зрителя подойти, повернуть кран и принять участие в получившемся эффекте. Зритель становится участником разворачивающегося действия, так же как и во всем мире, слушатели ответственны за свое бездумное потребление мешанины информации, продуцируемой американской поп-культурой. </a:t>
            </a:r>
          </a:p>
          <a:p>
            <a:pPr lvl="0">
              <a:spcBef>
                <a:spcPts val="0"/>
              </a:spcBef>
              <a:buNone/>
            </a:pPr>
            <a:endParaRPr sz="1200" dirty="0"/>
          </a:p>
          <a:p>
            <a:pPr lvl="0" rtl="0">
              <a:spcBef>
                <a:spcPts val="0"/>
              </a:spcBef>
              <a:buNone/>
            </a:pPr>
            <a:r>
              <a:rPr lang="en" sz="1200" dirty="0"/>
              <a:t>Эми </a:t>
            </a:r>
            <a:r>
              <a:rPr lang="en" sz="1200" dirty="0" smtClean="0"/>
              <a:t>Воллах</a:t>
            </a:r>
            <a:r>
              <a:rPr lang="ru-RU" sz="1200" dirty="0" smtClean="0"/>
              <a:t>.</a:t>
            </a:r>
            <a:r>
              <a:rPr lang="en" sz="1200" dirty="0" smtClean="0"/>
              <a:t> </a:t>
            </a:r>
            <a:r>
              <a:rPr lang="en" sz="1200" dirty="0"/>
              <a:t>2004</a:t>
            </a:r>
          </a:p>
        </p:txBody>
      </p:sp>
      <p:pic>
        <p:nvPicPr>
          <p:cNvPr id="279" name="Shape 279"/>
          <p:cNvPicPr preferRelativeResize="0"/>
          <p:nvPr/>
        </p:nvPicPr>
        <p:blipFill>
          <a:blip r:embed="rId3">
            <a:alphaModFix/>
          </a:blip>
          <a:stretch>
            <a:fillRect/>
          </a:stretch>
        </p:blipFill>
        <p:spPr>
          <a:xfrm>
            <a:off x="4114800" y="97824"/>
            <a:ext cx="4987200" cy="5010675"/>
          </a:xfrm>
          <a:prstGeom prst="rect">
            <a:avLst/>
          </a:prstGeom>
          <a:noFill/>
          <a:ln>
            <a:noFill/>
          </a:ln>
        </p:spPr>
      </p:pic>
      <p:sp>
        <p:nvSpPr>
          <p:cNvPr id="280" name="Shape 280"/>
          <p:cNvSpPr txBox="1"/>
          <p:nvPr/>
        </p:nvSpPr>
        <p:spPr>
          <a:xfrm>
            <a:off x="899592" y="4515966"/>
            <a:ext cx="3215208" cy="627534"/>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a:t>
            </a:r>
            <a:r>
              <a:rPr lang="en-US" sz="1000" dirty="0" smtClean="0"/>
              <a:t>Power Shower</a:t>
            </a:r>
            <a:r>
              <a:rPr lang="en" sz="1000" dirty="0" smtClean="0"/>
              <a:t>. 2000</a:t>
            </a:r>
            <a:r>
              <a:rPr lang="ru-RU" sz="1000" dirty="0" smtClean="0"/>
              <a:t>.</a:t>
            </a:r>
            <a:endParaRPr lang="en" sz="1000" dirty="0"/>
          </a:p>
          <a:p>
            <a:pPr lvl="0" rtl="0">
              <a:spcBef>
                <a:spcPts val="0"/>
              </a:spcBef>
              <a:buNone/>
            </a:pPr>
            <a:r>
              <a:rPr lang="en" sz="1000" dirty="0"/>
              <a:t>5 душевых установок, 5 </a:t>
            </a:r>
            <a:r>
              <a:rPr lang="en" sz="1000" dirty="0" smtClean="0"/>
              <a:t>аудио-трэков</a:t>
            </a:r>
            <a:r>
              <a:rPr lang="ru-RU" sz="1000" dirty="0" smtClean="0"/>
              <a:t>. </a:t>
            </a:r>
            <a:r>
              <a:rPr lang="en" sz="1000" dirty="0" smtClean="0"/>
              <a:t>250 </a:t>
            </a:r>
            <a:r>
              <a:rPr lang="en" sz="1000" dirty="0"/>
              <a:t>x 500 см</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xfrm>
            <a:off x="611560" y="1779662"/>
            <a:ext cx="7772400" cy="772384"/>
          </a:xfrm>
          <a:prstGeom prst="rect">
            <a:avLst/>
          </a:prstGeom>
        </p:spPr>
        <p:txBody>
          <a:bodyPr lIns="91425" tIns="91425" rIns="91425" bIns="91425" anchor="b" anchorCtr="0">
            <a:noAutofit/>
          </a:bodyPr>
          <a:lstStyle/>
          <a:p>
            <a:pPr marL="457200" lvl="0" indent="-228600">
              <a:spcBef>
                <a:spcPts val="0"/>
              </a:spcBef>
              <a:buAutoNum type="arabicPeriod"/>
            </a:pPr>
            <a:r>
              <a:rPr lang="en" sz="2000" b="0" dirty="0"/>
              <a:t>Комнаты</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p:cNvPicPr preferRelativeResize="0"/>
          <p:nvPr/>
        </p:nvPicPr>
        <p:blipFill>
          <a:blip r:embed="rId3">
            <a:alphaModFix/>
          </a:blip>
          <a:stretch>
            <a:fillRect/>
          </a:stretch>
        </p:blipFill>
        <p:spPr>
          <a:xfrm>
            <a:off x="5957739" y="0"/>
            <a:ext cx="3118235" cy="5143500"/>
          </a:xfrm>
          <a:prstGeom prst="rect">
            <a:avLst/>
          </a:prstGeom>
          <a:noFill/>
          <a:ln>
            <a:noFill/>
          </a:ln>
        </p:spPr>
      </p:pic>
      <p:sp>
        <p:nvSpPr>
          <p:cNvPr id="286" name="Shape 286"/>
          <p:cNvSpPr txBox="1"/>
          <p:nvPr/>
        </p:nvSpPr>
        <p:spPr>
          <a:xfrm>
            <a:off x="89098" y="51470"/>
            <a:ext cx="5850235" cy="1675666"/>
          </a:xfrm>
          <a:prstGeom prst="rect">
            <a:avLst/>
          </a:prstGeom>
          <a:noFill/>
          <a:ln>
            <a:noFill/>
          </a:ln>
        </p:spPr>
        <p:txBody>
          <a:bodyPr lIns="91425" tIns="91425" rIns="91425" bIns="91425" anchor="ctr" anchorCtr="0">
            <a:noAutofit/>
          </a:bodyPr>
          <a:lstStyle/>
          <a:p>
            <a:pPr lvl="0">
              <a:spcBef>
                <a:spcPts val="0"/>
              </a:spcBef>
              <a:buNone/>
            </a:pPr>
            <a:r>
              <a:rPr lang="en" sz="1200" dirty="0"/>
              <a:t>Поворот каждого крана производит голос – Гитлера, Ленина, Мао, Муссолини, евангелистского телесвященника, из тех, к которым прислушивается президент Буш. Нахова соединяет программы утопий. Все утопии – подозрительны. Зритель, пойманный в мир между тогда и теперь, Востоком и Западом, словами и реальностью, двадцатым веком и двадцать первым, имеет выбор. Зритель может выключить кран. Мы можем приглушить голоса. Сейчас. Поверни кран – и голоса снова здесь, бормочущие свои гнусные, соблазняющие речи.</a:t>
            </a:r>
          </a:p>
          <a:p>
            <a:pPr lvl="0">
              <a:spcBef>
                <a:spcPts val="0"/>
              </a:spcBef>
              <a:buNone/>
            </a:pPr>
            <a:endParaRPr sz="1200" dirty="0"/>
          </a:p>
          <a:p>
            <a:pPr lvl="0" rtl="0">
              <a:spcBef>
                <a:spcPts val="0"/>
              </a:spcBef>
              <a:buClr>
                <a:srgbClr val="000000"/>
              </a:buClr>
              <a:buFont typeface="Arial"/>
              <a:buNone/>
            </a:pPr>
            <a:r>
              <a:rPr lang="en" sz="1200" dirty="0"/>
              <a:t>Эми </a:t>
            </a:r>
            <a:r>
              <a:rPr lang="en" sz="1200" dirty="0" smtClean="0"/>
              <a:t>Воллах</a:t>
            </a:r>
            <a:r>
              <a:rPr lang="ru-RU" sz="1200" dirty="0" smtClean="0"/>
              <a:t>.</a:t>
            </a:r>
            <a:r>
              <a:rPr lang="en" sz="1200" dirty="0" smtClean="0"/>
              <a:t> </a:t>
            </a:r>
            <a:r>
              <a:rPr lang="en" sz="1200" dirty="0"/>
              <a:t>2004</a:t>
            </a:r>
          </a:p>
        </p:txBody>
      </p:sp>
      <p:sp>
        <p:nvSpPr>
          <p:cNvPr id="5" name="Shape 280"/>
          <p:cNvSpPr txBox="1"/>
          <p:nvPr/>
        </p:nvSpPr>
        <p:spPr>
          <a:xfrm>
            <a:off x="2724125" y="4587974"/>
            <a:ext cx="3215208" cy="48351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a:t>
            </a:r>
            <a:r>
              <a:rPr lang="en-US" sz="1000" dirty="0" smtClean="0"/>
              <a:t>Power Shower</a:t>
            </a:r>
            <a:r>
              <a:rPr lang="en" sz="1000" dirty="0" smtClean="0"/>
              <a:t>. 2000</a:t>
            </a:r>
            <a:r>
              <a:rPr lang="ru-RU" sz="1000" dirty="0" smtClean="0"/>
              <a:t>.</a:t>
            </a:r>
            <a:endParaRPr lang="en" sz="1000" dirty="0"/>
          </a:p>
          <a:p>
            <a:pPr lvl="0" rtl="0">
              <a:spcBef>
                <a:spcPts val="0"/>
              </a:spcBef>
              <a:buNone/>
            </a:pPr>
            <a:r>
              <a:rPr lang="en" sz="1000" dirty="0"/>
              <a:t>5 душевых установок, 5 </a:t>
            </a:r>
            <a:r>
              <a:rPr lang="en" sz="1000" dirty="0" smtClean="0"/>
              <a:t>аудио-трэков</a:t>
            </a:r>
            <a:r>
              <a:rPr lang="ru-RU" sz="1000" dirty="0" smtClean="0"/>
              <a:t>. </a:t>
            </a:r>
            <a:r>
              <a:rPr lang="en" sz="1000" dirty="0" smtClean="0"/>
              <a:t>250 </a:t>
            </a:r>
            <a:r>
              <a:rPr lang="en" sz="1000" dirty="0"/>
              <a:t>x 500 см</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7. Побудь со </a:t>
            </a:r>
            <a:r>
              <a:rPr lang="en" sz="2000" b="0" dirty="0" smtClean="0"/>
              <a:t>мной</a:t>
            </a:r>
            <a:r>
              <a:rPr lang="ru-RU" sz="2000" b="0" dirty="0" smtClean="0"/>
              <a:t>.</a:t>
            </a:r>
            <a:r>
              <a:rPr lang="en" sz="2000" b="0" dirty="0" smtClean="0"/>
              <a:t> </a:t>
            </a:r>
            <a:r>
              <a:rPr lang="en" sz="2000" b="0" dirty="0"/>
              <a:t>2002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p:nvPr/>
        </p:nvSpPr>
        <p:spPr>
          <a:xfrm>
            <a:off x="68199" y="454475"/>
            <a:ext cx="5689125" cy="1757235"/>
          </a:xfrm>
          <a:prstGeom prst="rect">
            <a:avLst/>
          </a:prstGeom>
          <a:noFill/>
          <a:ln>
            <a:noFill/>
          </a:ln>
        </p:spPr>
        <p:txBody>
          <a:bodyPr lIns="91425" tIns="91425" rIns="91425" bIns="91425" anchor="ctr" anchorCtr="0">
            <a:noAutofit/>
          </a:bodyPr>
          <a:lstStyle/>
          <a:p>
            <a:pPr lvl="0">
              <a:spcBef>
                <a:spcPts val="0"/>
              </a:spcBef>
              <a:buNone/>
            </a:pPr>
            <a:endParaRPr dirty="0"/>
          </a:p>
          <a:p>
            <a:pPr lvl="0">
              <a:spcBef>
                <a:spcPts val="0"/>
              </a:spcBef>
              <a:buNone/>
            </a:pPr>
            <a:r>
              <a:rPr lang="en" sz="1200" dirty="0"/>
              <a:t>Инсталляция «Побудь со мной», состоящая из нескольких картин и большой скульптуры из розовой ткани в центре, которая символизировала матку. Посетители выставки могли зайти в нее и попасть в ловушку, очень тесную — она буквально сдавливала их в объятиях, в то время как звучал женский голос. Кто-то расценивал это как душащее пространство материнской утробы, которая не хочет отпускать, кто-то как акт рождения, кто-то как западню, а окружающее фигуру как манипуляцию. В любом случае это опять было вхождение в мир искусства, которое буквально заглатывало.</a:t>
            </a:r>
          </a:p>
          <a:p>
            <a:pPr lvl="0">
              <a:spcBef>
                <a:spcPts val="0"/>
              </a:spcBef>
              <a:buNone/>
            </a:pPr>
            <a:endParaRPr sz="1200" dirty="0"/>
          </a:p>
          <a:p>
            <a:pPr lvl="0" rtl="0">
              <a:spcBef>
                <a:spcPts val="0"/>
              </a:spcBef>
              <a:buNone/>
            </a:pPr>
            <a:r>
              <a:rPr lang="en" sz="1200" dirty="0"/>
              <a:t>Олеся Позднякова</a:t>
            </a:r>
          </a:p>
        </p:txBody>
      </p:sp>
      <p:pic>
        <p:nvPicPr>
          <p:cNvPr id="299" name="Shape 299"/>
          <p:cNvPicPr preferRelativeResize="0"/>
          <p:nvPr/>
        </p:nvPicPr>
        <p:blipFill>
          <a:blip r:embed="rId3">
            <a:alphaModFix/>
          </a:blip>
          <a:stretch>
            <a:fillRect/>
          </a:stretch>
        </p:blipFill>
        <p:spPr>
          <a:xfrm>
            <a:off x="5855793" y="0"/>
            <a:ext cx="3327181" cy="5143500"/>
          </a:xfrm>
          <a:prstGeom prst="rect">
            <a:avLst/>
          </a:prstGeom>
          <a:noFill/>
          <a:ln>
            <a:noFill/>
          </a:ln>
        </p:spPr>
      </p:pic>
      <p:sp>
        <p:nvSpPr>
          <p:cNvPr id="300" name="Shape 300"/>
          <p:cNvSpPr txBox="1"/>
          <p:nvPr/>
        </p:nvSpPr>
        <p:spPr>
          <a:xfrm>
            <a:off x="1509925" y="4731989"/>
            <a:ext cx="4247400" cy="411635"/>
          </a:xfrm>
          <a:prstGeom prst="rect">
            <a:avLst/>
          </a:prstGeom>
          <a:noFill/>
          <a:ln>
            <a:noFill/>
          </a:ln>
        </p:spPr>
        <p:txBody>
          <a:bodyPr lIns="91425" tIns="91425" rIns="91425" bIns="91425" anchor="ctr" anchorCtr="0">
            <a:noAutofit/>
          </a:bodyPr>
          <a:lstStyle/>
          <a:p>
            <a:pPr lvl="0" algn="r" rtl="0">
              <a:spcBef>
                <a:spcPts val="0"/>
              </a:spcBef>
              <a:buNone/>
            </a:pPr>
            <a:r>
              <a:rPr lang="ru-RU" sz="1000" dirty="0" smtClean="0"/>
              <a:t>Ирина Нахова.</a:t>
            </a:r>
            <a:r>
              <a:rPr lang="en" sz="1000" dirty="0" smtClean="0"/>
              <a:t> </a:t>
            </a:r>
            <a:r>
              <a:rPr lang="en" sz="1000" dirty="0"/>
              <a:t>Побудь со мной. </a:t>
            </a:r>
            <a:r>
              <a:rPr lang="ru-RU" sz="1000" dirty="0" smtClean="0"/>
              <a:t>2002. </a:t>
            </a:r>
            <a:r>
              <a:rPr lang="en" sz="1000" dirty="0" smtClean="0"/>
              <a:t>XL-галерея</a:t>
            </a:r>
            <a:r>
              <a:rPr lang="ru-RU" sz="1000" dirty="0"/>
              <a:t>,</a:t>
            </a:r>
            <a:r>
              <a:rPr lang="en" sz="1000" dirty="0" smtClean="0"/>
              <a:t> </a:t>
            </a:r>
            <a:r>
              <a:rPr lang="en" sz="1000" dirty="0"/>
              <a:t>Москва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a:blip r:embed="rId3">
            <a:alphaModFix/>
          </a:blip>
          <a:stretch>
            <a:fillRect/>
          </a:stretch>
        </p:blipFill>
        <p:spPr>
          <a:xfrm>
            <a:off x="3507000" y="441012"/>
            <a:ext cx="5590800" cy="3599084"/>
          </a:xfrm>
          <a:prstGeom prst="rect">
            <a:avLst/>
          </a:prstGeom>
          <a:noFill/>
          <a:ln>
            <a:noFill/>
          </a:ln>
        </p:spPr>
      </p:pic>
      <p:sp>
        <p:nvSpPr>
          <p:cNvPr id="306" name="Shape 306"/>
          <p:cNvSpPr txBox="1"/>
          <p:nvPr/>
        </p:nvSpPr>
        <p:spPr>
          <a:xfrm>
            <a:off x="0" y="441012"/>
            <a:ext cx="3507000" cy="2922826"/>
          </a:xfrm>
          <a:prstGeom prst="rect">
            <a:avLst/>
          </a:prstGeom>
          <a:noFill/>
          <a:ln>
            <a:noFill/>
          </a:ln>
        </p:spPr>
        <p:txBody>
          <a:bodyPr lIns="91425" tIns="91425" rIns="91425" bIns="91425" anchor="ctr" anchorCtr="0">
            <a:noAutofit/>
          </a:bodyPr>
          <a:lstStyle/>
          <a:p>
            <a:pPr lvl="0">
              <a:spcBef>
                <a:spcPts val="0"/>
              </a:spcBef>
              <a:buNone/>
            </a:pPr>
            <a:r>
              <a:rPr lang="en" sz="1200" dirty="0"/>
              <a:t>Блестки, превращаются в тускловатые туманные кружки, полностью утратившие свой первоначальный блеск. Получается именно так, как и есть на самом деле: все что «блестит», блестит только вдали, при приближении превращаясь в туман. Итак, что же делать художникам, чьей судьбой было участие в некоей «большой идеологии» (в данном случае «разрядке»), когда процесс этот закончен? Где найти эту новую «блестящую даль»?</a:t>
            </a:r>
          </a:p>
          <a:p>
            <a:pPr lvl="0">
              <a:spcBef>
                <a:spcPts val="0"/>
              </a:spcBef>
              <a:buNone/>
            </a:pPr>
            <a:endParaRPr sz="1200" dirty="0"/>
          </a:p>
          <a:p>
            <a:pPr lvl="0">
              <a:spcBef>
                <a:spcPts val="0"/>
              </a:spcBef>
              <a:buNone/>
            </a:pPr>
            <a:endParaRPr sz="1200" dirty="0">
              <a:solidFill>
                <a:schemeClr val="dk1"/>
              </a:solidFill>
            </a:endParaRPr>
          </a:p>
          <a:p>
            <a:pPr lvl="0" rtl="0">
              <a:spcBef>
                <a:spcPts val="0"/>
              </a:spcBef>
              <a:buNone/>
            </a:pPr>
            <a:r>
              <a:rPr lang="en" sz="1200" dirty="0">
                <a:solidFill>
                  <a:schemeClr val="dk1"/>
                </a:solidFill>
              </a:rPr>
              <a:t>Андрей Монастырский</a:t>
            </a:r>
          </a:p>
        </p:txBody>
      </p:sp>
      <p:sp>
        <p:nvSpPr>
          <p:cNvPr id="5" name="Shape 300"/>
          <p:cNvSpPr txBox="1"/>
          <p:nvPr/>
        </p:nvSpPr>
        <p:spPr>
          <a:xfrm>
            <a:off x="3507000" y="4155926"/>
            <a:ext cx="5590800" cy="411635"/>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a:t>
            </a:r>
            <a:r>
              <a:rPr lang="en" sz="1000" dirty="0" smtClean="0"/>
              <a:t> </a:t>
            </a:r>
            <a:r>
              <a:rPr lang="en" sz="1000" dirty="0"/>
              <a:t>Побудь со мной. </a:t>
            </a:r>
            <a:r>
              <a:rPr lang="ru-RU" sz="1000" dirty="0" smtClean="0"/>
              <a:t>2002. </a:t>
            </a:r>
            <a:r>
              <a:rPr lang="en" sz="1000" dirty="0" smtClean="0"/>
              <a:t>XL-галерея</a:t>
            </a:r>
            <a:r>
              <a:rPr lang="ru-RU" sz="1000" dirty="0"/>
              <a:t>,</a:t>
            </a:r>
            <a:r>
              <a:rPr lang="en" sz="1000" dirty="0" smtClean="0"/>
              <a:t> </a:t>
            </a:r>
            <a:r>
              <a:rPr lang="en" sz="1000" dirty="0"/>
              <a:t>Москва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p:cNvPicPr preferRelativeResize="0"/>
          <p:nvPr/>
        </p:nvPicPr>
        <p:blipFill>
          <a:blip r:embed="rId3">
            <a:alphaModFix/>
          </a:blip>
          <a:stretch>
            <a:fillRect/>
          </a:stretch>
        </p:blipFill>
        <p:spPr>
          <a:xfrm>
            <a:off x="4139952" y="699542"/>
            <a:ext cx="4945425" cy="3229974"/>
          </a:xfrm>
          <a:prstGeom prst="rect">
            <a:avLst/>
          </a:prstGeom>
          <a:noFill/>
          <a:ln>
            <a:noFill/>
          </a:ln>
        </p:spPr>
      </p:pic>
      <p:sp>
        <p:nvSpPr>
          <p:cNvPr id="313" name="Shape 313"/>
          <p:cNvSpPr txBox="1"/>
          <p:nvPr/>
        </p:nvSpPr>
        <p:spPr>
          <a:xfrm>
            <a:off x="-1" y="699542"/>
            <a:ext cx="4198575" cy="2376264"/>
          </a:xfrm>
          <a:prstGeom prst="rect">
            <a:avLst/>
          </a:prstGeom>
          <a:noFill/>
          <a:ln>
            <a:noFill/>
          </a:ln>
        </p:spPr>
        <p:txBody>
          <a:bodyPr lIns="91425" tIns="91425" rIns="91425" bIns="91425" anchor="ctr" anchorCtr="0">
            <a:noAutofit/>
          </a:bodyPr>
          <a:lstStyle/>
          <a:p>
            <a:pPr lvl="0">
              <a:spcBef>
                <a:spcPts val="0"/>
              </a:spcBef>
              <a:buNone/>
            </a:pPr>
            <a:r>
              <a:rPr lang="en" sz="1200" dirty="0" smtClean="0">
                <a:solidFill>
                  <a:schemeClr val="dk1"/>
                </a:solidFill>
              </a:rPr>
              <a:t>«</a:t>
            </a:r>
            <a:r>
              <a:rPr lang="en" sz="1200" dirty="0">
                <a:solidFill>
                  <a:schemeClr val="dk1"/>
                </a:solidFill>
              </a:rPr>
              <a:t>Вблизи» ведь все невыносимо давит, как это и происходит в той же инсталляции Наховой, которая прекрасно метафоризирует этот случай «близкого взгляда» своей комнатой-маткой, стенки которой сжимают несчастного зрителя и он может освободиться от этих объятий, только выйдя наружу, где он вновь может обрести дистанционный взгляд на все происходящее, которое издали имеет вполне привлекательный, красиво- галлюцинозный розово-зеленый вид.</a:t>
            </a:r>
          </a:p>
          <a:p>
            <a:pPr lvl="0">
              <a:spcBef>
                <a:spcPts val="0"/>
              </a:spcBef>
              <a:buNone/>
            </a:pPr>
            <a:endParaRPr sz="1200" dirty="0">
              <a:solidFill>
                <a:schemeClr val="dk1"/>
              </a:solidFill>
            </a:endParaRPr>
          </a:p>
          <a:p>
            <a:pPr lvl="0" rtl="0">
              <a:spcBef>
                <a:spcPts val="0"/>
              </a:spcBef>
              <a:buNone/>
            </a:pPr>
            <a:r>
              <a:rPr lang="en" sz="1200" dirty="0">
                <a:solidFill>
                  <a:schemeClr val="dk1"/>
                </a:solidFill>
              </a:rPr>
              <a:t>Андрей Монастырский</a:t>
            </a:r>
          </a:p>
        </p:txBody>
      </p:sp>
      <p:sp>
        <p:nvSpPr>
          <p:cNvPr id="5" name="Shape 300"/>
          <p:cNvSpPr txBox="1"/>
          <p:nvPr/>
        </p:nvSpPr>
        <p:spPr>
          <a:xfrm>
            <a:off x="4139952" y="4011910"/>
            <a:ext cx="4247400" cy="411635"/>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a:t>
            </a:r>
            <a:r>
              <a:rPr lang="en" sz="1000" dirty="0" smtClean="0"/>
              <a:t> </a:t>
            </a:r>
            <a:r>
              <a:rPr lang="en" sz="1000" dirty="0"/>
              <a:t>Побудь со мной. </a:t>
            </a:r>
            <a:r>
              <a:rPr lang="ru-RU" sz="1000" dirty="0" smtClean="0"/>
              <a:t>2002. </a:t>
            </a:r>
            <a:r>
              <a:rPr lang="en" sz="1000" dirty="0" smtClean="0"/>
              <a:t>XL-галерея</a:t>
            </a:r>
            <a:r>
              <a:rPr lang="ru-RU" sz="1000" dirty="0"/>
              <a:t>,</a:t>
            </a:r>
            <a:r>
              <a:rPr lang="en" sz="1000" dirty="0" smtClean="0"/>
              <a:t> </a:t>
            </a:r>
            <a:r>
              <a:rPr lang="en" sz="1000" dirty="0"/>
              <a:t>Москва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Shape 320"/>
          <p:cNvSpPr txBox="1"/>
          <p:nvPr/>
        </p:nvSpPr>
        <p:spPr>
          <a:xfrm>
            <a:off x="-1" y="453150"/>
            <a:ext cx="4066025" cy="2910688"/>
          </a:xfrm>
          <a:prstGeom prst="rect">
            <a:avLst/>
          </a:prstGeom>
          <a:noFill/>
          <a:ln>
            <a:noFill/>
          </a:ln>
        </p:spPr>
        <p:txBody>
          <a:bodyPr lIns="91425" tIns="91425" rIns="91425" bIns="91425" anchor="ctr" anchorCtr="0">
            <a:noAutofit/>
          </a:bodyPr>
          <a:lstStyle/>
          <a:p>
            <a:pPr lvl="0" rtl="0">
              <a:spcBef>
                <a:spcPts val="0"/>
              </a:spcBef>
              <a:buNone/>
            </a:pPr>
            <a:r>
              <a:rPr lang="en" sz="1200" dirty="0"/>
              <a:t>В своей инсталляции «Побудь со мной</a:t>
            </a:r>
            <a:r>
              <a:rPr lang="en" sz="1200" dirty="0" smtClean="0"/>
              <a:t>», </a:t>
            </a:r>
            <a:r>
              <a:rPr lang="en" sz="1200" dirty="0"/>
              <a:t>которая представляет собой шатер, наполненный картинами и звуками голоса требующей внимания матери, она тематизирует «материнскую форму» как ловушку, а окружающую зрителя живопись – как средство манипуляции и морального шантажа. Максималистские картины Ирины Наховой, построенные на огромной творческой амбиции, одновременно раскрывают перед нами и опасность этой амбиции: «заглатывая» нас, эти картины напоследок признаются в содеянном.</a:t>
            </a:r>
          </a:p>
          <a:p>
            <a:pPr lvl="0" rtl="0">
              <a:spcBef>
                <a:spcPts val="0"/>
              </a:spcBef>
              <a:buNone/>
            </a:pPr>
            <a:endParaRPr sz="1200" dirty="0"/>
          </a:p>
          <a:p>
            <a:pPr lvl="0" rtl="0">
              <a:spcBef>
                <a:spcPts val="0"/>
              </a:spcBef>
              <a:buNone/>
            </a:pPr>
            <a:endParaRPr sz="1200" dirty="0"/>
          </a:p>
          <a:p>
            <a:pPr lvl="0" rtl="0">
              <a:spcBef>
                <a:spcPts val="0"/>
              </a:spcBef>
              <a:buNone/>
            </a:pPr>
            <a:r>
              <a:rPr lang="en" sz="1200" dirty="0"/>
              <a:t>Екатерина Деготь</a:t>
            </a:r>
          </a:p>
        </p:txBody>
      </p:sp>
      <p:pic>
        <p:nvPicPr>
          <p:cNvPr id="321" name="Shape 321"/>
          <p:cNvPicPr preferRelativeResize="0"/>
          <p:nvPr/>
        </p:nvPicPr>
        <p:blipFill>
          <a:blip r:embed="rId3">
            <a:alphaModFix/>
          </a:blip>
          <a:stretch>
            <a:fillRect/>
          </a:stretch>
        </p:blipFill>
        <p:spPr>
          <a:xfrm>
            <a:off x="4066025" y="453200"/>
            <a:ext cx="5077974" cy="33958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Shape 326" descr="Ирина Нахова"/>
          <p:cNvPicPr preferRelativeResize="0"/>
          <p:nvPr/>
        </p:nvPicPr>
        <p:blipFill>
          <a:blip r:embed="rId3">
            <a:alphaModFix/>
          </a:blip>
          <a:stretch>
            <a:fillRect/>
          </a:stretch>
        </p:blipFill>
        <p:spPr>
          <a:xfrm>
            <a:off x="5286366" y="0"/>
            <a:ext cx="3857634" cy="5143500"/>
          </a:xfrm>
          <a:prstGeom prst="rect">
            <a:avLst/>
          </a:prstGeom>
          <a:noFill/>
          <a:ln>
            <a:noFill/>
          </a:ln>
        </p:spPr>
      </p:pic>
      <p:sp>
        <p:nvSpPr>
          <p:cNvPr id="327" name="Shape 327"/>
          <p:cNvSpPr txBox="1"/>
          <p:nvPr/>
        </p:nvSpPr>
        <p:spPr>
          <a:xfrm>
            <a:off x="0" y="0"/>
            <a:ext cx="5220072" cy="2211710"/>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Собственно, ответ на этот вопрос тут и дается в общих чертах – нужно просто «выйти наружу», куда-то «вне». Тем более, что мы знаем что эти черные и туманные круги-мишени на больших полотнищах всего лишь маленькие сверкающие блестки. А знание, как известно, большая сила. Идеологический художник с «сильными дерзаниями» не может ограничиваться в своем творчестве только соображениями моды или современного стиля. </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Андрей Монастырский</a:t>
            </a:r>
          </a:p>
        </p:txBody>
      </p:sp>
      <p:sp>
        <p:nvSpPr>
          <p:cNvPr id="5" name="Shape 300"/>
          <p:cNvSpPr txBox="1"/>
          <p:nvPr/>
        </p:nvSpPr>
        <p:spPr>
          <a:xfrm>
            <a:off x="972672" y="4659982"/>
            <a:ext cx="4247400" cy="411635"/>
          </a:xfrm>
          <a:prstGeom prst="rect">
            <a:avLst/>
          </a:prstGeom>
          <a:noFill/>
          <a:ln>
            <a:noFill/>
          </a:ln>
        </p:spPr>
        <p:txBody>
          <a:bodyPr lIns="91425" tIns="91425" rIns="91425" bIns="91425" anchor="ctr" anchorCtr="0">
            <a:noAutofit/>
          </a:bodyPr>
          <a:lstStyle/>
          <a:p>
            <a:pPr lvl="0" algn="r" rtl="0">
              <a:spcBef>
                <a:spcPts val="0"/>
              </a:spcBef>
              <a:buNone/>
            </a:pPr>
            <a:r>
              <a:rPr lang="ru-RU" sz="1000" dirty="0" smtClean="0"/>
              <a:t>Ирина Нахова.</a:t>
            </a:r>
            <a:r>
              <a:rPr lang="en" sz="1000" dirty="0" smtClean="0"/>
              <a:t> </a:t>
            </a:r>
            <a:r>
              <a:rPr lang="en" sz="1000" dirty="0"/>
              <a:t>Побудь со мной. </a:t>
            </a:r>
            <a:r>
              <a:rPr lang="ru-RU" sz="1000" dirty="0" smtClean="0"/>
              <a:t>2002. </a:t>
            </a:r>
            <a:r>
              <a:rPr lang="en" sz="1000" dirty="0" smtClean="0"/>
              <a:t>XL-галерея</a:t>
            </a:r>
            <a:r>
              <a:rPr lang="ru-RU" sz="1000" dirty="0"/>
              <a:t>,</a:t>
            </a:r>
            <a:r>
              <a:rPr lang="en" sz="1000" dirty="0" smtClean="0"/>
              <a:t> </a:t>
            </a:r>
            <a:r>
              <a:rPr lang="en" sz="1000" dirty="0"/>
              <a:t>Москва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p:nvPr/>
        </p:nvSpPr>
        <p:spPr>
          <a:xfrm>
            <a:off x="97400" y="469350"/>
            <a:ext cx="5122672" cy="2246416"/>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a:t>
            </a:r>
            <a:r>
              <a:rPr lang="en" sz="1200" dirty="0" smtClean="0"/>
              <a:t>Маточный Домик</a:t>
            </a:r>
            <a:r>
              <a:rPr lang="ru-RU" sz="1200" dirty="0" smtClean="0"/>
              <a:t>»</a:t>
            </a:r>
            <a:r>
              <a:rPr lang="en" sz="1200" dirty="0" smtClean="0"/>
              <a:t> </a:t>
            </a:r>
            <a:r>
              <a:rPr lang="en" sz="1200" dirty="0"/>
              <a:t>предоставляет отдых и убежище усталому путнику независимо от пола, не дискриминируя. Злоупотребляя и используя всеприемлющую природу противоположного пола, мужские особи репродуцируют не только стереотипы поведения, но и переносят экстравертные по натуре функции организма на политические и государственные структуры, распространяя и умножая ретроградные примитивные системы в глобальном масштабе.</a:t>
            </a:r>
          </a:p>
          <a:p>
            <a:pPr lvl="0" rtl="0">
              <a:spcBef>
                <a:spcPts val="0"/>
              </a:spcBef>
              <a:buNone/>
            </a:pPr>
            <a:endParaRPr sz="1200" dirty="0"/>
          </a:p>
          <a:p>
            <a:pPr lvl="0" rtl="0">
              <a:spcBef>
                <a:spcPts val="0"/>
              </a:spcBef>
              <a:buNone/>
            </a:pPr>
            <a:r>
              <a:rPr lang="en" sz="1200" dirty="0"/>
              <a:t>Ирина Нахова</a:t>
            </a:r>
          </a:p>
        </p:txBody>
      </p:sp>
      <p:pic>
        <p:nvPicPr>
          <p:cNvPr id="334" name="Shape 334"/>
          <p:cNvPicPr preferRelativeResize="0"/>
          <p:nvPr/>
        </p:nvPicPr>
        <p:blipFill>
          <a:blip r:embed="rId3">
            <a:alphaModFix/>
          </a:blip>
          <a:stretch>
            <a:fillRect/>
          </a:stretch>
        </p:blipFill>
        <p:spPr>
          <a:xfrm>
            <a:off x="5292080" y="54975"/>
            <a:ext cx="3788621" cy="5088525"/>
          </a:xfrm>
          <a:prstGeom prst="rect">
            <a:avLst/>
          </a:prstGeom>
          <a:noFill/>
          <a:ln>
            <a:noFill/>
          </a:ln>
        </p:spPr>
      </p:pic>
      <p:sp>
        <p:nvSpPr>
          <p:cNvPr id="5" name="Shape 300"/>
          <p:cNvSpPr txBox="1"/>
          <p:nvPr/>
        </p:nvSpPr>
        <p:spPr>
          <a:xfrm>
            <a:off x="972672" y="4658841"/>
            <a:ext cx="4247400" cy="411635"/>
          </a:xfrm>
          <a:prstGeom prst="rect">
            <a:avLst/>
          </a:prstGeom>
          <a:noFill/>
          <a:ln>
            <a:noFill/>
          </a:ln>
        </p:spPr>
        <p:txBody>
          <a:bodyPr lIns="91425" tIns="91425" rIns="91425" bIns="91425" anchor="ctr" anchorCtr="0">
            <a:noAutofit/>
          </a:bodyPr>
          <a:lstStyle/>
          <a:p>
            <a:pPr lvl="0" algn="r" rtl="0">
              <a:spcBef>
                <a:spcPts val="0"/>
              </a:spcBef>
              <a:buNone/>
            </a:pPr>
            <a:r>
              <a:rPr lang="ru-RU" sz="1000" dirty="0" smtClean="0"/>
              <a:t>Ирина Нахова.</a:t>
            </a:r>
            <a:r>
              <a:rPr lang="en" sz="1000" dirty="0" smtClean="0"/>
              <a:t> </a:t>
            </a:r>
            <a:r>
              <a:rPr lang="en" sz="1000" dirty="0"/>
              <a:t>Побудь со мной. </a:t>
            </a:r>
            <a:r>
              <a:rPr lang="ru-RU" sz="1000" dirty="0" smtClean="0"/>
              <a:t>2002. </a:t>
            </a:r>
            <a:r>
              <a:rPr lang="en" sz="1000" dirty="0" smtClean="0"/>
              <a:t>XL-галерея</a:t>
            </a:r>
            <a:r>
              <a:rPr lang="ru-RU" sz="1000" dirty="0"/>
              <a:t>,</a:t>
            </a:r>
            <a:r>
              <a:rPr lang="en" sz="1000" dirty="0" smtClean="0"/>
              <a:t> </a:t>
            </a:r>
            <a:r>
              <a:rPr lang="en" sz="1000" dirty="0"/>
              <a:t>Москва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2555776" y="4217500"/>
            <a:ext cx="6130898" cy="861900"/>
          </a:xfrm>
          <a:prstGeom prst="rect">
            <a:avLst/>
          </a:prstGeom>
        </p:spPr>
        <p:txBody>
          <a:bodyPr lIns="91425" tIns="91425" rIns="91425" bIns="91425" anchor="t" anchorCtr="0">
            <a:noAutofit/>
          </a:bodyPr>
          <a:lstStyle/>
          <a:p>
            <a:pPr lvl="0" algn="l">
              <a:spcBef>
                <a:spcPts val="0"/>
              </a:spcBef>
              <a:buNone/>
            </a:pPr>
            <a:r>
              <a:rPr lang="ru-RU" sz="1000" dirty="0" smtClean="0"/>
              <a:t>Ирина Нахова. Инсталляция. Галерея </a:t>
            </a:r>
            <a:r>
              <a:rPr lang="en" sz="1000" dirty="0" smtClean="0"/>
              <a:t>Kunstlerhaus</a:t>
            </a:r>
            <a:r>
              <a:rPr lang="en" sz="1000" dirty="0"/>
              <a:t>, </a:t>
            </a:r>
            <a:r>
              <a:rPr lang="ru-RU" sz="1000" dirty="0" smtClean="0"/>
              <a:t>Карлсруэ</a:t>
            </a:r>
            <a:r>
              <a:rPr lang="en" sz="1000" dirty="0" smtClean="0"/>
              <a:t>, </a:t>
            </a:r>
            <a:r>
              <a:rPr lang="ru-RU" sz="1000" dirty="0" smtClean="0"/>
              <a:t>Германия</a:t>
            </a:r>
            <a:endParaRPr lang="en" sz="1000" dirty="0"/>
          </a:p>
        </p:txBody>
      </p:sp>
      <p:pic>
        <p:nvPicPr>
          <p:cNvPr id="341" name="Shape 341"/>
          <p:cNvPicPr preferRelativeResize="0"/>
          <p:nvPr/>
        </p:nvPicPr>
        <p:blipFill rotWithShape="1">
          <a:blip r:embed="rId3">
            <a:alphaModFix/>
          </a:blip>
          <a:srcRect t="17409"/>
          <a:stretch/>
        </p:blipFill>
        <p:spPr>
          <a:xfrm>
            <a:off x="1826350" y="101725"/>
            <a:ext cx="6860325" cy="4161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454875" y="3435846"/>
            <a:ext cx="8229600" cy="519599"/>
          </a:xfrm>
          <a:prstGeom prst="rect">
            <a:avLst/>
          </a:prstGeom>
        </p:spPr>
        <p:txBody>
          <a:bodyPr lIns="91425" tIns="91425" rIns="91425" bIns="91425" anchor="t" anchorCtr="0">
            <a:noAutofit/>
          </a:bodyPr>
          <a:lstStyle/>
          <a:p>
            <a:pPr lvl="0">
              <a:spcBef>
                <a:spcPts val="0"/>
              </a:spcBef>
              <a:buNone/>
            </a:pPr>
            <a:r>
              <a:rPr lang="ru-RU" sz="1000" dirty="0" smtClean="0"/>
              <a:t>Ирина Нахова.</a:t>
            </a:r>
            <a:r>
              <a:rPr lang="en" sz="1000" dirty="0" smtClean="0"/>
              <a:t>Resuscitation</a:t>
            </a:r>
            <a:r>
              <a:rPr lang="en" sz="1000" dirty="0"/>
              <a:t>. 2008 </a:t>
            </a:r>
            <a:r>
              <a:rPr lang="en" sz="1000" dirty="0" smtClean="0"/>
              <a:t>– 2009</a:t>
            </a:r>
            <a:r>
              <a:rPr lang="ru-RU" sz="1000" dirty="0" smtClean="0"/>
              <a:t>. Пластик</a:t>
            </a:r>
            <a:endParaRPr lang="en" sz="1000" dirty="0"/>
          </a:p>
        </p:txBody>
      </p:sp>
      <p:pic>
        <p:nvPicPr>
          <p:cNvPr id="347" name="Shape 347"/>
          <p:cNvPicPr preferRelativeResize="0"/>
          <p:nvPr/>
        </p:nvPicPr>
        <p:blipFill>
          <a:blip r:embed="rId3">
            <a:alphaModFix/>
          </a:blip>
          <a:stretch>
            <a:fillRect/>
          </a:stretch>
        </p:blipFill>
        <p:spPr>
          <a:xfrm>
            <a:off x="2325" y="113540"/>
            <a:ext cx="4569675" cy="3034274"/>
          </a:xfrm>
          <a:prstGeom prst="rect">
            <a:avLst/>
          </a:prstGeom>
          <a:noFill/>
          <a:ln>
            <a:noFill/>
          </a:ln>
        </p:spPr>
      </p:pic>
      <p:pic>
        <p:nvPicPr>
          <p:cNvPr id="348" name="Shape 348"/>
          <p:cNvPicPr preferRelativeResize="0"/>
          <p:nvPr/>
        </p:nvPicPr>
        <p:blipFill>
          <a:blip r:embed="rId4">
            <a:alphaModFix/>
          </a:blip>
          <a:stretch>
            <a:fillRect/>
          </a:stretch>
        </p:blipFill>
        <p:spPr>
          <a:xfrm>
            <a:off x="4644009" y="113541"/>
            <a:ext cx="4499992" cy="3034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107504" y="339501"/>
            <a:ext cx="4968552" cy="1584177"/>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Виктор </a:t>
            </a:r>
            <a:r>
              <a:rPr lang="en" sz="1200" dirty="0"/>
              <a:t>Пивоваров сказал, что «искусство – твоя жизнь» и если что-то создаешь, то нужно это делать только по крайней необходимости. Иначе произведения искусства просто засоряют мир... И это действительно так: работы, сделанные по крайней необходимости обладают какой-то внутренней энергией, действующей на зрителя.</a:t>
            </a:r>
          </a:p>
        </p:txBody>
      </p:sp>
      <p:pic>
        <p:nvPicPr>
          <p:cNvPr id="53" name="Shape 53"/>
          <p:cNvPicPr preferRelativeResize="0"/>
          <p:nvPr/>
        </p:nvPicPr>
        <p:blipFill>
          <a:blip r:embed="rId3">
            <a:alphaModFix/>
          </a:blip>
          <a:stretch>
            <a:fillRect/>
          </a:stretch>
        </p:blipFill>
        <p:spPr>
          <a:xfrm>
            <a:off x="5215849" y="0"/>
            <a:ext cx="2762500" cy="4925899"/>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8. Кожи. 2010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p:nvPr/>
        </p:nvSpPr>
        <p:spPr>
          <a:xfrm>
            <a:off x="0" y="269400"/>
            <a:ext cx="3789300" cy="2854200"/>
          </a:xfrm>
          <a:prstGeom prst="rect">
            <a:avLst/>
          </a:prstGeom>
          <a:noFill/>
          <a:ln>
            <a:noFill/>
          </a:ln>
        </p:spPr>
        <p:txBody>
          <a:bodyPr lIns="91425" tIns="91425" rIns="91425" bIns="91425" anchor="ctr" anchorCtr="0">
            <a:noAutofit/>
          </a:bodyPr>
          <a:lstStyle/>
          <a:p>
            <a:pPr lvl="0" rtl="0">
              <a:spcBef>
                <a:spcPts val="0"/>
              </a:spcBef>
              <a:buNone/>
            </a:pPr>
            <a:r>
              <a:rPr lang="en" sz="1200" dirty="0"/>
              <a:t>Нахова напечатала снимки татуированных мужских и женских тел на латексе, на ощупь напоминающем человеческую кожу. Висящий на стене, будто содранная с человека кожа, каждый латекс снабжен текстом, в котором вкратце описывается жизнь </a:t>
            </a:r>
            <a:r>
              <a:rPr lang="ru-RU" sz="1200" dirty="0" smtClean="0"/>
              <a:t>«</a:t>
            </a:r>
            <a:r>
              <a:rPr lang="en" sz="1200" dirty="0" smtClean="0"/>
              <a:t>освежеванного</a:t>
            </a:r>
            <a:r>
              <a:rPr lang="ru-RU" sz="1200" dirty="0" smtClean="0"/>
              <a:t>»</a:t>
            </a:r>
            <a:r>
              <a:rPr lang="en" sz="1200" dirty="0" smtClean="0"/>
              <a:t> </a:t>
            </a:r>
            <a:r>
              <a:rPr lang="en" sz="1200" dirty="0"/>
              <a:t>персонажа. </a:t>
            </a:r>
          </a:p>
          <a:p>
            <a:pPr lvl="0" rtl="0">
              <a:spcBef>
                <a:spcPts val="0"/>
              </a:spcBef>
              <a:buNone/>
            </a:pPr>
            <a:endParaRPr sz="1200" dirty="0"/>
          </a:p>
          <a:p>
            <a:pPr lvl="0" rtl="0">
              <a:spcBef>
                <a:spcPts val="0"/>
              </a:spcBef>
              <a:buNone/>
            </a:pPr>
            <a:r>
              <a:rPr lang="en" sz="1200" dirty="0"/>
              <a:t>Каллиопи Миниудаки</a:t>
            </a:r>
          </a:p>
        </p:txBody>
      </p:sp>
      <p:pic>
        <p:nvPicPr>
          <p:cNvPr id="360" name="Shape 360"/>
          <p:cNvPicPr preferRelativeResize="0"/>
          <p:nvPr/>
        </p:nvPicPr>
        <p:blipFill>
          <a:blip r:embed="rId3">
            <a:alphaModFix/>
          </a:blip>
          <a:stretch>
            <a:fillRect/>
          </a:stretch>
        </p:blipFill>
        <p:spPr>
          <a:xfrm>
            <a:off x="3710700" y="323162"/>
            <a:ext cx="5393900" cy="4497175"/>
          </a:xfrm>
          <a:prstGeom prst="rect">
            <a:avLst/>
          </a:prstGeom>
          <a:noFill/>
          <a:ln>
            <a:noFill/>
          </a:ln>
        </p:spPr>
      </p:pic>
      <p:sp>
        <p:nvSpPr>
          <p:cNvPr id="361" name="Shape 361"/>
          <p:cNvSpPr txBox="1"/>
          <p:nvPr/>
        </p:nvSpPr>
        <p:spPr>
          <a:xfrm>
            <a:off x="1619672" y="4443958"/>
            <a:ext cx="1974802" cy="376379"/>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a:t>
            </a:r>
            <a:r>
              <a:rPr lang="en" sz="1000" dirty="0" smtClean="0"/>
              <a:t>Кожи</a:t>
            </a:r>
            <a:r>
              <a:rPr lang="ru-RU" sz="1000" dirty="0" smtClean="0"/>
              <a:t>. </a:t>
            </a:r>
            <a:r>
              <a:rPr lang="en" sz="1000" dirty="0" smtClean="0"/>
              <a:t>2010</a:t>
            </a:r>
            <a:endParaRPr lang="en" sz="1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Shape 366"/>
          <p:cNvPicPr preferRelativeResize="0"/>
          <p:nvPr/>
        </p:nvPicPr>
        <p:blipFill>
          <a:blip r:embed="rId3">
            <a:alphaModFix/>
          </a:blip>
          <a:stretch>
            <a:fillRect/>
          </a:stretch>
        </p:blipFill>
        <p:spPr>
          <a:xfrm>
            <a:off x="3222125" y="16695"/>
            <a:ext cx="5868142" cy="4925899"/>
          </a:xfrm>
          <a:prstGeom prst="rect">
            <a:avLst/>
          </a:prstGeom>
          <a:noFill/>
          <a:ln>
            <a:noFill/>
          </a:ln>
        </p:spPr>
      </p:pic>
      <p:sp>
        <p:nvSpPr>
          <p:cNvPr id="367" name="Shape 367"/>
          <p:cNvSpPr txBox="1"/>
          <p:nvPr/>
        </p:nvSpPr>
        <p:spPr>
          <a:xfrm>
            <a:off x="48725" y="123478"/>
            <a:ext cx="3173400" cy="2664296"/>
          </a:xfrm>
          <a:prstGeom prst="rect">
            <a:avLst/>
          </a:prstGeom>
          <a:noFill/>
          <a:ln>
            <a:noFill/>
          </a:ln>
        </p:spPr>
        <p:txBody>
          <a:bodyPr lIns="91425" tIns="91425" rIns="91425" bIns="91425" anchor="ctr" anchorCtr="0">
            <a:noAutofit/>
          </a:bodyPr>
          <a:lstStyle/>
          <a:p>
            <a:pPr lvl="0">
              <a:spcBef>
                <a:spcPts val="0"/>
              </a:spcBef>
              <a:buNone/>
            </a:pPr>
            <a:r>
              <a:rPr lang="en" sz="1200" dirty="0"/>
              <a:t>В этих текстах, стилизованных под репортажи </a:t>
            </a:r>
            <a:r>
              <a:rPr lang="ru-RU" sz="1200" dirty="0" smtClean="0"/>
              <a:t>«</a:t>
            </a:r>
            <a:r>
              <a:rPr lang="en" sz="1200" dirty="0" smtClean="0"/>
              <a:t>желтой</a:t>
            </a:r>
            <a:r>
              <a:rPr lang="ru-RU" sz="1200" dirty="0" smtClean="0"/>
              <a:t>»</a:t>
            </a:r>
            <a:r>
              <a:rPr lang="en" sz="1200" dirty="0" smtClean="0"/>
              <a:t> </a:t>
            </a:r>
            <a:r>
              <a:rPr lang="en" sz="1200" dirty="0"/>
              <a:t>прессы, упоминаются имя и происхождение владельца кожи; причины, побудившие его или ее сделать татуировку религиозного или светского содержания; причины смерти в результате несчаст­ного случая или уголовного преступления; обстоятельства </a:t>
            </a:r>
            <a:r>
              <a:rPr lang="ru-RU" sz="1200" dirty="0" smtClean="0"/>
              <a:t>«</a:t>
            </a:r>
            <a:r>
              <a:rPr lang="en" sz="1200" dirty="0" smtClean="0"/>
              <a:t>свежевания</a:t>
            </a:r>
            <a:r>
              <a:rPr lang="ru-RU" sz="1200" dirty="0" smtClean="0"/>
              <a:t>»</a:t>
            </a:r>
            <a:r>
              <a:rPr lang="en" sz="1200" dirty="0" smtClean="0"/>
              <a:t>, </a:t>
            </a:r>
            <a:r>
              <a:rPr lang="en" sz="1200" dirty="0"/>
              <a:t>а также информация о посмертной выставке татуированной кожи. </a:t>
            </a:r>
          </a:p>
          <a:p>
            <a:pPr lvl="0">
              <a:spcBef>
                <a:spcPts val="0"/>
              </a:spcBef>
              <a:buNone/>
            </a:pPr>
            <a:endParaRPr sz="1200" dirty="0"/>
          </a:p>
          <a:p>
            <a:pPr lvl="0" rtl="0">
              <a:spcBef>
                <a:spcPts val="0"/>
              </a:spcBef>
              <a:buNone/>
            </a:pPr>
            <a:r>
              <a:rPr lang="en" sz="1200" dirty="0"/>
              <a:t>Каллиопи Миниудаки</a:t>
            </a:r>
          </a:p>
        </p:txBody>
      </p:sp>
      <p:sp>
        <p:nvSpPr>
          <p:cNvPr id="368" name="Shape 368"/>
          <p:cNvSpPr txBox="1"/>
          <p:nvPr/>
        </p:nvSpPr>
        <p:spPr>
          <a:xfrm>
            <a:off x="1115616" y="4659982"/>
            <a:ext cx="2106509" cy="282612"/>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a:t>
            </a:r>
            <a:r>
              <a:rPr lang="en" sz="1000" dirty="0" smtClean="0"/>
              <a:t>Кожи</a:t>
            </a:r>
            <a:r>
              <a:rPr lang="ru-RU" sz="1000" dirty="0"/>
              <a:t>.</a:t>
            </a:r>
            <a:r>
              <a:rPr lang="en" sz="1000" dirty="0" smtClean="0"/>
              <a:t> </a:t>
            </a:r>
            <a:r>
              <a:rPr lang="en" sz="1000" dirty="0"/>
              <a:t>2010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a:blip r:embed="rId3">
            <a:alphaModFix/>
          </a:blip>
          <a:stretch>
            <a:fillRect/>
          </a:stretch>
        </p:blipFill>
        <p:spPr>
          <a:xfrm>
            <a:off x="3849750" y="587248"/>
            <a:ext cx="5233626" cy="3480350"/>
          </a:xfrm>
          <a:prstGeom prst="rect">
            <a:avLst/>
          </a:prstGeom>
          <a:noFill/>
          <a:ln>
            <a:noFill/>
          </a:ln>
        </p:spPr>
      </p:pic>
      <p:sp>
        <p:nvSpPr>
          <p:cNvPr id="374" name="Shape 374"/>
          <p:cNvSpPr txBox="1"/>
          <p:nvPr/>
        </p:nvSpPr>
        <p:spPr>
          <a:xfrm>
            <a:off x="0" y="587248"/>
            <a:ext cx="3507000" cy="3480350"/>
          </a:xfrm>
          <a:prstGeom prst="rect">
            <a:avLst/>
          </a:prstGeom>
          <a:noFill/>
          <a:ln>
            <a:noFill/>
          </a:ln>
        </p:spPr>
        <p:txBody>
          <a:bodyPr lIns="91425" tIns="91425" rIns="91425" bIns="91425" anchor="ctr" anchorCtr="0">
            <a:noAutofit/>
          </a:bodyPr>
          <a:lstStyle/>
          <a:p>
            <a:pPr lvl="0">
              <a:spcBef>
                <a:spcPts val="0"/>
              </a:spcBef>
              <a:buNone/>
            </a:pPr>
            <a:r>
              <a:rPr lang="en" sz="1200" dirty="0"/>
              <a:t>Подкрепляя выдуманные истории сконструированной документацией, Нахова говорит о не­надежности слова и образа в идеологических манипуляциях, передачах СМИ и в самой исто­рии нашего времени. В итоге в каждой истории угадывается пессимистический вывод, что все продается и рекла­мируется, как кожа и подробности личной жизни этих необычных жертв. Более того, все по­пытки субъективации и отстранения посредством татуировок, которые должны добавлять са­моидентификации персонажам, идут прахом из-за фатальной обреченности, свойственной всем </a:t>
            </a:r>
            <a:r>
              <a:rPr lang="ru-RU" sz="1200" dirty="0" smtClean="0"/>
              <a:t>«</a:t>
            </a:r>
            <a:r>
              <a:rPr lang="en" sz="1200" dirty="0" smtClean="0"/>
              <a:t>Кожам</a:t>
            </a:r>
            <a:r>
              <a:rPr lang="ru-RU" sz="1200" dirty="0" smtClean="0"/>
              <a:t>».</a:t>
            </a:r>
            <a:endParaRPr lang="en" sz="1200" dirty="0"/>
          </a:p>
          <a:p>
            <a:pPr lvl="0">
              <a:spcBef>
                <a:spcPts val="0"/>
              </a:spcBef>
              <a:buNone/>
            </a:pPr>
            <a:endParaRPr sz="1200" dirty="0"/>
          </a:p>
          <a:p>
            <a:pPr lvl="0" rtl="0">
              <a:spcBef>
                <a:spcPts val="0"/>
              </a:spcBef>
              <a:buNone/>
            </a:pPr>
            <a:r>
              <a:rPr lang="en" sz="1200" dirty="0"/>
              <a:t>Каллиопи Миниудаки</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Shape 379"/>
          <p:cNvPicPr preferRelativeResize="0"/>
          <p:nvPr/>
        </p:nvPicPr>
        <p:blipFill>
          <a:blip r:embed="rId3">
            <a:alphaModFix/>
          </a:blip>
          <a:stretch>
            <a:fillRect/>
          </a:stretch>
        </p:blipFill>
        <p:spPr>
          <a:xfrm>
            <a:off x="5683425" y="517700"/>
            <a:ext cx="3244599" cy="2820275"/>
          </a:xfrm>
          <a:prstGeom prst="rect">
            <a:avLst/>
          </a:prstGeom>
          <a:noFill/>
          <a:ln>
            <a:noFill/>
          </a:ln>
        </p:spPr>
      </p:pic>
      <p:pic>
        <p:nvPicPr>
          <p:cNvPr id="380" name="Shape 380"/>
          <p:cNvPicPr preferRelativeResize="0"/>
          <p:nvPr/>
        </p:nvPicPr>
        <p:blipFill>
          <a:blip r:embed="rId4">
            <a:alphaModFix/>
          </a:blip>
          <a:stretch>
            <a:fillRect/>
          </a:stretch>
        </p:blipFill>
        <p:spPr>
          <a:xfrm>
            <a:off x="129795" y="517700"/>
            <a:ext cx="5306301" cy="1454674"/>
          </a:xfrm>
          <a:prstGeom prst="rect">
            <a:avLst/>
          </a:prstGeom>
          <a:noFill/>
          <a:ln>
            <a:noFill/>
          </a:ln>
        </p:spPr>
      </p:pic>
      <p:sp>
        <p:nvSpPr>
          <p:cNvPr id="381" name="Shape 381"/>
          <p:cNvSpPr txBox="1"/>
          <p:nvPr/>
        </p:nvSpPr>
        <p:spPr>
          <a:xfrm>
            <a:off x="5683425" y="3559456"/>
            <a:ext cx="2343425" cy="408851"/>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Ирина Нахова. </a:t>
            </a:r>
            <a:r>
              <a:rPr lang="en" sz="1000" dirty="0" smtClean="0"/>
              <a:t>Кожи</a:t>
            </a:r>
            <a:r>
              <a:rPr lang="ru-RU" sz="1000" dirty="0"/>
              <a:t>.</a:t>
            </a:r>
            <a:r>
              <a:rPr lang="en" sz="1000" dirty="0" smtClean="0"/>
              <a:t> </a:t>
            </a:r>
            <a:r>
              <a:rPr lang="en" sz="1000" dirty="0"/>
              <a:t>2010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9. Рай. 2014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p:nvPr/>
        </p:nvSpPr>
        <p:spPr>
          <a:xfrm>
            <a:off x="38974" y="267495"/>
            <a:ext cx="4002890" cy="1656183"/>
          </a:xfrm>
          <a:prstGeom prst="rect">
            <a:avLst/>
          </a:prstGeom>
          <a:noFill/>
          <a:ln>
            <a:noFill/>
          </a:ln>
        </p:spPr>
        <p:txBody>
          <a:bodyPr lIns="91425" tIns="91425" rIns="91425" bIns="91425" anchor="ctr" anchorCtr="0">
            <a:noAutofit/>
          </a:bodyPr>
          <a:lstStyle/>
          <a:p>
            <a:pPr lvl="0" rtl="0">
              <a:spcBef>
                <a:spcPts val="0"/>
              </a:spcBef>
              <a:buNone/>
            </a:pPr>
            <a:endParaRPr dirty="0"/>
          </a:p>
          <a:p>
            <a:pPr lvl="0"/>
            <a:r>
              <a:rPr lang="en" sz="1200" dirty="0" smtClean="0"/>
              <a:t>«Рай </a:t>
            </a:r>
            <a:r>
              <a:rPr lang="en" sz="1200" dirty="0"/>
              <a:t>– это искусственное пространство, абсолютно надёжное и длящееся вечно» – так описывает Ирина Нахова суть и смысл своей инсталляции, в которой находятся её персонажи. Эти существа буквально обретаются «между небом и землей» – одна группа «вечно входит в воду», другая «вечно парит в небесах». </a:t>
            </a:r>
          </a:p>
          <a:p>
            <a:pPr lvl="0">
              <a:spcBef>
                <a:spcPts val="0"/>
              </a:spcBef>
              <a:buNone/>
            </a:pPr>
            <a:endParaRPr sz="1200" dirty="0"/>
          </a:p>
          <a:p>
            <a:pPr lvl="0" rtl="0">
              <a:spcBef>
                <a:spcPts val="0"/>
              </a:spcBef>
              <a:buNone/>
            </a:pPr>
            <a:r>
              <a:rPr lang="en" sz="1200" dirty="0"/>
              <a:t>Пресс-релиз</a:t>
            </a:r>
          </a:p>
        </p:txBody>
      </p:sp>
      <p:pic>
        <p:nvPicPr>
          <p:cNvPr id="393" name="Shape 393"/>
          <p:cNvPicPr preferRelativeResize="0"/>
          <p:nvPr/>
        </p:nvPicPr>
        <p:blipFill>
          <a:blip r:embed="rId3">
            <a:alphaModFix/>
          </a:blip>
          <a:stretch>
            <a:fillRect/>
          </a:stretch>
        </p:blipFill>
        <p:spPr>
          <a:xfrm>
            <a:off x="4041864" y="50"/>
            <a:ext cx="5076055" cy="5143500"/>
          </a:xfrm>
          <a:prstGeom prst="rect">
            <a:avLst/>
          </a:prstGeom>
          <a:noFill/>
          <a:ln>
            <a:noFill/>
          </a:ln>
        </p:spPr>
      </p:pic>
      <p:sp>
        <p:nvSpPr>
          <p:cNvPr id="394" name="Shape 394"/>
          <p:cNvSpPr txBox="1"/>
          <p:nvPr/>
        </p:nvSpPr>
        <p:spPr>
          <a:xfrm>
            <a:off x="365750" y="4587974"/>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p:nvPr/>
        </p:nvSpPr>
        <p:spPr>
          <a:xfrm>
            <a:off x="0" y="745463"/>
            <a:ext cx="3409500" cy="2330344"/>
          </a:xfrm>
          <a:prstGeom prst="rect">
            <a:avLst/>
          </a:prstGeom>
          <a:noFill/>
          <a:ln>
            <a:noFill/>
          </a:ln>
        </p:spPr>
        <p:txBody>
          <a:bodyPr lIns="91425" tIns="91425" rIns="91425" bIns="91425" anchor="ctr" anchorCtr="0">
            <a:noAutofit/>
          </a:bodyPr>
          <a:lstStyle/>
          <a:p>
            <a:pPr lvl="0">
              <a:spcBef>
                <a:spcPts val="0"/>
              </a:spcBef>
              <a:buNone/>
            </a:pPr>
            <a:r>
              <a:rPr lang="en" sz="1200" dirty="0"/>
              <a:t>Вместо инсталляции-спектакля, зрелища, она предлагает бесконечную текучку выхваченных из повседневности кадров. Подглядывание за зависшими в облаках обывателями, правда, оставляет после себя ощущение неловкости. Зритель оказывается частью инсталляции, но вскоре обнаруживает, что она — лабиринт, давно похеривший своего минотавра.</a:t>
            </a:r>
          </a:p>
          <a:p>
            <a:pPr lvl="0">
              <a:spcBef>
                <a:spcPts val="0"/>
              </a:spcBef>
              <a:buNone/>
            </a:pPr>
            <a:endParaRPr sz="1200" dirty="0"/>
          </a:p>
          <a:p>
            <a:pPr lvl="0" rtl="0">
              <a:spcBef>
                <a:spcPts val="0"/>
              </a:spcBef>
              <a:buNone/>
            </a:pPr>
            <a:r>
              <a:rPr lang="en" sz="1200" dirty="0"/>
              <a:t>Татьяна Сохарева </a:t>
            </a:r>
          </a:p>
        </p:txBody>
      </p:sp>
      <p:pic>
        <p:nvPicPr>
          <p:cNvPr id="400" name="Shape 400"/>
          <p:cNvPicPr preferRelativeResize="0"/>
          <p:nvPr/>
        </p:nvPicPr>
        <p:blipFill>
          <a:blip r:embed="rId3">
            <a:alphaModFix/>
          </a:blip>
          <a:stretch>
            <a:fillRect/>
          </a:stretch>
        </p:blipFill>
        <p:spPr>
          <a:xfrm>
            <a:off x="3349550" y="745462"/>
            <a:ext cx="5794449" cy="3259375"/>
          </a:xfrm>
          <a:prstGeom prst="rect">
            <a:avLst/>
          </a:prstGeom>
          <a:noFill/>
          <a:ln>
            <a:noFill/>
          </a:ln>
        </p:spPr>
      </p:pic>
      <p:sp>
        <p:nvSpPr>
          <p:cNvPr id="5" name="Shape 394"/>
          <p:cNvSpPr txBox="1"/>
          <p:nvPr/>
        </p:nvSpPr>
        <p:spPr>
          <a:xfrm>
            <a:off x="3349550" y="4155926"/>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p:nvPr/>
        </p:nvSpPr>
        <p:spPr>
          <a:xfrm>
            <a:off x="0" y="314525"/>
            <a:ext cx="3351000" cy="3121322"/>
          </a:xfrm>
          <a:prstGeom prst="rect">
            <a:avLst/>
          </a:prstGeom>
          <a:noFill/>
          <a:ln>
            <a:noFill/>
          </a:ln>
        </p:spPr>
        <p:txBody>
          <a:bodyPr lIns="91425" tIns="91425" rIns="91425" bIns="91425" anchor="ctr" anchorCtr="0">
            <a:noAutofit/>
          </a:bodyPr>
          <a:lstStyle/>
          <a:p>
            <a:pPr lvl="0" rtl="0">
              <a:spcBef>
                <a:spcPts val="0"/>
              </a:spcBef>
              <a:buNone/>
            </a:pPr>
            <a:r>
              <a:rPr lang="en" sz="1200" dirty="0"/>
              <a:t>Я их купила специально для этого проекта. Сначала я стала искать видео с подобными чудесными червяками, но нигде не могла найти ничего похожего. И я купила червей сама! Это очень экологичная вещь. Они вегетарианцы, и съедают весь ваш мусор — очистки, овощи, фрукты и бумагу, газеты, письма. Они совершенно завораживают. И мусор они перерабатывают в самый лучший компост — цветочкам, на грядки. Целая червячная фабрика.</a:t>
            </a:r>
          </a:p>
          <a:p>
            <a:pPr lvl="0" rtl="0">
              <a:spcBef>
                <a:spcPts val="0"/>
              </a:spcBef>
              <a:buNone/>
            </a:pPr>
            <a:r>
              <a:rPr lang="en" sz="1200" dirty="0"/>
              <a:t>Когда я снимала червяков, у меня стоял Гайдн — именно симфония «Королева». Я вдруг увидела, что они танцуют под эту музыку!</a:t>
            </a:r>
          </a:p>
        </p:txBody>
      </p:sp>
      <p:pic>
        <p:nvPicPr>
          <p:cNvPr id="407" name="Shape 407"/>
          <p:cNvPicPr preferRelativeResize="0"/>
          <p:nvPr/>
        </p:nvPicPr>
        <p:blipFill>
          <a:blip r:embed="rId3">
            <a:alphaModFix/>
          </a:blip>
          <a:stretch>
            <a:fillRect/>
          </a:stretch>
        </p:blipFill>
        <p:spPr>
          <a:xfrm>
            <a:off x="3351000" y="314525"/>
            <a:ext cx="5793000" cy="3862000"/>
          </a:xfrm>
          <a:prstGeom prst="rect">
            <a:avLst/>
          </a:prstGeom>
          <a:noFill/>
          <a:ln>
            <a:noFill/>
          </a:ln>
        </p:spPr>
      </p:pic>
      <p:sp>
        <p:nvSpPr>
          <p:cNvPr id="5" name="Shape 394"/>
          <p:cNvSpPr txBox="1"/>
          <p:nvPr/>
        </p:nvSpPr>
        <p:spPr>
          <a:xfrm>
            <a:off x="3351000" y="4314049"/>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p:nvPr/>
        </p:nvSpPr>
        <p:spPr>
          <a:xfrm>
            <a:off x="0" y="949799"/>
            <a:ext cx="4354500" cy="2053999"/>
          </a:xfrm>
          <a:prstGeom prst="rect">
            <a:avLst/>
          </a:prstGeom>
          <a:noFill/>
          <a:ln>
            <a:noFill/>
          </a:ln>
        </p:spPr>
        <p:txBody>
          <a:bodyPr lIns="91425" tIns="91425" rIns="91425" bIns="91425" anchor="ctr" anchorCtr="0">
            <a:noAutofit/>
          </a:bodyPr>
          <a:lstStyle/>
          <a:p>
            <a:pPr lvl="0">
              <a:spcBef>
                <a:spcPts val="0"/>
              </a:spcBef>
              <a:buNone/>
            </a:pPr>
            <a:r>
              <a:rPr lang="en" sz="1200" dirty="0"/>
              <a:t>Художник пояснила, в ее инсталляции присутствует как рай в понимании европейцев (нечто идеальное и длящееся вечно), так и атеистический рай, который как раз и символизирует перегной. «И в этом нет ничего плохого. Мой любимый Заболоцкий написал замечательные стихи: «была дева, стали щи». Или «из берцовой, из кости будет деревце расти». То есть, преобразование, превращение углеводородов во что-то новое. Везде: там, где смерть, там и жизнь», — рассказала художник.</a:t>
            </a:r>
          </a:p>
          <a:p>
            <a:pPr lvl="0" rtl="0">
              <a:spcBef>
                <a:spcPts val="0"/>
              </a:spcBef>
              <a:buNone/>
            </a:pPr>
            <a:endParaRPr sz="900" dirty="0"/>
          </a:p>
        </p:txBody>
      </p:sp>
      <p:pic>
        <p:nvPicPr>
          <p:cNvPr id="414" name="Shape 414"/>
          <p:cNvPicPr preferRelativeResize="0"/>
          <p:nvPr/>
        </p:nvPicPr>
        <p:blipFill>
          <a:blip r:embed="rId3">
            <a:alphaModFix/>
          </a:blip>
          <a:stretch>
            <a:fillRect/>
          </a:stretch>
        </p:blipFill>
        <p:spPr>
          <a:xfrm>
            <a:off x="4278150" y="949800"/>
            <a:ext cx="4865851" cy="3243900"/>
          </a:xfrm>
          <a:prstGeom prst="rect">
            <a:avLst/>
          </a:prstGeom>
          <a:noFill/>
          <a:ln>
            <a:noFill/>
          </a:ln>
        </p:spPr>
      </p:pic>
      <p:sp>
        <p:nvSpPr>
          <p:cNvPr id="5" name="Shape 394"/>
          <p:cNvSpPr txBox="1"/>
          <p:nvPr/>
        </p:nvSpPr>
        <p:spPr>
          <a:xfrm>
            <a:off x="4278150" y="4371950"/>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4355976" y="4155926"/>
            <a:ext cx="4473899" cy="517199"/>
          </a:xfrm>
          <a:prstGeom prst="rect">
            <a:avLst/>
          </a:prstGeom>
        </p:spPr>
        <p:txBody>
          <a:bodyPr lIns="91425" tIns="91425" rIns="91425" bIns="91425" anchor="t" anchorCtr="0">
            <a:noAutofit/>
          </a:bodyPr>
          <a:lstStyle/>
          <a:p>
            <a:pPr lvl="0">
              <a:spcBef>
                <a:spcPts val="0"/>
              </a:spcBef>
              <a:buNone/>
            </a:pPr>
            <a:r>
              <a:rPr lang="en" sz="1000" dirty="0"/>
              <a:t>Ирина </a:t>
            </a:r>
            <a:r>
              <a:rPr lang="en" sz="1000" dirty="0" smtClean="0"/>
              <a:t>Нахова</a:t>
            </a:r>
            <a:r>
              <a:rPr lang="ru-RU" sz="1000" dirty="0" smtClean="0"/>
              <a:t>. </a:t>
            </a:r>
            <a:r>
              <a:rPr lang="en" sz="1000" dirty="0" smtClean="0"/>
              <a:t>Комната </a:t>
            </a:r>
            <a:r>
              <a:rPr lang="en" sz="1000" dirty="0"/>
              <a:t>№</a:t>
            </a:r>
            <a:r>
              <a:rPr lang="en" sz="1000" dirty="0" smtClean="0"/>
              <a:t>1</a:t>
            </a:r>
            <a:r>
              <a:rPr lang="ru-RU" sz="1000" dirty="0" smtClean="0"/>
              <a:t>.</a:t>
            </a:r>
            <a:r>
              <a:rPr lang="en" sz="1000" dirty="0" smtClean="0"/>
              <a:t> </a:t>
            </a:r>
            <a:r>
              <a:rPr lang="en" sz="1000" dirty="0"/>
              <a:t>1983</a:t>
            </a:r>
          </a:p>
        </p:txBody>
      </p:sp>
      <p:pic>
        <p:nvPicPr>
          <p:cNvPr id="59" name="Shape 59"/>
          <p:cNvPicPr preferRelativeResize="0"/>
          <p:nvPr/>
        </p:nvPicPr>
        <p:blipFill>
          <a:blip r:embed="rId3">
            <a:alphaModFix/>
          </a:blip>
          <a:stretch>
            <a:fillRect/>
          </a:stretch>
        </p:blipFill>
        <p:spPr>
          <a:xfrm>
            <a:off x="4236817" y="699542"/>
            <a:ext cx="4949524" cy="3387324"/>
          </a:xfrm>
          <a:prstGeom prst="rect">
            <a:avLst/>
          </a:prstGeom>
          <a:noFill/>
          <a:ln>
            <a:noFill/>
          </a:ln>
        </p:spPr>
      </p:pic>
      <p:sp>
        <p:nvSpPr>
          <p:cNvPr id="60" name="Shape 60"/>
          <p:cNvSpPr txBox="1"/>
          <p:nvPr/>
        </p:nvSpPr>
        <p:spPr>
          <a:xfrm>
            <a:off x="136550" y="624874"/>
            <a:ext cx="4009800" cy="2090891"/>
          </a:xfrm>
          <a:prstGeom prst="rect">
            <a:avLst/>
          </a:prstGeom>
          <a:noFill/>
          <a:ln>
            <a:noFill/>
          </a:ln>
        </p:spPr>
        <p:txBody>
          <a:bodyPr lIns="91425" tIns="91425" rIns="91425" bIns="91425" anchor="ctr" anchorCtr="0">
            <a:noAutofit/>
          </a:bodyPr>
          <a:lstStyle/>
          <a:p>
            <a:pPr lvl="0" rtl="0">
              <a:spcBef>
                <a:spcPts val="0"/>
              </a:spcBef>
              <a:buNone/>
            </a:pPr>
            <a:r>
              <a:rPr lang="en" sz="1200" dirty="0"/>
              <a:t>Это пустое белое пространство, не имеющее визуальных границ и размеры которого невозможно было оценить взглядом, строилось по принципу «разлетающейся и раскручивающейся чаши». Зрители находились на дне «чаши». Внутренность «чаши» (пол и стены комнаты) была выклеена вырезами фигурок из модных западных журналов начала 70-х годов – подчеркнуто ярких, блестящих и красочных Каждый зритель, находясь в этом пространстве, как бы становился еще одной фигуркой, знаком, что еще более подчеркивало размытые границы белого света.</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68575" y="94149"/>
            <a:ext cx="3896700" cy="2045553"/>
          </a:xfrm>
          <a:prstGeom prst="rect">
            <a:avLst/>
          </a:prstGeom>
          <a:noFill/>
          <a:ln>
            <a:noFill/>
          </a:ln>
        </p:spPr>
        <p:txBody>
          <a:bodyPr lIns="91425" tIns="91425" rIns="91425" bIns="91425" anchor="ctr" anchorCtr="0">
            <a:noAutofit/>
          </a:bodyPr>
          <a:lstStyle/>
          <a:p>
            <a:pPr lvl="0" rtl="0">
              <a:spcBef>
                <a:spcPts val="0"/>
              </a:spcBef>
              <a:buNone/>
            </a:pPr>
            <a:r>
              <a:rPr lang="en" sz="1200" dirty="0"/>
              <a:t>Ещё у меня есть рай атеиста. Мы все углеводороды, которые проходят очищение землей, превращаясь в другую субстанцию. В этом нет ничего плохого. Везде, где есть смерть, существует место жизни. Я делаю всё по крайней необходимости, в первую очередь, для себя, и жизненный опыт мне в этом содействует. Я хочу понять смысл окружающего мира. И если это помогает зрителю, то, слава Богу! </a:t>
            </a:r>
          </a:p>
          <a:p>
            <a:pPr lvl="0" rtl="0">
              <a:spcBef>
                <a:spcPts val="0"/>
              </a:spcBef>
              <a:buNone/>
            </a:pPr>
            <a:endParaRPr sz="1200" dirty="0"/>
          </a:p>
          <a:p>
            <a:pPr lvl="0" rtl="0">
              <a:spcBef>
                <a:spcPts val="0"/>
              </a:spcBef>
              <a:buNone/>
            </a:pPr>
            <a:r>
              <a:rPr lang="en" sz="1200" dirty="0"/>
              <a:t>Дарья Кёллер - Ирина Нахова </a:t>
            </a:r>
          </a:p>
        </p:txBody>
      </p:sp>
      <p:pic>
        <p:nvPicPr>
          <p:cNvPr id="421" name="Shape 421"/>
          <p:cNvPicPr preferRelativeResize="0"/>
          <p:nvPr/>
        </p:nvPicPr>
        <p:blipFill>
          <a:blip r:embed="rId3">
            <a:alphaModFix/>
          </a:blip>
          <a:stretch>
            <a:fillRect/>
          </a:stretch>
        </p:blipFill>
        <p:spPr>
          <a:xfrm>
            <a:off x="4042724" y="21112"/>
            <a:ext cx="5101275" cy="5101275"/>
          </a:xfrm>
          <a:prstGeom prst="rect">
            <a:avLst/>
          </a:prstGeom>
          <a:noFill/>
          <a:ln>
            <a:noFill/>
          </a:ln>
        </p:spPr>
      </p:pic>
      <p:sp>
        <p:nvSpPr>
          <p:cNvPr id="5" name="Shape 394"/>
          <p:cNvSpPr txBox="1"/>
          <p:nvPr/>
        </p:nvSpPr>
        <p:spPr>
          <a:xfrm>
            <a:off x="365750" y="4587974"/>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p:nvPr/>
        </p:nvSpPr>
        <p:spPr>
          <a:xfrm>
            <a:off x="116900" y="250050"/>
            <a:ext cx="3399900" cy="2177684"/>
          </a:xfrm>
          <a:prstGeom prst="rect">
            <a:avLst/>
          </a:prstGeom>
          <a:noFill/>
          <a:ln>
            <a:noFill/>
          </a:ln>
        </p:spPr>
        <p:txBody>
          <a:bodyPr lIns="91425" tIns="91425" rIns="91425" bIns="91425" anchor="ctr" anchorCtr="0">
            <a:noAutofit/>
          </a:bodyPr>
          <a:lstStyle/>
          <a:p>
            <a:pPr lvl="0">
              <a:spcBef>
                <a:spcPts val="0"/>
              </a:spcBef>
              <a:buNone/>
            </a:pPr>
            <a:r>
              <a:rPr lang="en" sz="1200" dirty="0"/>
              <a:t>Детский ночной кошмар — так можно описать первое впечатление от новой инсталляции Наховой: пространство, которое все покидают, и зритель остается один на один с глухим одиночеством и копошащимися червями. Заявленный «Рай» оборачивается бесконечностью, в которой время остановилось, а точнее — его просто нет прямо здесь, за ним можно только наблюдать, оно где-то снаружи.</a:t>
            </a:r>
            <a:br>
              <a:rPr lang="en" sz="1200" dirty="0"/>
            </a:br>
            <a:endParaRPr lang="en" sz="1200" dirty="0"/>
          </a:p>
          <a:p>
            <a:pPr lvl="0" rtl="0">
              <a:spcBef>
                <a:spcPts val="0"/>
              </a:spcBef>
              <a:buNone/>
            </a:pPr>
            <a:r>
              <a:rPr lang="en" sz="1200" dirty="0"/>
              <a:t>Ольга Данилкина</a:t>
            </a:r>
          </a:p>
        </p:txBody>
      </p:sp>
      <p:pic>
        <p:nvPicPr>
          <p:cNvPr id="428" name="Shape 428"/>
          <p:cNvPicPr preferRelativeResize="0"/>
          <p:nvPr/>
        </p:nvPicPr>
        <p:blipFill rotWithShape="1">
          <a:blip r:embed="rId3">
            <a:alphaModFix/>
          </a:blip>
          <a:srcRect l="8164" t="10499" r="8265" b="10499"/>
          <a:stretch/>
        </p:blipFill>
        <p:spPr>
          <a:xfrm>
            <a:off x="3571875" y="250050"/>
            <a:ext cx="5572124" cy="3762300"/>
          </a:xfrm>
          <a:prstGeom prst="rect">
            <a:avLst/>
          </a:prstGeom>
          <a:noFill/>
          <a:ln>
            <a:noFill/>
          </a:ln>
        </p:spPr>
      </p:pic>
      <p:sp>
        <p:nvSpPr>
          <p:cNvPr id="5" name="Shape 394"/>
          <p:cNvSpPr txBox="1"/>
          <p:nvPr/>
        </p:nvSpPr>
        <p:spPr>
          <a:xfrm>
            <a:off x="3571875" y="4227934"/>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p:nvPr/>
        </p:nvSpPr>
        <p:spPr>
          <a:xfrm>
            <a:off x="-38975" y="135323"/>
            <a:ext cx="3224400" cy="2292412"/>
          </a:xfrm>
          <a:prstGeom prst="rect">
            <a:avLst/>
          </a:prstGeom>
          <a:noFill/>
          <a:ln>
            <a:noFill/>
          </a:ln>
        </p:spPr>
        <p:txBody>
          <a:bodyPr lIns="91425" tIns="91425" rIns="91425" bIns="91425" anchor="ctr" anchorCtr="0">
            <a:noAutofit/>
          </a:bodyPr>
          <a:lstStyle/>
          <a:p>
            <a:pPr lvl="0">
              <a:spcBef>
                <a:spcPts val="0"/>
              </a:spcBef>
              <a:buNone/>
            </a:pPr>
            <a:r>
              <a:rPr lang="en" sz="1200" dirty="0"/>
              <a:t>В ее выборе присутствует пафос диалога с таким важным для школы Московского концептуализма понятием как «художник-персонаж». Но этим логика создания пространства персонажей не ограничивается. Одним из персонажей Наховой становится также и зритель, которому позволено войти в художественное пространство «Рая</a:t>
            </a:r>
            <a:r>
              <a:rPr lang="en" sz="1200" dirty="0" smtClean="0"/>
              <a:t>»</a:t>
            </a:r>
            <a:r>
              <a:rPr lang="ru-RU" sz="1200" dirty="0" smtClean="0"/>
              <a:t>.</a:t>
            </a:r>
            <a:endParaRPr lang="en" sz="1200" dirty="0"/>
          </a:p>
          <a:p>
            <a:pPr lvl="0">
              <a:spcBef>
                <a:spcPts val="0"/>
              </a:spcBef>
              <a:buNone/>
            </a:pPr>
            <a:endParaRPr sz="1200" dirty="0"/>
          </a:p>
          <a:p>
            <a:pPr lvl="0" rtl="0">
              <a:spcBef>
                <a:spcPts val="0"/>
              </a:spcBef>
              <a:buClr>
                <a:schemeClr val="dk1"/>
              </a:buClr>
              <a:buFont typeface="Arial"/>
              <a:buNone/>
            </a:pPr>
            <a:r>
              <a:rPr lang="en" sz="1200" dirty="0">
                <a:solidFill>
                  <a:schemeClr val="dk1"/>
                </a:solidFill>
              </a:rPr>
              <a:t>Иосиф Бакштейн</a:t>
            </a:r>
          </a:p>
        </p:txBody>
      </p:sp>
      <p:pic>
        <p:nvPicPr>
          <p:cNvPr id="435" name="Shape 435"/>
          <p:cNvPicPr preferRelativeResize="0"/>
          <p:nvPr/>
        </p:nvPicPr>
        <p:blipFill>
          <a:blip r:embed="rId3">
            <a:alphaModFix/>
          </a:blip>
          <a:stretch>
            <a:fillRect/>
          </a:stretch>
        </p:blipFill>
        <p:spPr>
          <a:xfrm>
            <a:off x="3233350" y="135323"/>
            <a:ext cx="5864925" cy="3912750"/>
          </a:xfrm>
          <a:prstGeom prst="rect">
            <a:avLst/>
          </a:prstGeom>
          <a:noFill/>
          <a:ln>
            <a:noFill/>
          </a:ln>
        </p:spPr>
      </p:pic>
      <p:sp>
        <p:nvSpPr>
          <p:cNvPr id="5" name="Shape 394"/>
          <p:cNvSpPr txBox="1"/>
          <p:nvPr/>
        </p:nvSpPr>
        <p:spPr>
          <a:xfrm>
            <a:off x="3233350" y="4227934"/>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p:nvPr/>
        </p:nvSpPr>
        <p:spPr>
          <a:xfrm>
            <a:off x="0" y="315150"/>
            <a:ext cx="3703200" cy="2832664"/>
          </a:xfrm>
          <a:prstGeom prst="rect">
            <a:avLst/>
          </a:prstGeom>
          <a:noFill/>
          <a:ln>
            <a:noFill/>
          </a:ln>
        </p:spPr>
        <p:txBody>
          <a:bodyPr lIns="91425" tIns="91425" rIns="91425" bIns="91425" anchor="ctr" anchorCtr="0">
            <a:noAutofit/>
          </a:bodyPr>
          <a:lstStyle/>
          <a:p>
            <a:pPr lvl="0" rtl="0">
              <a:spcBef>
                <a:spcPts val="0"/>
              </a:spcBef>
              <a:buNone/>
            </a:pPr>
            <a:r>
              <a:rPr lang="en" sz="1200" dirty="0"/>
              <a:t>Темные коридоры заставлены ящиками, на их фронтальную стенку проецируются фото людей, стоящих спиной к зрителю. На дальней стене видны толпы в метро, запечатленные украдкой, будто «подглядывающей»камерой. «Вектор» этих образов направлен прочь от смотрящего и одновременно в том же направлении, куда смотрит зритель. Так обозначены маршруты движения, физического перемещения. Но они не предназначены для зрения, которое на выставке лишено привлекательных для него объектов: изображений лиц или фигур, органично размещенных в пространстве. </a:t>
            </a:r>
          </a:p>
          <a:p>
            <a:pPr lvl="0" rtl="0">
              <a:spcBef>
                <a:spcPts val="0"/>
              </a:spcBef>
              <a:buNone/>
            </a:pPr>
            <a:endParaRPr sz="1200" dirty="0"/>
          </a:p>
          <a:p>
            <a:pPr lvl="0" rtl="0">
              <a:spcBef>
                <a:spcPts val="0"/>
              </a:spcBef>
              <a:buNone/>
            </a:pPr>
            <a:r>
              <a:rPr lang="en" sz="1200" dirty="0"/>
              <a:t>Валерий Леденев</a:t>
            </a:r>
          </a:p>
        </p:txBody>
      </p:sp>
      <p:pic>
        <p:nvPicPr>
          <p:cNvPr id="442" name="Shape 442"/>
          <p:cNvPicPr preferRelativeResize="0"/>
          <p:nvPr/>
        </p:nvPicPr>
        <p:blipFill>
          <a:blip r:embed="rId3">
            <a:alphaModFix/>
          </a:blip>
          <a:stretch>
            <a:fillRect/>
          </a:stretch>
        </p:blipFill>
        <p:spPr>
          <a:xfrm>
            <a:off x="3919751" y="264576"/>
            <a:ext cx="5312750" cy="3882799"/>
          </a:xfrm>
          <a:prstGeom prst="rect">
            <a:avLst/>
          </a:prstGeom>
          <a:noFill/>
          <a:ln>
            <a:noFill/>
          </a:ln>
        </p:spPr>
      </p:pic>
      <p:sp>
        <p:nvSpPr>
          <p:cNvPr id="5" name="Shape 394"/>
          <p:cNvSpPr txBox="1"/>
          <p:nvPr/>
        </p:nvSpPr>
        <p:spPr>
          <a:xfrm>
            <a:off x="3919751" y="4310186"/>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p:nvPr/>
        </p:nvSpPr>
        <p:spPr>
          <a:xfrm>
            <a:off x="-1" y="208148"/>
            <a:ext cx="4588225" cy="1859546"/>
          </a:xfrm>
          <a:prstGeom prst="rect">
            <a:avLst/>
          </a:prstGeom>
          <a:noFill/>
          <a:ln>
            <a:noFill/>
          </a:ln>
        </p:spPr>
        <p:txBody>
          <a:bodyPr lIns="91425" tIns="91425" rIns="91425" bIns="91425" anchor="ctr" anchorCtr="0">
            <a:noAutofit/>
          </a:bodyPr>
          <a:lstStyle/>
          <a:p>
            <a:pPr lvl="0">
              <a:spcBef>
                <a:spcPts val="0"/>
              </a:spcBef>
              <a:buNone/>
            </a:pPr>
            <a:r>
              <a:rPr lang="en" sz="1200" dirty="0" smtClean="0"/>
              <a:t>А </a:t>
            </a:r>
            <a:r>
              <a:rPr lang="en" sz="1200" dirty="0"/>
              <a:t>потом этот автобус берет ожидающих и увозит. То есть, это такое ожидание в чистилище. Такое пограничное состояние ожидания, может быть тревожное. И такую остановку я смогла тоже найти. Может, по счастливой случайности, остановка 118-го автобуса, конечная, где автобус приходит раз в час, поэтому народ набирается. Это остановка — полигон Бутовский. Там, </a:t>
            </a:r>
            <a:r>
              <a:rPr lang="en" sz="1200" dirty="0" smtClean="0"/>
              <a:t>куда, </a:t>
            </a:r>
            <a:r>
              <a:rPr lang="en" sz="1200" dirty="0"/>
              <a:t>я считаю, каждый человек должен приехать, посмотреть, побыть и покаяться.</a:t>
            </a:r>
          </a:p>
          <a:p>
            <a:pPr lvl="0">
              <a:spcBef>
                <a:spcPts val="0"/>
              </a:spcBef>
              <a:buNone/>
            </a:pPr>
            <a:endParaRPr sz="1200" dirty="0"/>
          </a:p>
          <a:p>
            <a:pPr lvl="0" rtl="0">
              <a:spcBef>
                <a:spcPts val="0"/>
              </a:spcBef>
              <a:buNone/>
            </a:pPr>
            <a:r>
              <a:rPr lang="en" sz="1200" dirty="0"/>
              <a:t>Ирина Нахова</a:t>
            </a:r>
          </a:p>
        </p:txBody>
      </p:sp>
      <p:pic>
        <p:nvPicPr>
          <p:cNvPr id="449" name="Shape 449"/>
          <p:cNvPicPr preferRelativeResize="0"/>
          <p:nvPr/>
        </p:nvPicPr>
        <p:blipFill>
          <a:blip r:embed="rId3">
            <a:alphaModFix/>
          </a:blip>
          <a:stretch>
            <a:fillRect/>
          </a:stretch>
        </p:blipFill>
        <p:spPr>
          <a:xfrm>
            <a:off x="4588225" y="0"/>
            <a:ext cx="4604475" cy="2590000"/>
          </a:xfrm>
          <a:prstGeom prst="rect">
            <a:avLst/>
          </a:prstGeom>
          <a:noFill/>
          <a:ln>
            <a:noFill/>
          </a:ln>
        </p:spPr>
      </p:pic>
      <p:pic>
        <p:nvPicPr>
          <p:cNvPr id="450" name="Shape 450"/>
          <p:cNvPicPr preferRelativeResize="0"/>
          <p:nvPr/>
        </p:nvPicPr>
        <p:blipFill>
          <a:blip r:embed="rId4">
            <a:alphaModFix/>
          </a:blip>
          <a:stretch>
            <a:fillRect/>
          </a:stretch>
        </p:blipFill>
        <p:spPr>
          <a:xfrm>
            <a:off x="4588225" y="2609968"/>
            <a:ext cx="4604474" cy="2590032"/>
          </a:xfrm>
          <a:prstGeom prst="rect">
            <a:avLst/>
          </a:prstGeom>
          <a:noFill/>
          <a:ln>
            <a:noFill/>
          </a:ln>
        </p:spPr>
      </p:pic>
      <p:sp>
        <p:nvSpPr>
          <p:cNvPr id="6" name="Shape 394"/>
          <p:cNvSpPr txBox="1"/>
          <p:nvPr/>
        </p:nvSpPr>
        <p:spPr>
          <a:xfrm>
            <a:off x="899592" y="4587924"/>
            <a:ext cx="3630186" cy="555576"/>
          </a:xfrm>
          <a:prstGeom prst="rect">
            <a:avLst/>
          </a:prstGeom>
          <a:noFill/>
          <a:ln>
            <a:noFill/>
          </a:ln>
        </p:spPr>
        <p:txBody>
          <a:bodyPr lIns="91425" tIns="91425" rIns="91425" bIns="91425" anchor="ctr" anchorCtr="0">
            <a:noAutofit/>
          </a:bodyPr>
          <a:lstStyle/>
          <a:p>
            <a:pPr lvl="0" rtl="0">
              <a:spcBef>
                <a:spcPts val="0"/>
              </a:spcBef>
              <a:buNone/>
            </a:pPr>
            <a:r>
              <a:rPr lang="en" sz="1000" dirty="0"/>
              <a:t>Ирина Нахова. Рай. </a:t>
            </a:r>
            <a:r>
              <a:rPr lang="ru-RU" sz="1000" dirty="0" smtClean="0"/>
              <a:t>2014.</a:t>
            </a:r>
            <a:r>
              <a:rPr lang="en" sz="1000" dirty="0" smtClean="0"/>
              <a:t>Мультимедийная </a:t>
            </a:r>
            <a:r>
              <a:rPr lang="en" sz="1000" dirty="0"/>
              <a:t>инсталляция. Центр современного искусства «</a:t>
            </a:r>
            <a:r>
              <a:rPr lang="en" sz="1000" dirty="0" smtClean="0"/>
              <a:t>ВИНЗАВОД»</a:t>
            </a:r>
            <a:r>
              <a:rPr lang="ru-RU" sz="1000" dirty="0"/>
              <a:t>,</a:t>
            </a:r>
            <a:r>
              <a:rPr lang="en" sz="1000" dirty="0" smtClean="0"/>
              <a:t> Москва</a:t>
            </a:r>
            <a:endParaRPr lang="en" sz="1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ctrTitle"/>
          </p:nvPr>
        </p:nvSpPr>
        <p:spPr>
          <a:xfrm>
            <a:off x="685800" y="1583342"/>
            <a:ext cx="7772400" cy="1159800"/>
          </a:xfrm>
          <a:prstGeom prst="rect">
            <a:avLst/>
          </a:prstGeom>
        </p:spPr>
        <p:txBody>
          <a:bodyPr lIns="91425" tIns="91425" rIns="91425" bIns="91425" anchor="b" anchorCtr="0">
            <a:noAutofit/>
          </a:bodyPr>
          <a:lstStyle/>
          <a:p>
            <a:pPr lvl="0">
              <a:spcBef>
                <a:spcPts val="0"/>
              </a:spcBef>
              <a:buNone/>
            </a:pPr>
            <a:r>
              <a:rPr lang="en" sz="2000" b="0" dirty="0"/>
              <a:t>9. Зеленый павильон. 2015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Shape 462"/>
          <p:cNvPicPr preferRelativeResize="0"/>
          <p:nvPr/>
        </p:nvPicPr>
        <p:blipFill>
          <a:blip r:embed="rId3">
            <a:alphaModFix/>
          </a:blip>
          <a:stretch>
            <a:fillRect/>
          </a:stretch>
        </p:blipFill>
        <p:spPr>
          <a:xfrm>
            <a:off x="680825" y="94900"/>
            <a:ext cx="7782350" cy="3161574"/>
          </a:xfrm>
          <a:prstGeom prst="rect">
            <a:avLst/>
          </a:prstGeom>
          <a:noFill/>
          <a:ln>
            <a:noFill/>
          </a:ln>
        </p:spPr>
      </p:pic>
      <p:sp>
        <p:nvSpPr>
          <p:cNvPr id="463" name="Shape 463"/>
          <p:cNvSpPr txBox="1"/>
          <p:nvPr/>
        </p:nvSpPr>
        <p:spPr>
          <a:xfrm>
            <a:off x="827584" y="3167175"/>
            <a:ext cx="6883316" cy="1348791"/>
          </a:xfrm>
          <a:prstGeom prst="rect">
            <a:avLst/>
          </a:prstGeom>
          <a:noFill/>
          <a:ln>
            <a:noFill/>
          </a:ln>
        </p:spPr>
        <p:txBody>
          <a:bodyPr lIns="91425" tIns="91425" rIns="91425" bIns="91425" anchor="ctr" anchorCtr="0">
            <a:noAutofit/>
          </a:bodyPr>
          <a:lstStyle/>
          <a:p>
            <a:pPr lvl="0">
              <a:spcBef>
                <a:spcPts val="0"/>
              </a:spcBef>
              <a:buNone/>
            </a:pPr>
            <a:r>
              <a:rPr lang="en" sz="1200" dirty="0" smtClean="0"/>
              <a:t>Название </a:t>
            </a:r>
            <a:r>
              <a:rPr lang="ru-RU" sz="1200" dirty="0" smtClean="0"/>
              <a:t>«</a:t>
            </a:r>
            <a:r>
              <a:rPr lang="en" sz="1200" dirty="0" smtClean="0"/>
              <a:t>Зеленый павильон</a:t>
            </a:r>
            <a:r>
              <a:rPr lang="ru-RU" sz="1200" dirty="0" smtClean="0"/>
              <a:t>»</a:t>
            </a:r>
            <a:r>
              <a:rPr lang="en" sz="1200" dirty="0" smtClean="0"/>
              <a:t> </a:t>
            </a:r>
            <a:r>
              <a:rPr lang="en" sz="1200" dirty="0"/>
              <a:t>очень нейтральное. Оно не выдает, что скрыто в этой зеленой коробочке. Как только я увидела русский павильон, я поняла, что это садовая архитектура, то, что я увидела, что нужно вернуть достоинство этому павильону и сделать его легкой беседкой, как он был и задуман. Мне хотелось его полностью растворить в лагуне, полностью растворить в деревьях. </a:t>
            </a:r>
          </a:p>
          <a:p>
            <a:pPr lvl="0">
              <a:spcBef>
                <a:spcPts val="0"/>
              </a:spcBef>
              <a:buNone/>
            </a:pPr>
            <a:endParaRPr sz="1200" dirty="0"/>
          </a:p>
          <a:p>
            <a:pPr lvl="0" rtl="0">
              <a:spcBef>
                <a:spcPts val="0"/>
              </a:spcBef>
              <a:buNone/>
            </a:pPr>
            <a:r>
              <a:rPr lang="en" sz="1200" dirty="0"/>
              <a:t>Ирина Нахова - Дмитрию Буткевичу</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a:blip r:embed="rId3">
            <a:alphaModFix/>
          </a:blip>
          <a:stretch>
            <a:fillRect/>
          </a:stretch>
        </p:blipFill>
        <p:spPr>
          <a:xfrm>
            <a:off x="3763900" y="642375"/>
            <a:ext cx="5220075" cy="3480050"/>
          </a:xfrm>
          <a:prstGeom prst="rect">
            <a:avLst/>
          </a:prstGeom>
          <a:noFill/>
          <a:ln>
            <a:noFill/>
          </a:ln>
        </p:spPr>
      </p:pic>
      <p:sp>
        <p:nvSpPr>
          <p:cNvPr id="469" name="Shape 469"/>
          <p:cNvSpPr txBox="1"/>
          <p:nvPr/>
        </p:nvSpPr>
        <p:spPr>
          <a:xfrm>
            <a:off x="0" y="642374"/>
            <a:ext cx="3763900" cy="2937487"/>
          </a:xfrm>
          <a:prstGeom prst="rect">
            <a:avLst/>
          </a:prstGeom>
          <a:noFill/>
          <a:ln>
            <a:noFill/>
          </a:ln>
        </p:spPr>
        <p:txBody>
          <a:bodyPr lIns="91425" tIns="91425" rIns="91425" bIns="91425" anchor="ctr" anchorCtr="0">
            <a:noAutofit/>
          </a:bodyPr>
          <a:lstStyle/>
          <a:p>
            <a:pPr lvl="0" rtl="0">
              <a:spcBef>
                <a:spcPts val="0"/>
              </a:spcBef>
              <a:buNone/>
            </a:pPr>
            <a:r>
              <a:rPr lang="en" sz="1200" dirty="0"/>
              <a:t>Он же был как голая бежевая кукла. Посмотрите. Даже хорошо, что задний фасад остался прежним, есть возможность сравнить. (Мы сидим на задней террасе павильона, куда редко заходит публика. — TANR). Половина народа, мне кажется, даже не заметила, что павильон стал зеленым. И это хорошо, значит, это естественно! Возвращение изначального цвета, предусмотренного Щусевым, вернуло павильону достоинство и адекватность, вписанность в природу</a:t>
            </a:r>
            <a:r>
              <a:rPr lang="en" sz="1200" dirty="0" smtClean="0"/>
              <a:t>.</a:t>
            </a:r>
            <a:endParaRPr lang="ru-RU" sz="1200" dirty="0" smtClean="0"/>
          </a:p>
          <a:p>
            <a:pPr lvl="0" rtl="0">
              <a:spcBef>
                <a:spcPts val="0"/>
              </a:spcBef>
              <a:buNone/>
            </a:pPr>
            <a:endParaRPr lang="ru-RU" sz="1200" dirty="0"/>
          </a:p>
          <a:p>
            <a:pPr lvl="0" rtl="0">
              <a:spcBef>
                <a:spcPts val="0"/>
              </a:spcBef>
              <a:buNone/>
            </a:pPr>
            <a:r>
              <a:rPr lang="ru-RU" sz="1200" dirty="0" smtClean="0"/>
              <a:t>Ирина Нахова – Татьяна Маркина, Милена Орлова</a:t>
            </a:r>
            <a:endParaRPr lang="en" sz="1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Shape 474"/>
          <p:cNvPicPr preferRelativeResize="0"/>
          <p:nvPr/>
        </p:nvPicPr>
        <p:blipFill>
          <a:blip r:embed="rId3">
            <a:alphaModFix/>
          </a:blip>
          <a:stretch>
            <a:fillRect/>
          </a:stretch>
        </p:blipFill>
        <p:spPr>
          <a:xfrm>
            <a:off x="5508104" y="123478"/>
            <a:ext cx="3356223" cy="4536504"/>
          </a:xfrm>
          <a:prstGeom prst="rect">
            <a:avLst/>
          </a:prstGeom>
          <a:noFill/>
          <a:ln>
            <a:noFill/>
          </a:ln>
        </p:spPr>
      </p:pic>
      <p:sp>
        <p:nvSpPr>
          <p:cNvPr id="475" name="Shape 475"/>
          <p:cNvSpPr txBox="1"/>
          <p:nvPr/>
        </p:nvSpPr>
        <p:spPr>
          <a:xfrm>
            <a:off x="1278996" y="4271069"/>
            <a:ext cx="4211960" cy="396044"/>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Илья Кабаков.</a:t>
            </a:r>
            <a:r>
              <a:rPr lang="en" sz="1000" dirty="0" smtClean="0"/>
              <a:t>Красны</a:t>
            </a:r>
            <a:r>
              <a:rPr lang="ru-RU" sz="1000" dirty="0" smtClean="0"/>
              <a:t>й</a:t>
            </a:r>
            <a:r>
              <a:rPr lang="en" sz="1000" dirty="0" smtClean="0"/>
              <a:t> павильон</a:t>
            </a:r>
            <a:r>
              <a:rPr lang="ru-RU" sz="1000" dirty="0" smtClean="0"/>
              <a:t>.</a:t>
            </a:r>
            <a:r>
              <a:rPr lang="en" sz="1000" dirty="0" smtClean="0"/>
              <a:t> 45-й Венецианск</a:t>
            </a:r>
            <a:r>
              <a:rPr lang="ru-RU" sz="1000" dirty="0" err="1" smtClean="0"/>
              <a:t>ая</a:t>
            </a:r>
            <a:r>
              <a:rPr lang="en" sz="1000" dirty="0" smtClean="0"/>
              <a:t> </a:t>
            </a:r>
            <a:r>
              <a:rPr lang="en" sz="1000" dirty="0"/>
              <a:t>биеннале</a:t>
            </a:r>
          </a:p>
        </p:txBody>
      </p:sp>
      <p:sp>
        <p:nvSpPr>
          <p:cNvPr id="476" name="Shape 476"/>
          <p:cNvSpPr txBox="1"/>
          <p:nvPr/>
        </p:nvSpPr>
        <p:spPr>
          <a:xfrm>
            <a:off x="179512" y="123479"/>
            <a:ext cx="5256584" cy="1656183"/>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Да</a:t>
            </a:r>
            <a:r>
              <a:rPr lang="en" sz="1200" dirty="0"/>
              <a:t>, об этих характеристиках московского концептуализма я пишу в моей новой книге о московском экспериментальном искусстве. Кабаков в своём </a:t>
            </a:r>
            <a:r>
              <a:rPr lang="ru-RU" sz="1200" dirty="0" smtClean="0"/>
              <a:t>«</a:t>
            </a:r>
            <a:r>
              <a:rPr lang="en" sz="1200" dirty="0" smtClean="0"/>
              <a:t>Красном павильоне</a:t>
            </a:r>
            <a:r>
              <a:rPr lang="ru-RU" sz="1200" dirty="0" smtClean="0"/>
              <a:t>»</a:t>
            </a:r>
            <a:r>
              <a:rPr lang="en" sz="1200" dirty="0" smtClean="0"/>
              <a:t>, </a:t>
            </a:r>
            <a:r>
              <a:rPr lang="en" sz="1200" dirty="0"/>
              <a:t>построенном на 45-й Венецианской биеннале, возвёл эту </a:t>
            </a:r>
            <a:r>
              <a:rPr lang="ru-RU" sz="1200" dirty="0" smtClean="0"/>
              <a:t>«</a:t>
            </a:r>
            <a:r>
              <a:rPr lang="en" sz="1200" dirty="0" smtClean="0"/>
              <a:t>колобковость</a:t>
            </a:r>
            <a:r>
              <a:rPr lang="ru-RU" sz="1200" dirty="0" smtClean="0"/>
              <a:t>»</a:t>
            </a:r>
            <a:r>
              <a:rPr lang="en" sz="1200" dirty="0" smtClean="0"/>
              <a:t> </a:t>
            </a:r>
            <a:r>
              <a:rPr lang="en" sz="1200" dirty="0"/>
              <a:t>в ранг социальной аллегории, создав дистанцию от Российского павильона как сугубо официального </a:t>
            </a:r>
            <a:r>
              <a:rPr lang="en" sz="1200" dirty="0" smtClean="0"/>
              <a:t>пространства</a:t>
            </a:r>
            <a:r>
              <a:rPr lang="ru-RU" sz="1200" dirty="0" smtClean="0"/>
              <a:t>.</a:t>
            </a:r>
          </a:p>
          <a:p>
            <a:pPr lvl="0" rtl="0">
              <a:spcBef>
                <a:spcPts val="0"/>
              </a:spcBef>
              <a:buNone/>
            </a:pPr>
            <a:endParaRPr lang="ru-RU" sz="1200" dirty="0"/>
          </a:p>
          <a:p>
            <a:pPr lvl="0"/>
            <a:r>
              <a:rPr lang="en" sz="1200" dirty="0"/>
              <a:t>Маргарита Мастеркова-Тупицына</a:t>
            </a:r>
            <a:endParaRPr lang="en" sz="1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2" name="Shape 482"/>
          <p:cNvPicPr preferRelativeResize="0"/>
          <p:nvPr/>
        </p:nvPicPr>
        <p:blipFill>
          <a:blip r:embed="rId3">
            <a:alphaModFix/>
          </a:blip>
          <a:stretch>
            <a:fillRect/>
          </a:stretch>
        </p:blipFill>
        <p:spPr>
          <a:xfrm>
            <a:off x="2948949" y="813824"/>
            <a:ext cx="6195049" cy="3481525"/>
          </a:xfrm>
          <a:prstGeom prst="rect">
            <a:avLst/>
          </a:prstGeom>
          <a:noFill/>
          <a:ln>
            <a:noFill/>
          </a:ln>
        </p:spPr>
      </p:pic>
      <p:sp>
        <p:nvSpPr>
          <p:cNvPr id="483" name="Shape 483"/>
          <p:cNvSpPr txBox="1"/>
          <p:nvPr/>
        </p:nvSpPr>
        <p:spPr>
          <a:xfrm>
            <a:off x="-18613" y="813824"/>
            <a:ext cx="3000000" cy="1740762"/>
          </a:xfrm>
          <a:prstGeom prst="rect">
            <a:avLst/>
          </a:prstGeom>
          <a:noFill/>
          <a:ln>
            <a:noFill/>
          </a:ln>
        </p:spPr>
        <p:txBody>
          <a:bodyPr lIns="91425" tIns="91425" rIns="91425" bIns="91425" anchor="ctr" anchorCtr="0">
            <a:noAutofit/>
          </a:bodyPr>
          <a:lstStyle/>
          <a:p>
            <a:pPr lvl="0" rtl="0">
              <a:spcBef>
                <a:spcPts val="0"/>
              </a:spcBef>
              <a:buNone/>
            </a:pPr>
            <a:r>
              <a:rPr lang="en" sz="1200" dirty="0"/>
              <a:t>Когда я рассматривала крышу этого зала, она напоминает кабину истребителя — обратили внимание? В соседних залах просто купола стеклянные, а здесь форма фонаря другая. Так получилась голова в размер «кабины».</a:t>
            </a:r>
          </a:p>
          <a:p>
            <a:pPr lvl="0" rtl="0">
              <a:spcBef>
                <a:spcPts val="0"/>
              </a:spcBef>
              <a:buNone/>
            </a:pPr>
            <a:endParaRPr sz="1200" dirty="0"/>
          </a:p>
          <a:p>
            <a:pPr lvl="0" rtl="0">
              <a:spcBef>
                <a:spcPts val="0"/>
              </a:spcBef>
              <a:buNone/>
            </a:pPr>
            <a:r>
              <a:rPr lang="en" sz="1200" dirty="0"/>
              <a:t>Ирина Нахова - Анне Толстовой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p:nvPr/>
        </p:nvSpPr>
        <p:spPr>
          <a:xfrm>
            <a:off x="107504" y="51470"/>
            <a:ext cx="4382116" cy="1872208"/>
          </a:xfrm>
          <a:prstGeom prst="rect">
            <a:avLst/>
          </a:prstGeom>
          <a:noFill/>
          <a:ln>
            <a:noFill/>
          </a:ln>
        </p:spPr>
        <p:txBody>
          <a:bodyPr lIns="91425" tIns="91425" rIns="91425" bIns="91425" anchor="ctr" anchorCtr="0">
            <a:noAutofit/>
          </a:bodyPr>
          <a:lstStyle/>
          <a:p>
            <a:pPr lvl="0">
              <a:spcBef>
                <a:spcPts val="0"/>
              </a:spcBef>
              <a:buNone/>
            </a:pPr>
            <a:r>
              <a:rPr lang="en" sz="1200" dirty="0"/>
              <a:t>Парабаллоидная конструкция и другие визуально-пластические свойства первой комнаты напоминают буддийские ступы. Характер распределения энергии, ее концентрации и направления рассеяния у них сходны: совпадение геометрического центра и локуса максимальной плотности материала. </a:t>
            </a:r>
          </a:p>
          <a:p>
            <a:pPr lvl="0">
              <a:spcBef>
                <a:spcPts val="0"/>
              </a:spcBef>
              <a:buNone/>
            </a:pPr>
            <a:endParaRPr dirty="0"/>
          </a:p>
          <a:p>
            <a:pPr lvl="0" rtl="0">
              <a:spcBef>
                <a:spcPts val="0"/>
              </a:spcBef>
              <a:buNone/>
            </a:pPr>
            <a:r>
              <a:rPr lang="en" sz="1200" dirty="0"/>
              <a:t>Иосиф Бакштейн</a:t>
            </a:r>
          </a:p>
        </p:txBody>
      </p:sp>
      <p:pic>
        <p:nvPicPr>
          <p:cNvPr id="66" name="Shape 66"/>
          <p:cNvPicPr preferRelativeResize="0"/>
          <p:nvPr/>
        </p:nvPicPr>
        <p:blipFill>
          <a:blip r:embed="rId3">
            <a:alphaModFix/>
          </a:blip>
          <a:stretch>
            <a:fillRect/>
          </a:stretch>
        </p:blipFill>
        <p:spPr>
          <a:xfrm>
            <a:off x="4383926" y="0"/>
            <a:ext cx="4390446" cy="5143500"/>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a:blip r:embed="rId3">
            <a:alphaModFix/>
          </a:blip>
          <a:stretch>
            <a:fillRect/>
          </a:stretch>
        </p:blipFill>
        <p:spPr>
          <a:xfrm>
            <a:off x="4629149" y="421025"/>
            <a:ext cx="4514849" cy="3867150"/>
          </a:xfrm>
          <a:prstGeom prst="rect">
            <a:avLst/>
          </a:prstGeom>
          <a:noFill/>
          <a:ln>
            <a:noFill/>
          </a:ln>
        </p:spPr>
      </p:pic>
      <p:sp>
        <p:nvSpPr>
          <p:cNvPr id="489" name="Shape 489"/>
          <p:cNvSpPr txBox="1"/>
          <p:nvPr/>
        </p:nvSpPr>
        <p:spPr>
          <a:xfrm>
            <a:off x="0" y="421025"/>
            <a:ext cx="3707904" cy="2726789"/>
          </a:xfrm>
          <a:prstGeom prst="rect">
            <a:avLst/>
          </a:prstGeom>
          <a:noFill/>
          <a:ln>
            <a:noFill/>
          </a:ln>
        </p:spPr>
        <p:txBody>
          <a:bodyPr lIns="91425" tIns="91425" rIns="91425" bIns="91425" anchor="ctr" anchorCtr="0">
            <a:noAutofit/>
          </a:bodyPr>
          <a:lstStyle/>
          <a:p>
            <a:pPr lvl="0" rtl="0">
              <a:spcBef>
                <a:spcPts val="0"/>
              </a:spcBef>
              <a:buNone/>
            </a:pPr>
            <a:r>
              <a:rPr lang="en" sz="1200" dirty="0"/>
              <a:t>Инсталляция Наховой наталкивает на ассоциации: в голову приходят имена ее отдаленных предшественников — таких как поэт-футурист и один из первых российских пилотов Василий Каменский, который в 1912 году потерпел крушение, но все же выжил. Эта комната также навевает воспоминания о Йозефе Бойсе, утверждавшем, будто во время Второй мировой войны он разбился в Крыму, но был «оживлен» крымскими татарами. Наховская концептуализация художника-как-летчика напоминает также о летательном аппарате Владимира Татлина под названием «Летатлин</a:t>
            </a:r>
            <a:r>
              <a:rPr lang="en" sz="1200" dirty="0" smtClean="0"/>
              <a:t>».</a:t>
            </a:r>
            <a:endParaRPr lang="ru-RU" sz="1200" dirty="0" smtClean="0"/>
          </a:p>
          <a:p>
            <a:pPr lvl="0" rtl="0">
              <a:spcBef>
                <a:spcPts val="0"/>
              </a:spcBef>
              <a:buNone/>
            </a:pPr>
            <a:endParaRPr lang="ru-RU" sz="1200" dirty="0"/>
          </a:p>
          <a:p>
            <a:pPr lvl="0" rtl="0">
              <a:spcBef>
                <a:spcPts val="0"/>
              </a:spcBef>
              <a:buNone/>
            </a:pPr>
            <a:r>
              <a:rPr lang="ru-RU" sz="1200" dirty="0" smtClean="0"/>
              <a:t>Маргарита </a:t>
            </a:r>
            <a:r>
              <a:rPr lang="ru-RU" sz="1200" dirty="0" err="1" smtClean="0"/>
              <a:t>Мастеркова</a:t>
            </a:r>
            <a:r>
              <a:rPr lang="ru-RU" sz="1200" dirty="0" smtClean="0"/>
              <a:t>-Тупицына</a:t>
            </a:r>
            <a:endParaRPr lang="en" sz="1200" dirty="0"/>
          </a:p>
          <a:p>
            <a:pPr lvl="0" rtl="0">
              <a:spcBef>
                <a:spcPts val="0"/>
              </a:spcBef>
              <a:buNone/>
            </a:pPr>
            <a:r>
              <a:rPr lang="en" sz="1200" dirty="0"/>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p:nvPr/>
        </p:nvPicPr>
        <p:blipFill>
          <a:blip r:embed="rId3">
            <a:alphaModFix/>
          </a:blip>
          <a:stretch>
            <a:fillRect/>
          </a:stretch>
        </p:blipFill>
        <p:spPr>
          <a:xfrm>
            <a:off x="3411289" y="411510"/>
            <a:ext cx="5676049" cy="3194800"/>
          </a:xfrm>
          <a:prstGeom prst="rect">
            <a:avLst/>
          </a:prstGeom>
          <a:noFill/>
          <a:ln>
            <a:noFill/>
          </a:ln>
        </p:spPr>
      </p:pic>
      <p:sp>
        <p:nvSpPr>
          <p:cNvPr id="495" name="Shape 495"/>
          <p:cNvSpPr txBox="1"/>
          <p:nvPr/>
        </p:nvSpPr>
        <p:spPr>
          <a:xfrm>
            <a:off x="0" y="425711"/>
            <a:ext cx="3327600" cy="3194800"/>
          </a:xfrm>
          <a:prstGeom prst="rect">
            <a:avLst/>
          </a:prstGeom>
          <a:noFill/>
          <a:ln>
            <a:noFill/>
          </a:ln>
        </p:spPr>
        <p:txBody>
          <a:bodyPr lIns="91425" tIns="91425" rIns="91425" bIns="91425" anchor="ctr" anchorCtr="0">
            <a:noAutofit/>
          </a:bodyPr>
          <a:lstStyle/>
          <a:p>
            <a:pPr lvl="0" rtl="0">
              <a:spcBef>
                <a:spcPts val="0"/>
              </a:spcBef>
              <a:buNone/>
            </a:pPr>
            <a:r>
              <a:rPr lang="en" sz="1200" dirty="0"/>
              <a:t>Парадный этаж начинается с огромной головы в пилотском шлеме, удивленно поводящей глазами, как в габтовской декорации к </a:t>
            </a:r>
            <a:r>
              <a:rPr lang="ru-RU" sz="1200" dirty="0" smtClean="0"/>
              <a:t>«</a:t>
            </a:r>
            <a:r>
              <a:rPr lang="en" sz="1200" dirty="0" smtClean="0"/>
              <a:t>Руслану </a:t>
            </a:r>
            <a:r>
              <a:rPr lang="en" sz="1200" dirty="0"/>
              <a:t>и </a:t>
            </a:r>
            <a:r>
              <a:rPr lang="en" sz="1200" dirty="0" smtClean="0"/>
              <a:t>Людмиле</a:t>
            </a:r>
            <a:r>
              <a:rPr lang="ru-RU" sz="1200" dirty="0" smtClean="0"/>
              <a:t>»</a:t>
            </a:r>
            <a:r>
              <a:rPr lang="en" sz="1200" dirty="0" smtClean="0"/>
              <a:t>. </a:t>
            </a:r>
            <a:r>
              <a:rPr lang="en" sz="1200" dirty="0"/>
              <a:t>Голова удивлена тем, что находится на выставке Ирины Наховой, а не на любой другой выставке модного современного художника. Если бы она могла говорить, она сказала бы, что с черно-белым периодом, как и с московским концептуализмом, покончено. Что от искусства, разворачивающегося в нашей собственной голове, мы перешли к искусству, разворачиваемому перед нами, куда более сложному в изготовлении и куда более простому в восприятии.</a:t>
            </a:r>
          </a:p>
          <a:p>
            <a:pPr lvl="0" rtl="0">
              <a:spcBef>
                <a:spcPts val="0"/>
              </a:spcBef>
              <a:buNone/>
            </a:pPr>
            <a:endParaRPr sz="1200" dirty="0"/>
          </a:p>
          <a:p>
            <a:pPr lvl="0" rtl="0">
              <a:spcBef>
                <a:spcPts val="0"/>
              </a:spcBef>
              <a:buNone/>
            </a:pPr>
            <a:r>
              <a:rPr lang="en" sz="1200" dirty="0"/>
              <a:t>Алексей Тарханов</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Shape 500"/>
          <p:cNvPicPr preferRelativeResize="0"/>
          <p:nvPr/>
        </p:nvPicPr>
        <p:blipFill>
          <a:blip r:embed="rId3">
            <a:alphaModFix/>
          </a:blip>
          <a:stretch>
            <a:fillRect/>
          </a:stretch>
        </p:blipFill>
        <p:spPr>
          <a:xfrm>
            <a:off x="3238500" y="600075"/>
            <a:ext cx="5905500" cy="3943350"/>
          </a:xfrm>
          <a:prstGeom prst="rect">
            <a:avLst/>
          </a:prstGeom>
          <a:noFill/>
          <a:ln>
            <a:noFill/>
          </a:ln>
        </p:spPr>
      </p:pic>
      <p:sp>
        <p:nvSpPr>
          <p:cNvPr id="501" name="Shape 501"/>
          <p:cNvSpPr txBox="1"/>
          <p:nvPr/>
        </p:nvSpPr>
        <p:spPr>
          <a:xfrm>
            <a:off x="179512" y="771550"/>
            <a:ext cx="3000000" cy="1800200"/>
          </a:xfrm>
          <a:prstGeom prst="rect">
            <a:avLst/>
          </a:prstGeom>
          <a:noFill/>
          <a:ln>
            <a:noFill/>
          </a:ln>
        </p:spPr>
        <p:txBody>
          <a:bodyPr lIns="91425" tIns="91425" rIns="91425" bIns="91425" anchor="ctr" anchorCtr="0">
            <a:noAutofit/>
          </a:bodyPr>
          <a:lstStyle/>
          <a:p>
            <a:pPr lvl="0" rtl="0">
              <a:spcBef>
                <a:spcPts val="0"/>
              </a:spcBef>
              <a:buNone/>
            </a:pPr>
            <a:r>
              <a:rPr lang="en" sz="1200" dirty="0"/>
              <a:t>Когда летчик открывает глаза (могу вам открыть секрет, что глаза летчика, которые смотрят на вас, принадлежат трем разным людям, трем молодым итальянцам)., соответственно, открывается небо, он открывает небо для людей, как всякий художник. Я же, как пилот, пилотирую на смотрение. Но пилотом может быть любой человек, открытый миру.</a:t>
            </a:r>
          </a:p>
          <a:p>
            <a:pPr lvl="0" rtl="0">
              <a:spcBef>
                <a:spcPts val="0"/>
              </a:spcBef>
              <a:buNone/>
            </a:pPr>
            <a:endParaRPr sz="1200" dirty="0"/>
          </a:p>
          <a:p>
            <a:pPr lvl="0" rtl="0">
              <a:spcBef>
                <a:spcPts val="0"/>
              </a:spcBef>
              <a:buNone/>
            </a:pPr>
            <a:r>
              <a:rPr lang="en" sz="1200" dirty="0"/>
              <a:t>Ирина </a:t>
            </a:r>
            <a:r>
              <a:rPr lang="en" sz="1200" dirty="0" smtClean="0"/>
              <a:t>Нахова</a:t>
            </a:r>
            <a:endParaRPr lang="en" sz="1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a:blip r:embed="rId3">
            <a:alphaModFix/>
          </a:blip>
          <a:stretch>
            <a:fillRect/>
          </a:stretch>
        </p:blipFill>
        <p:spPr>
          <a:xfrm>
            <a:off x="5608949" y="0"/>
            <a:ext cx="3535051" cy="5143499"/>
          </a:xfrm>
          <a:prstGeom prst="rect">
            <a:avLst/>
          </a:prstGeom>
          <a:noFill/>
          <a:ln>
            <a:noFill/>
          </a:ln>
        </p:spPr>
      </p:pic>
      <p:sp>
        <p:nvSpPr>
          <p:cNvPr id="507" name="Shape 507"/>
          <p:cNvSpPr txBox="1"/>
          <p:nvPr/>
        </p:nvSpPr>
        <p:spPr>
          <a:xfrm>
            <a:off x="0" y="0"/>
            <a:ext cx="5436096" cy="1923678"/>
          </a:xfrm>
          <a:prstGeom prst="rect">
            <a:avLst/>
          </a:prstGeom>
          <a:noFill/>
          <a:ln>
            <a:noFill/>
          </a:ln>
        </p:spPr>
        <p:txBody>
          <a:bodyPr lIns="91425" tIns="91425" rIns="91425" bIns="91425" anchor="ctr" anchorCtr="0">
            <a:noAutofit/>
          </a:bodyPr>
          <a:lstStyle/>
          <a:p>
            <a:pPr lvl="0" rtl="0">
              <a:spcBef>
                <a:spcPts val="0"/>
              </a:spcBef>
              <a:buNone/>
            </a:pPr>
            <a:r>
              <a:rPr lang="en" sz="1200" dirty="0"/>
              <a:t>Сейчас, на открытии, слишком много народу. Но в идеале, когда один-два посетителя, когда в зал заходит человек, пилот не только открывает глаза (это уже все заметили), но и поднимает глаза и делает стеклянную крышу прозрачной. И вы начинаете видеть, что происходит снаружи: небо, павильон, кусочек кроны деревьев. Это приглашение к «расширению» вашего видения, а пилот — он ваш проводник в зрении.</a:t>
            </a:r>
          </a:p>
          <a:p>
            <a:pPr lvl="0" rtl="0">
              <a:spcBef>
                <a:spcPts val="0"/>
              </a:spcBef>
              <a:buNone/>
            </a:pPr>
            <a:endParaRPr sz="1200" dirty="0"/>
          </a:p>
          <a:p>
            <a:pPr lvl="0" rtl="0">
              <a:spcBef>
                <a:spcPts val="0"/>
              </a:spcBef>
              <a:buNone/>
            </a:pPr>
            <a:r>
              <a:rPr lang="en" sz="1200" dirty="0"/>
              <a:t>Ирина Нахова - Анне Толстовой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Shape 512"/>
          <p:cNvPicPr preferRelativeResize="0"/>
          <p:nvPr/>
        </p:nvPicPr>
        <p:blipFill>
          <a:blip r:embed="rId3">
            <a:alphaModFix/>
          </a:blip>
          <a:stretch>
            <a:fillRect/>
          </a:stretch>
        </p:blipFill>
        <p:spPr>
          <a:xfrm>
            <a:off x="4738618" y="0"/>
            <a:ext cx="3907081" cy="5143499"/>
          </a:xfrm>
          <a:prstGeom prst="rect">
            <a:avLst/>
          </a:prstGeom>
          <a:noFill/>
          <a:ln>
            <a:noFill/>
          </a:ln>
        </p:spPr>
      </p:pic>
      <p:sp>
        <p:nvSpPr>
          <p:cNvPr id="513" name="Shape 513"/>
          <p:cNvSpPr txBox="1"/>
          <p:nvPr/>
        </p:nvSpPr>
        <p:spPr>
          <a:xfrm>
            <a:off x="107504" y="30182"/>
            <a:ext cx="4613907" cy="1821488"/>
          </a:xfrm>
          <a:prstGeom prst="rect">
            <a:avLst/>
          </a:prstGeom>
          <a:noFill/>
          <a:ln>
            <a:noFill/>
          </a:ln>
        </p:spPr>
        <p:txBody>
          <a:bodyPr lIns="91425" tIns="91425" rIns="91425" bIns="91425" anchor="ctr" anchorCtr="0">
            <a:noAutofit/>
          </a:bodyPr>
          <a:lstStyle/>
          <a:p>
            <a:pPr lvl="0" rtl="0">
              <a:spcBef>
                <a:spcPts val="0"/>
              </a:spcBef>
              <a:buNone/>
            </a:pPr>
            <a:r>
              <a:rPr lang="en" sz="1200" dirty="0"/>
              <a:t>Ирина включила световые люки в каждую из трёх инсталляций на главном этаже павильона. В этом смысле ее интересы перекликаются с идеями Кандинского о синтезе искусств. У него тоже цвет и архитектура играли главную роль в создании тотальных модернистских пространств.</a:t>
            </a:r>
          </a:p>
          <a:p>
            <a:pPr lvl="0" rtl="0">
              <a:spcBef>
                <a:spcPts val="0"/>
              </a:spcBef>
              <a:buNone/>
            </a:pPr>
            <a:endParaRPr sz="1200" dirty="0"/>
          </a:p>
          <a:p>
            <a:pPr lvl="0" rtl="0">
              <a:spcBef>
                <a:spcPts val="0"/>
              </a:spcBef>
              <a:buNone/>
            </a:pPr>
            <a:r>
              <a:rPr lang="en" sz="1200" dirty="0"/>
              <a:t>Маргарита </a:t>
            </a:r>
            <a:r>
              <a:rPr lang="en" sz="1200" dirty="0" smtClean="0"/>
              <a:t>Мастеркова-Тупицына</a:t>
            </a:r>
            <a:endParaRPr lang="en"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p:cNvPicPr preferRelativeResize="0"/>
          <p:nvPr/>
        </p:nvPicPr>
        <p:blipFill>
          <a:blip r:embed="rId3">
            <a:alphaModFix/>
          </a:blip>
          <a:stretch>
            <a:fillRect/>
          </a:stretch>
        </p:blipFill>
        <p:spPr>
          <a:xfrm>
            <a:off x="3800625" y="871800"/>
            <a:ext cx="5343374" cy="3562249"/>
          </a:xfrm>
          <a:prstGeom prst="rect">
            <a:avLst/>
          </a:prstGeom>
          <a:noFill/>
          <a:ln>
            <a:noFill/>
          </a:ln>
        </p:spPr>
      </p:pic>
      <p:sp>
        <p:nvSpPr>
          <p:cNvPr id="519" name="Shape 519"/>
          <p:cNvSpPr txBox="1"/>
          <p:nvPr/>
        </p:nvSpPr>
        <p:spPr>
          <a:xfrm>
            <a:off x="76025" y="871799"/>
            <a:ext cx="3724600" cy="2276015"/>
          </a:xfrm>
          <a:prstGeom prst="rect">
            <a:avLst/>
          </a:prstGeom>
          <a:noFill/>
          <a:ln>
            <a:noFill/>
          </a:ln>
        </p:spPr>
        <p:txBody>
          <a:bodyPr lIns="91425" tIns="91425" rIns="91425" bIns="91425" anchor="ctr" anchorCtr="0">
            <a:noAutofit/>
          </a:bodyPr>
          <a:lstStyle/>
          <a:p>
            <a:pPr lvl="0" rtl="0">
              <a:spcBef>
                <a:spcPts val="0"/>
              </a:spcBef>
              <a:buNone/>
            </a:pPr>
            <a:r>
              <a:rPr lang="en" sz="1200" dirty="0"/>
              <a:t>Я получила уникальную возможность работать в большом масштабе и сделать весь русский павильон большим пространством путешествий. Здесь очень важна координата верха - низа, права – лева, координата истории, прошлого - будущего. И человек, который стоит посередине этих осей, а именно, в самом большом помещении второго этажа, на стекле, становится началом отсчета. Русский павильон для меня является еще и пространство сна, где каждое помещение перетекает одно в другое, снизу - наверх, справа - налево.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Shape 524"/>
          <p:cNvPicPr preferRelativeResize="0"/>
          <p:nvPr/>
        </p:nvPicPr>
        <p:blipFill>
          <a:blip r:embed="rId3">
            <a:alphaModFix/>
          </a:blip>
          <a:stretch>
            <a:fillRect/>
          </a:stretch>
        </p:blipFill>
        <p:spPr>
          <a:xfrm>
            <a:off x="1524000" y="542925"/>
            <a:ext cx="6096000" cy="40576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Shape 529"/>
          <p:cNvPicPr preferRelativeResize="0"/>
          <p:nvPr/>
        </p:nvPicPr>
        <p:blipFill>
          <a:blip r:embed="rId3">
            <a:alphaModFix/>
          </a:blip>
          <a:stretch>
            <a:fillRect/>
          </a:stretch>
        </p:blipFill>
        <p:spPr>
          <a:xfrm>
            <a:off x="3326125" y="438150"/>
            <a:ext cx="5817875" cy="3878574"/>
          </a:xfrm>
          <a:prstGeom prst="rect">
            <a:avLst/>
          </a:prstGeom>
          <a:noFill/>
          <a:ln>
            <a:noFill/>
          </a:ln>
        </p:spPr>
      </p:pic>
      <p:sp>
        <p:nvSpPr>
          <p:cNvPr id="530" name="Shape 530"/>
          <p:cNvSpPr txBox="1"/>
          <p:nvPr/>
        </p:nvSpPr>
        <p:spPr>
          <a:xfrm>
            <a:off x="35496" y="438150"/>
            <a:ext cx="3240360" cy="2277616"/>
          </a:xfrm>
          <a:prstGeom prst="rect">
            <a:avLst/>
          </a:prstGeom>
          <a:noFill/>
          <a:ln>
            <a:noFill/>
          </a:ln>
        </p:spPr>
        <p:txBody>
          <a:bodyPr lIns="91425" tIns="91425" rIns="91425" bIns="91425" anchor="ctr" anchorCtr="0">
            <a:noAutofit/>
          </a:bodyPr>
          <a:lstStyle/>
          <a:p>
            <a:pPr lvl="0">
              <a:spcBef>
                <a:spcPts val="0"/>
              </a:spcBef>
              <a:buNone/>
            </a:pPr>
            <a:r>
              <a:rPr lang="en" sz="1200" dirty="0"/>
              <a:t>Видеопроекция на полу первого этажа павильона показывает нам первичную жизнь природы: земляных червей, волны водоема, колыхание листвы. Сразу погружаешься в иные культурные референции. Вспоминаешь об обряде инициации, алхимии, древе жизни и путешествии сквозь некоторые ценностные слои познания мира. </a:t>
            </a:r>
          </a:p>
          <a:p>
            <a:pPr lvl="0">
              <a:spcBef>
                <a:spcPts val="0"/>
              </a:spcBef>
              <a:buNone/>
            </a:pPr>
            <a:endParaRPr sz="1200" dirty="0"/>
          </a:p>
          <a:p>
            <a:pPr lvl="0" rtl="0">
              <a:spcBef>
                <a:spcPts val="0"/>
              </a:spcBef>
              <a:buNone/>
            </a:pPr>
            <a:r>
              <a:rPr lang="en" sz="1200" dirty="0"/>
              <a:t>Сергей Хачатуров</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Shape 535"/>
          <p:cNvPicPr preferRelativeResize="0"/>
          <p:nvPr/>
        </p:nvPicPr>
        <p:blipFill>
          <a:blip r:embed="rId3">
            <a:alphaModFix/>
          </a:blip>
          <a:stretch>
            <a:fillRect/>
          </a:stretch>
        </p:blipFill>
        <p:spPr>
          <a:xfrm>
            <a:off x="4199052" y="0"/>
            <a:ext cx="4944945" cy="5143499"/>
          </a:xfrm>
          <a:prstGeom prst="rect">
            <a:avLst/>
          </a:prstGeom>
          <a:noFill/>
          <a:ln>
            <a:noFill/>
          </a:ln>
        </p:spPr>
      </p:pic>
      <p:sp>
        <p:nvSpPr>
          <p:cNvPr id="536" name="Shape 536"/>
          <p:cNvSpPr txBox="1"/>
          <p:nvPr/>
        </p:nvSpPr>
        <p:spPr>
          <a:xfrm>
            <a:off x="0" y="0"/>
            <a:ext cx="4139952" cy="2355726"/>
          </a:xfrm>
          <a:prstGeom prst="rect">
            <a:avLst/>
          </a:prstGeom>
          <a:noFill/>
          <a:ln>
            <a:noFill/>
          </a:ln>
        </p:spPr>
        <p:txBody>
          <a:bodyPr lIns="91425" tIns="91425" rIns="91425" bIns="91425" anchor="ctr" anchorCtr="0">
            <a:noAutofit/>
          </a:bodyPr>
          <a:lstStyle/>
          <a:p>
            <a:pPr lvl="0" rtl="0">
              <a:spcBef>
                <a:spcPts val="0"/>
              </a:spcBef>
              <a:buNone/>
            </a:pPr>
            <a:r>
              <a:rPr lang="en" sz="1200" dirty="0"/>
              <a:t>Этот красно-зеленый кошмар для меня — возможный апокалиптический сценарий будущего. Там и Колизей, и башни Всемирного торгового центра. Это слипшийся в ужас комок разных образов. Красный и зеленый — кинетические цвета, одинаковые по насыщенности, интенсивности. Но все же это живопись. Я подумала, что для будущего живопись — наиболее подходящая форма: будущее абсолютно непонятно, но и живопись нестабильна, подвергается изменениям, струится, уходит из-под ног.</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p:cNvPicPr preferRelativeResize="0"/>
          <p:nvPr/>
        </p:nvPicPr>
        <p:blipFill>
          <a:blip r:embed="rId3">
            <a:alphaModFix/>
          </a:blip>
          <a:stretch>
            <a:fillRect/>
          </a:stretch>
        </p:blipFill>
        <p:spPr>
          <a:xfrm>
            <a:off x="3333750" y="545250"/>
            <a:ext cx="5810250" cy="3867150"/>
          </a:xfrm>
          <a:prstGeom prst="rect">
            <a:avLst/>
          </a:prstGeom>
          <a:noFill/>
          <a:ln>
            <a:noFill/>
          </a:ln>
        </p:spPr>
      </p:pic>
      <p:sp>
        <p:nvSpPr>
          <p:cNvPr id="542" name="Shape 542"/>
          <p:cNvSpPr txBox="1"/>
          <p:nvPr/>
        </p:nvSpPr>
        <p:spPr>
          <a:xfrm>
            <a:off x="0" y="561333"/>
            <a:ext cx="3275856" cy="1650377"/>
          </a:xfrm>
          <a:prstGeom prst="rect">
            <a:avLst/>
          </a:prstGeom>
          <a:noFill/>
          <a:ln>
            <a:noFill/>
          </a:ln>
        </p:spPr>
        <p:txBody>
          <a:bodyPr lIns="91425" tIns="91425" rIns="91425" bIns="91425" anchor="ctr" anchorCtr="0">
            <a:noAutofit/>
          </a:bodyPr>
          <a:lstStyle/>
          <a:p>
            <a:pPr lvl="0" rtl="0">
              <a:spcBef>
                <a:spcPts val="0"/>
              </a:spcBef>
              <a:buNone/>
            </a:pPr>
            <a:r>
              <a:rPr lang="en" sz="1200" dirty="0"/>
              <a:t>У Наховой получилось выдающееся произведение, совсем новое и ретроспективное одновременно, лично-семейное и про СССР, взгляд в прошлое и в вечность. Попросту – про жизнь и смерть с архитектурными примечаниями.</a:t>
            </a:r>
          </a:p>
          <a:p>
            <a:pPr lvl="0" rtl="0">
              <a:spcBef>
                <a:spcPts val="0"/>
              </a:spcBef>
              <a:buNone/>
            </a:pPr>
            <a:endParaRPr sz="1200" dirty="0"/>
          </a:p>
          <a:p>
            <a:pPr lvl="0" rtl="0">
              <a:spcBef>
                <a:spcPts val="0"/>
              </a:spcBef>
              <a:buNone/>
            </a:pPr>
            <a:r>
              <a:rPr lang="en" sz="1200" dirty="0"/>
              <a:t>Ольга Кабанова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p:nvPr/>
        </p:nvSpPr>
        <p:spPr>
          <a:xfrm>
            <a:off x="18348" y="553977"/>
            <a:ext cx="3071780" cy="2736304"/>
          </a:xfrm>
          <a:prstGeom prst="rect">
            <a:avLst/>
          </a:prstGeom>
          <a:noFill/>
          <a:ln>
            <a:noFill/>
          </a:ln>
        </p:spPr>
        <p:txBody>
          <a:bodyPr lIns="91425" tIns="91425" rIns="91425" bIns="91425" anchor="ctr" anchorCtr="0">
            <a:noAutofit/>
          </a:bodyPr>
          <a:lstStyle/>
          <a:p>
            <a:pPr lvl="0">
              <a:spcBef>
                <a:spcPts val="0"/>
              </a:spcBef>
              <a:buNone/>
            </a:pPr>
            <a:r>
              <a:rPr lang="en" sz="1200" dirty="0"/>
              <a:t>У этой комнаты есть еще одно измерение — измерение социальное. Она была создана в эпоху подполья, когда неофициальные художники практически не выставлялись. Квартирные выставки и обсуждения стали той благодатной (хотя и ограниченной) средой, в которой только и существовало данное искусство. Следовательно, «Комната» Наховой является естественным расширением этой среды, маркером внутрисоциальных отношений.</a:t>
            </a:r>
          </a:p>
          <a:p>
            <a:pPr lvl="0">
              <a:spcBef>
                <a:spcPts val="0"/>
              </a:spcBef>
              <a:buNone/>
            </a:pPr>
            <a:endParaRPr sz="1200" dirty="0"/>
          </a:p>
          <a:p>
            <a:pPr lvl="0" rtl="0">
              <a:spcBef>
                <a:spcPts val="0"/>
              </a:spcBef>
              <a:buNone/>
            </a:pPr>
            <a:r>
              <a:rPr lang="en" sz="1200" dirty="0"/>
              <a:t>Елена Петровская</a:t>
            </a:r>
          </a:p>
        </p:txBody>
      </p:sp>
      <p:pic>
        <p:nvPicPr>
          <p:cNvPr id="72" name="Shape 72"/>
          <p:cNvPicPr preferRelativeResize="0"/>
          <p:nvPr/>
        </p:nvPicPr>
        <p:blipFill>
          <a:blip r:embed="rId3">
            <a:alphaModFix/>
          </a:blip>
          <a:stretch>
            <a:fillRect/>
          </a:stretch>
        </p:blipFill>
        <p:spPr>
          <a:xfrm>
            <a:off x="3179284" y="553977"/>
            <a:ext cx="5909300" cy="3824925"/>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Shape 547"/>
          <p:cNvPicPr preferRelativeResize="0"/>
          <p:nvPr/>
        </p:nvPicPr>
        <p:blipFill>
          <a:blip r:embed="rId3">
            <a:alphaModFix/>
          </a:blip>
          <a:stretch>
            <a:fillRect/>
          </a:stretch>
        </p:blipFill>
        <p:spPr>
          <a:xfrm>
            <a:off x="3333750" y="638175"/>
            <a:ext cx="5810250" cy="3867150"/>
          </a:xfrm>
          <a:prstGeom prst="rect">
            <a:avLst/>
          </a:prstGeom>
          <a:noFill/>
          <a:ln>
            <a:noFill/>
          </a:ln>
        </p:spPr>
      </p:pic>
      <p:sp>
        <p:nvSpPr>
          <p:cNvPr id="548" name="Shape 548"/>
          <p:cNvSpPr txBox="1"/>
          <p:nvPr/>
        </p:nvSpPr>
        <p:spPr>
          <a:xfrm>
            <a:off x="0" y="638175"/>
            <a:ext cx="3333750" cy="1861567"/>
          </a:xfrm>
          <a:prstGeom prst="rect">
            <a:avLst/>
          </a:prstGeom>
          <a:noFill/>
          <a:ln>
            <a:noFill/>
          </a:ln>
        </p:spPr>
        <p:txBody>
          <a:bodyPr lIns="91425" tIns="91425" rIns="91425" bIns="91425" anchor="ctr" anchorCtr="0">
            <a:noAutofit/>
          </a:bodyPr>
          <a:lstStyle/>
          <a:p>
            <a:pPr lvl="0" rtl="0">
              <a:spcBef>
                <a:spcPts val="0"/>
              </a:spcBef>
              <a:buNone/>
            </a:pPr>
            <a:r>
              <a:rPr lang="en" sz="1200" dirty="0"/>
              <a:t>Эта «Комната» — самая яркая из всей этой серии инсталляций художницы. Она полностью (от пола до потолка) выполнена в ярких зеленых и красных цветах. Оказавшись внутри, начинает кружиться голова, кажется, что стены двигаются и это какой-то страшный психоделический сон.</a:t>
            </a:r>
          </a:p>
          <a:p>
            <a:pPr lvl="0" rtl="0">
              <a:spcBef>
                <a:spcPts val="0"/>
              </a:spcBef>
              <a:buNone/>
            </a:pPr>
            <a:endParaRPr sz="1200" dirty="0"/>
          </a:p>
          <a:p>
            <a:pPr lvl="0" rtl="0">
              <a:spcBef>
                <a:spcPts val="0"/>
              </a:spcBef>
              <a:buNone/>
            </a:pPr>
            <a:r>
              <a:rPr lang="en" sz="1200" dirty="0"/>
              <a:t>Мария </a:t>
            </a:r>
            <a:r>
              <a:rPr lang="en" sz="1200" dirty="0" smtClean="0"/>
              <a:t>Москвичева</a:t>
            </a:r>
            <a:endParaRPr lang="en" sz="1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p:cNvPicPr preferRelativeResize="0"/>
          <p:nvPr/>
        </p:nvPicPr>
        <p:blipFill>
          <a:blip r:embed="rId3">
            <a:alphaModFix/>
          </a:blip>
          <a:stretch>
            <a:fillRect/>
          </a:stretch>
        </p:blipFill>
        <p:spPr>
          <a:xfrm>
            <a:off x="5288248" y="45725"/>
            <a:ext cx="3855753" cy="5143500"/>
          </a:xfrm>
          <a:prstGeom prst="rect">
            <a:avLst/>
          </a:prstGeom>
          <a:noFill/>
          <a:ln>
            <a:noFill/>
          </a:ln>
        </p:spPr>
      </p:pic>
      <p:sp>
        <p:nvSpPr>
          <p:cNvPr id="554" name="Shape 554"/>
          <p:cNvSpPr txBox="1"/>
          <p:nvPr/>
        </p:nvSpPr>
        <p:spPr>
          <a:xfrm>
            <a:off x="0" y="123478"/>
            <a:ext cx="5220072" cy="2471072"/>
          </a:xfrm>
          <a:prstGeom prst="rect">
            <a:avLst/>
          </a:prstGeom>
          <a:noFill/>
          <a:ln>
            <a:noFill/>
          </a:ln>
        </p:spPr>
        <p:txBody>
          <a:bodyPr lIns="91425" tIns="91425" rIns="91425" bIns="91425" anchor="ctr" anchorCtr="0">
            <a:noAutofit/>
          </a:bodyPr>
          <a:lstStyle/>
          <a:p>
            <a:pPr lvl="0" rtl="0">
              <a:spcBef>
                <a:spcPts val="0"/>
              </a:spcBef>
              <a:buNone/>
            </a:pPr>
            <a:r>
              <a:rPr lang="en" sz="1200" dirty="0"/>
              <a:t>Даже не зная, что это конкретно, люди понимают, что речь идет о России — по лицам, по деталям. У всех, видимо, есть семейные альбомы, и любого человека задевает, что постоянно, хотя бы на одной стене, присутствуют старые фотографии: черно-белые, начала прошлого века или военные. Потом лица, которые сначала обводятся, а затем стираются — я помню жест, каким мама отчеркивает на фотографиях лица, которые она еще помнит. Это очень сильный жест, когда что-то делают с лицом — он переживается на физиологическом уровне. Мне казалось, что для каждого человека это станет комнатой воспоминаний, каждый будет думать о своем прошлом — как будто свой собственный фотоальбом рассматриваешь.</a:t>
            </a:r>
          </a:p>
          <a:p>
            <a:pPr lvl="0" rtl="0">
              <a:spcBef>
                <a:spcPts val="0"/>
              </a:spcBef>
              <a:buNone/>
            </a:pPr>
            <a:endParaRPr sz="1200" dirty="0"/>
          </a:p>
          <a:p>
            <a:pPr lvl="0" rtl="0">
              <a:spcBef>
                <a:spcPts val="0"/>
              </a:spcBef>
              <a:buNone/>
            </a:pPr>
            <a:r>
              <a:rPr lang="en" sz="1200" dirty="0"/>
              <a:t>Ирина Нахова - Анне Толстовой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Shape 559"/>
          <p:cNvPicPr preferRelativeResize="0"/>
          <p:nvPr/>
        </p:nvPicPr>
        <p:blipFill>
          <a:blip r:embed="rId3">
            <a:alphaModFix/>
          </a:blip>
          <a:stretch>
            <a:fillRect/>
          </a:stretch>
        </p:blipFill>
        <p:spPr>
          <a:xfrm>
            <a:off x="3998675" y="805162"/>
            <a:ext cx="5145325" cy="3432675"/>
          </a:xfrm>
          <a:prstGeom prst="rect">
            <a:avLst/>
          </a:prstGeom>
          <a:noFill/>
          <a:ln>
            <a:noFill/>
          </a:ln>
        </p:spPr>
      </p:pic>
      <p:sp>
        <p:nvSpPr>
          <p:cNvPr id="560" name="Shape 560"/>
          <p:cNvSpPr txBox="1"/>
          <p:nvPr/>
        </p:nvSpPr>
        <p:spPr>
          <a:xfrm>
            <a:off x="0" y="805162"/>
            <a:ext cx="3897600" cy="1982612"/>
          </a:xfrm>
          <a:prstGeom prst="rect">
            <a:avLst/>
          </a:prstGeom>
          <a:noFill/>
          <a:ln>
            <a:noFill/>
          </a:ln>
        </p:spPr>
        <p:txBody>
          <a:bodyPr lIns="91425" tIns="91425" rIns="91425" bIns="91425" anchor="ctr" anchorCtr="0">
            <a:noAutofit/>
          </a:bodyPr>
          <a:lstStyle/>
          <a:p>
            <a:pPr lvl="0" rtl="0">
              <a:spcBef>
                <a:spcPts val="0"/>
              </a:spcBef>
              <a:buNone/>
            </a:pPr>
            <a:r>
              <a:rPr lang="en" sz="1200" dirty="0"/>
              <a:t>Нижний этаж, где находится тотальная видеоинсталляция  представляет мои сны, про нашу историю, про мою семью, про маму, про папу, про дедушку, про бабушку. В инсталляцию включены также фотографии и восьмимиллиметровые фильмы отца, которые он снимал в конце 1950-х – 60-х-70-х годах. </a:t>
            </a:r>
          </a:p>
          <a:p>
            <a:pPr lvl="0" rtl="0">
              <a:spcBef>
                <a:spcPts val="0"/>
              </a:spcBef>
              <a:buNone/>
            </a:pPr>
            <a:endParaRPr sz="1200" dirty="0"/>
          </a:p>
          <a:p>
            <a:pPr lvl="0" rtl="0">
              <a:spcBef>
                <a:spcPts val="0"/>
              </a:spcBef>
              <a:buNone/>
            </a:pPr>
            <a:r>
              <a:rPr lang="en" sz="1200" dirty="0"/>
              <a:t>Ирина </a:t>
            </a:r>
            <a:r>
              <a:rPr lang="en" sz="1200" dirty="0" smtClean="0"/>
              <a:t>Нахова</a:t>
            </a:r>
            <a:endParaRPr lang="en" sz="1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Shape 565"/>
          <p:cNvPicPr preferRelativeResize="0"/>
          <p:nvPr/>
        </p:nvPicPr>
        <p:blipFill>
          <a:blip r:embed="rId3">
            <a:alphaModFix/>
          </a:blip>
          <a:stretch>
            <a:fillRect/>
          </a:stretch>
        </p:blipFill>
        <p:spPr>
          <a:xfrm>
            <a:off x="3555600" y="380049"/>
            <a:ext cx="5588400" cy="3727411"/>
          </a:xfrm>
          <a:prstGeom prst="rect">
            <a:avLst/>
          </a:prstGeom>
          <a:noFill/>
          <a:ln>
            <a:noFill/>
          </a:ln>
        </p:spPr>
      </p:pic>
      <p:sp>
        <p:nvSpPr>
          <p:cNvPr id="566" name="Shape 566"/>
          <p:cNvSpPr txBox="1"/>
          <p:nvPr/>
        </p:nvSpPr>
        <p:spPr>
          <a:xfrm>
            <a:off x="0" y="380049"/>
            <a:ext cx="3555600" cy="2551741"/>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Видеоряд вписан в сменяющиеся архитектурные формы: неорусский стиль, конструктивизм, сталинский ампир. Все формы взяты из знаменитых проектов Алексея  Щусева, осуществлённых и не осуществлённых. Там люди, много людей. Иногда на некоторых лицах неожиданно появляется кружок. Потом лицо зачеркивается и исчезает. Кружок – жест памяти. Так, моя мама, прямо на фотографии ручкой отмечала лицо, которое она ещё помнила в последние годы перед смертью.</a:t>
            </a:r>
          </a:p>
          <a:p>
            <a:pPr lvl="0" rtl="0">
              <a:spcBef>
                <a:spcPts val="0"/>
              </a:spcBef>
              <a:buNone/>
            </a:pPr>
            <a:endParaRPr sz="1200" dirty="0">
              <a:solidFill>
                <a:schemeClr val="dk1"/>
              </a:solidFill>
            </a:endParaRPr>
          </a:p>
          <a:p>
            <a:pPr lvl="0" rtl="0">
              <a:spcBef>
                <a:spcPts val="0"/>
              </a:spcBef>
              <a:buNone/>
            </a:pPr>
            <a:r>
              <a:rPr lang="en" sz="1200" dirty="0">
                <a:solidFill>
                  <a:schemeClr val="dk1"/>
                </a:solidFill>
              </a:rPr>
              <a:t>Ирина </a:t>
            </a:r>
            <a:r>
              <a:rPr lang="en" sz="1200" dirty="0" smtClean="0">
                <a:solidFill>
                  <a:schemeClr val="dk1"/>
                </a:solidFill>
              </a:rPr>
              <a:t>Нахова</a:t>
            </a:r>
            <a:endParaRPr lang="en" sz="1200" dirty="0">
              <a:solidFill>
                <a:schemeClr val="dk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Shape 571"/>
          <p:cNvPicPr preferRelativeResize="0"/>
          <p:nvPr/>
        </p:nvPicPr>
        <p:blipFill>
          <a:blip r:embed="rId3">
            <a:alphaModFix/>
          </a:blip>
          <a:stretch>
            <a:fillRect/>
          </a:stretch>
        </p:blipFill>
        <p:spPr>
          <a:xfrm>
            <a:off x="1835696" y="51470"/>
            <a:ext cx="6071600" cy="4553700"/>
          </a:xfrm>
          <a:prstGeom prst="rect">
            <a:avLst/>
          </a:prstGeom>
          <a:noFill/>
          <a:ln>
            <a:noFill/>
          </a:ln>
        </p:spPr>
      </p:pic>
      <p:sp>
        <p:nvSpPr>
          <p:cNvPr id="572" name="Shape 572"/>
          <p:cNvSpPr txBox="1"/>
          <p:nvPr/>
        </p:nvSpPr>
        <p:spPr>
          <a:xfrm>
            <a:off x="3275856" y="4377791"/>
            <a:ext cx="3000000" cy="860298"/>
          </a:xfrm>
          <a:prstGeom prst="rect">
            <a:avLst/>
          </a:prstGeom>
          <a:noFill/>
          <a:ln>
            <a:noFill/>
          </a:ln>
        </p:spPr>
        <p:txBody>
          <a:bodyPr lIns="91425" tIns="91425" rIns="91425" bIns="91425" anchor="ctr" anchorCtr="0">
            <a:noAutofit/>
          </a:bodyPr>
          <a:lstStyle/>
          <a:p>
            <a:pPr lvl="0" rtl="0">
              <a:spcBef>
                <a:spcPts val="0"/>
              </a:spcBef>
              <a:buNone/>
            </a:pPr>
            <a:r>
              <a:rPr lang="en" sz="1000" dirty="0" smtClean="0"/>
              <a:t>Илья Кабаков, </a:t>
            </a:r>
            <a:r>
              <a:rPr lang="en" sz="1000" dirty="0"/>
              <a:t>Вадим </a:t>
            </a:r>
            <a:r>
              <a:rPr lang="en" sz="1000" dirty="0" smtClean="0"/>
              <a:t>Захаров</a:t>
            </a:r>
            <a:r>
              <a:rPr lang="ru-RU" sz="1000" dirty="0" smtClean="0"/>
              <a:t>,</a:t>
            </a:r>
            <a:r>
              <a:rPr lang="en" sz="1000" dirty="0" smtClean="0"/>
              <a:t> </a:t>
            </a:r>
            <a:r>
              <a:rPr lang="en" sz="1000" dirty="0"/>
              <a:t>Ирина </a:t>
            </a:r>
            <a:r>
              <a:rPr lang="en" sz="1000" dirty="0" smtClean="0"/>
              <a:t>Нахова</a:t>
            </a:r>
            <a:endParaRPr lang="en" sz="10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p:nvPr/>
        </p:nvSpPr>
        <p:spPr>
          <a:xfrm>
            <a:off x="0" y="1275606"/>
            <a:ext cx="3925675" cy="2370600"/>
          </a:xfrm>
          <a:prstGeom prst="rect">
            <a:avLst/>
          </a:prstGeom>
          <a:noFill/>
          <a:ln>
            <a:noFill/>
          </a:ln>
        </p:spPr>
        <p:txBody>
          <a:bodyPr lIns="91425" tIns="91425" rIns="91425" bIns="91425" anchor="ctr" anchorCtr="0">
            <a:noAutofit/>
          </a:bodyPr>
          <a:lstStyle/>
          <a:p>
            <a:pPr lvl="0" rtl="0">
              <a:spcBef>
                <a:spcPts val="0"/>
              </a:spcBef>
              <a:buNone/>
            </a:pPr>
            <a:r>
              <a:rPr lang="en" sz="1200" dirty="0"/>
              <a:t>И они пришли именно в красно-зеленую комнату, где мой ужасный кошмар предполагаемого сценария развития нашей земли, сделали перформанс в этом помещении, нашли абсолютно правильное место. Жалко, что меня не было, я бы присоединилась к их акции. </a:t>
            </a:r>
            <a:endParaRPr lang="ru-RU" sz="1200" dirty="0" smtClean="0"/>
          </a:p>
          <a:p>
            <a:pPr lvl="0" rtl="0">
              <a:spcBef>
                <a:spcPts val="0"/>
              </a:spcBef>
              <a:buNone/>
            </a:pPr>
            <a:endParaRPr lang="ru-RU" sz="1200" dirty="0" smtClean="0"/>
          </a:p>
          <a:p>
            <a:pPr lvl="0"/>
            <a:r>
              <a:rPr lang="ru-RU" sz="1200" dirty="0"/>
              <a:t>Художники бродят по залам биеннале и раздают камуфляжные куртки с надписью на спине #</a:t>
            </a:r>
            <a:r>
              <a:rPr lang="ru-RU" sz="1200" dirty="0" err="1"/>
              <a:t>onvacation</a:t>
            </a:r>
            <a:r>
              <a:rPr lang="ru-RU" sz="1200" dirty="0"/>
              <a:t>, то есть «в отпуске». Посетителям фестиваля предлагают надеть куртку и сделать </a:t>
            </a:r>
            <a:r>
              <a:rPr lang="ru-RU" sz="1200" dirty="0" err="1"/>
              <a:t>селфи</a:t>
            </a:r>
            <a:r>
              <a:rPr lang="ru-RU" sz="1200" dirty="0"/>
              <a:t> в национальных павильонах стран, которые оккупировали другие страны.</a:t>
            </a:r>
          </a:p>
          <a:p>
            <a:pPr lvl="0"/>
            <a:endParaRPr lang="ru-RU" sz="1200" dirty="0"/>
          </a:p>
          <a:p>
            <a:pPr lvl="0"/>
            <a:r>
              <a:rPr lang="ru-RU" sz="1200" dirty="0"/>
              <a:t>Всем желающим говорят, что они могут опубликовать фото в камуфляже в социальных сетях и выиграть поездку в оккупированный Крым</a:t>
            </a:r>
            <a:r>
              <a:rPr lang="ru-RU" sz="1200" dirty="0" smtClean="0"/>
              <a:t>.</a:t>
            </a:r>
          </a:p>
          <a:p>
            <a:pPr lvl="0"/>
            <a:endParaRPr lang="ru-RU" sz="1200" dirty="0"/>
          </a:p>
          <a:p>
            <a:r>
              <a:rPr lang="en" sz="1200" dirty="0"/>
              <a:t>Майкл </a:t>
            </a:r>
            <a:r>
              <a:rPr lang="en" sz="1200" dirty="0" smtClean="0"/>
              <a:t>Бирнбаум</a:t>
            </a:r>
            <a:r>
              <a:rPr lang="ru-RU" sz="1200" dirty="0" smtClean="0"/>
              <a:t>, </a:t>
            </a:r>
            <a:r>
              <a:rPr lang="en" sz="1200" dirty="0" smtClean="0"/>
              <a:t>Washington Post</a:t>
            </a:r>
            <a:endParaRPr lang="en" sz="1200" dirty="0"/>
          </a:p>
          <a:p>
            <a:pPr lvl="0"/>
            <a:endParaRPr lang="ru-RU" sz="1200" dirty="0"/>
          </a:p>
          <a:p>
            <a:pPr lvl="0" rtl="0">
              <a:spcBef>
                <a:spcPts val="0"/>
              </a:spcBef>
              <a:buNone/>
            </a:pPr>
            <a:endParaRPr lang="en" sz="1200" dirty="0"/>
          </a:p>
        </p:txBody>
      </p:sp>
      <p:pic>
        <p:nvPicPr>
          <p:cNvPr id="578" name="Shape 578"/>
          <p:cNvPicPr preferRelativeResize="0"/>
          <p:nvPr/>
        </p:nvPicPr>
        <p:blipFill>
          <a:blip r:embed="rId3">
            <a:alphaModFix/>
          </a:blip>
          <a:stretch>
            <a:fillRect/>
          </a:stretch>
        </p:blipFill>
        <p:spPr>
          <a:xfrm>
            <a:off x="4113381" y="0"/>
            <a:ext cx="5100637" cy="5143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Shape 584"/>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5110065" y="0"/>
            <a:ext cx="3921369" cy="5143499"/>
          </a:xfrm>
          <a:prstGeom prst="rect">
            <a:avLst/>
          </a:prstGeom>
          <a:noFill/>
          <a:ln>
            <a:noFill/>
          </a:ln>
        </p:spPr>
      </p:pic>
      <p:sp>
        <p:nvSpPr>
          <p:cNvPr id="78" name="Shape 78"/>
          <p:cNvSpPr txBox="1"/>
          <p:nvPr/>
        </p:nvSpPr>
        <p:spPr>
          <a:xfrm>
            <a:off x="463675" y="4731990"/>
            <a:ext cx="4646400" cy="411510"/>
          </a:xfrm>
          <a:prstGeom prst="rect">
            <a:avLst/>
          </a:prstGeom>
          <a:noFill/>
          <a:ln>
            <a:noFill/>
          </a:ln>
        </p:spPr>
        <p:txBody>
          <a:bodyPr lIns="91425" tIns="91425" rIns="91425" bIns="91425" anchor="ctr" anchorCtr="0">
            <a:noAutofit/>
          </a:bodyPr>
          <a:lstStyle/>
          <a:p>
            <a:pPr lvl="0" algn="r" rtl="0">
              <a:spcBef>
                <a:spcPts val="0"/>
              </a:spcBef>
              <a:buNone/>
            </a:pPr>
            <a:r>
              <a:rPr lang="en" sz="1000" dirty="0"/>
              <a:t>Илья </a:t>
            </a:r>
            <a:r>
              <a:rPr lang="en" sz="1000" dirty="0" smtClean="0"/>
              <a:t>Кабаков</a:t>
            </a:r>
            <a:r>
              <a:rPr lang="ru-RU" sz="1000" dirty="0" smtClean="0"/>
              <a:t>. </a:t>
            </a:r>
            <a:r>
              <a:rPr lang="en" sz="1000" dirty="0" smtClean="0"/>
              <a:t>Человек</a:t>
            </a:r>
            <a:r>
              <a:rPr lang="en" sz="1000" dirty="0"/>
              <a:t>, который улетел в космос из своей </a:t>
            </a:r>
            <a:r>
              <a:rPr lang="en" sz="1000" dirty="0" smtClean="0"/>
              <a:t>квартиры</a:t>
            </a:r>
            <a:r>
              <a:rPr lang="ru-RU" sz="1000" dirty="0" smtClean="0"/>
              <a:t>.</a:t>
            </a:r>
            <a:r>
              <a:rPr lang="en" sz="1000" dirty="0" smtClean="0"/>
              <a:t> 1988</a:t>
            </a:r>
            <a:endParaRPr lang="en" sz="1000" dirty="0"/>
          </a:p>
        </p:txBody>
      </p:sp>
      <p:sp>
        <p:nvSpPr>
          <p:cNvPr id="79" name="Shape 79"/>
          <p:cNvSpPr txBox="1"/>
          <p:nvPr/>
        </p:nvSpPr>
        <p:spPr>
          <a:xfrm>
            <a:off x="179512" y="51471"/>
            <a:ext cx="4900729" cy="2088231"/>
          </a:xfrm>
          <a:prstGeom prst="rect">
            <a:avLst/>
          </a:prstGeom>
          <a:noFill/>
          <a:ln>
            <a:noFill/>
          </a:ln>
        </p:spPr>
        <p:txBody>
          <a:bodyPr lIns="91425" tIns="91425" rIns="91425" bIns="91425" anchor="ctr" anchorCtr="0">
            <a:noAutofit/>
          </a:bodyPr>
          <a:lstStyle/>
          <a:p>
            <a:pPr lvl="0" rtl="0">
              <a:spcBef>
                <a:spcPts val="0"/>
              </a:spcBef>
              <a:buNone/>
            </a:pPr>
            <a:r>
              <a:rPr lang="en" sz="1200" dirty="0"/>
              <a:t>Есть существенная разница. Мне нужно было просто создать другое пространство в собственной квартире, а для него инсталляция – это результат жизнедеятельности какого-то персонажа. Работы Кабакова объяснимы, о них можно написать. Все предметы, которые появляются у него в инсталляции, выведены из иллюстраций к жизненным ситуациям. А мои комнаты – это не иллюстрации, а визуальные другие пространства. </a:t>
            </a:r>
            <a:endParaRPr lang="ru-RU" sz="1200" dirty="0" smtClean="0"/>
          </a:p>
          <a:p>
            <a:pPr lvl="0" rtl="0">
              <a:spcBef>
                <a:spcPts val="0"/>
              </a:spcBef>
              <a:buNone/>
            </a:pPr>
            <a:endParaRPr lang="en" sz="1200" dirty="0"/>
          </a:p>
          <a:p>
            <a:pPr lvl="0" rtl="0">
              <a:spcBef>
                <a:spcPts val="0"/>
              </a:spcBef>
              <a:buNone/>
            </a:pPr>
            <a:r>
              <a:rPr lang="en" sz="1200" dirty="0"/>
              <a:t>2008 -  Валентин Дьяконов - Ирина Нахова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5449</Words>
  <Application>Microsoft Office PowerPoint</Application>
  <PresentationFormat>Экран (16:9)</PresentationFormat>
  <Paragraphs>269</Paragraphs>
  <Slides>86</Slides>
  <Notes>86</Notes>
  <HiddenSlides>0</HiddenSlides>
  <MMClips>0</MMClips>
  <ScaleCrop>false</ScaleCrop>
  <HeadingPairs>
    <vt:vector size="4" baseType="variant">
      <vt:variant>
        <vt:lpstr>Тема</vt:lpstr>
      </vt:variant>
      <vt:variant>
        <vt:i4>1</vt:i4>
      </vt:variant>
      <vt:variant>
        <vt:lpstr>Заголовки слайдов</vt:lpstr>
      </vt:variant>
      <vt:variant>
        <vt:i4>86</vt:i4>
      </vt:variant>
    </vt:vector>
  </HeadingPairs>
  <TitlesOfParts>
    <vt:vector size="87" baseType="lpstr">
      <vt:lpstr>simple-light</vt:lpstr>
      <vt:lpstr>Презентация PowerPoint</vt:lpstr>
      <vt:lpstr>Презентация PowerPoint</vt:lpstr>
      <vt:lpstr>Презентация PowerPoint</vt:lpstr>
      <vt:lpstr>Комнаты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Друзья и знакомые</vt:lpstr>
      <vt:lpstr>Презентация PowerPoint</vt:lpstr>
      <vt:lpstr>Презентация PowerPoint</vt:lpstr>
      <vt:lpstr>Презентация PowerPoint</vt:lpstr>
      <vt:lpstr>Презентация PowerPoint</vt:lpstr>
      <vt:lpstr>3. Королева</vt:lpstr>
      <vt:lpstr>Презентация PowerPoint</vt:lpstr>
      <vt:lpstr>Презентация PowerPoint</vt:lpstr>
      <vt:lpstr>Презентация PowerPoint</vt:lpstr>
      <vt:lpstr>Презентация PowerPoint</vt:lpstr>
      <vt:lpstr>Презентация PowerPoint</vt:lpstr>
      <vt:lpstr>4. Большой Красный. 1998</vt:lpstr>
      <vt:lpstr>Презентация PowerPoint</vt:lpstr>
      <vt:lpstr>Презентация PowerPoint</vt:lpstr>
      <vt:lpstr>Презентация PowerPoint</vt:lpstr>
      <vt:lpstr>Презентация PowerPoint</vt:lpstr>
      <vt:lpstr>5. Гладильные доски. 2001</vt:lpstr>
      <vt:lpstr>Презентация PowerPoint</vt:lpstr>
      <vt:lpstr>Презентация PowerPoint</vt:lpstr>
      <vt:lpstr>Презентация PowerPoint</vt:lpstr>
      <vt:lpstr>Презентация PowerPoint</vt:lpstr>
      <vt:lpstr>6. Power shower. 2000</vt:lpstr>
      <vt:lpstr>Презентация PowerPoint</vt:lpstr>
      <vt:lpstr>Презентация PowerPoint</vt:lpstr>
      <vt:lpstr>7. Побудь со мной. 2002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8. Кожи. 2010</vt:lpstr>
      <vt:lpstr>Презентация PowerPoint</vt:lpstr>
      <vt:lpstr>Презентация PowerPoint</vt:lpstr>
      <vt:lpstr>Презентация PowerPoint</vt:lpstr>
      <vt:lpstr>Презентация PowerPoint</vt:lpstr>
      <vt:lpstr>9. Рай. 2014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9. Зеленый павильон. 2015</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Шамшаева Анастасия</cp:lastModifiedBy>
  <cp:revision>11</cp:revision>
  <dcterms:modified xsi:type="dcterms:W3CDTF">2016-09-12T10:33:31Z</dcterms:modified>
</cp:coreProperties>
</file>