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92"/>
  </p:notesMasterIdLst>
  <p:sldIdLst>
    <p:sldId id="256" r:id="rId2"/>
    <p:sldId id="257" r:id="rId3"/>
    <p:sldId id="346" r:id="rId4"/>
    <p:sldId id="348" r:id="rId5"/>
    <p:sldId id="349" r:id="rId6"/>
    <p:sldId id="350" r:id="rId7"/>
    <p:sldId id="351" r:id="rId8"/>
    <p:sldId id="352" r:id="rId9"/>
    <p:sldId id="353" r:id="rId10"/>
    <p:sldId id="354" r:id="rId11"/>
    <p:sldId id="355" r:id="rId12"/>
    <p:sldId id="356" r:id="rId13"/>
    <p:sldId id="357" r:id="rId14"/>
    <p:sldId id="358" r:id="rId15"/>
    <p:sldId id="359" r:id="rId16"/>
    <p:sldId id="360" r:id="rId17"/>
    <p:sldId id="361" r:id="rId18"/>
    <p:sldId id="362" r:id="rId19"/>
    <p:sldId id="363" r:id="rId20"/>
    <p:sldId id="364" r:id="rId21"/>
    <p:sldId id="365" r:id="rId22"/>
    <p:sldId id="366" r:id="rId23"/>
    <p:sldId id="367" r:id="rId24"/>
    <p:sldId id="368" r:id="rId25"/>
    <p:sldId id="369" r:id="rId26"/>
    <p:sldId id="370" r:id="rId27"/>
    <p:sldId id="371" r:id="rId28"/>
    <p:sldId id="372" r:id="rId29"/>
    <p:sldId id="373" r:id="rId30"/>
    <p:sldId id="374" r:id="rId31"/>
    <p:sldId id="375" r:id="rId32"/>
    <p:sldId id="376" r:id="rId33"/>
    <p:sldId id="377" r:id="rId34"/>
    <p:sldId id="378" r:id="rId35"/>
    <p:sldId id="379" r:id="rId36"/>
    <p:sldId id="380" r:id="rId37"/>
    <p:sldId id="381" r:id="rId38"/>
    <p:sldId id="382" r:id="rId39"/>
    <p:sldId id="383" r:id="rId40"/>
    <p:sldId id="384" r:id="rId41"/>
    <p:sldId id="386" r:id="rId42"/>
    <p:sldId id="385" r:id="rId43"/>
    <p:sldId id="387" r:id="rId44"/>
    <p:sldId id="388" r:id="rId45"/>
    <p:sldId id="389" r:id="rId46"/>
    <p:sldId id="390" r:id="rId47"/>
    <p:sldId id="391" r:id="rId48"/>
    <p:sldId id="392" r:id="rId49"/>
    <p:sldId id="393" r:id="rId50"/>
    <p:sldId id="305" r:id="rId51"/>
    <p:sldId id="394" r:id="rId52"/>
    <p:sldId id="395" r:id="rId53"/>
    <p:sldId id="396" r:id="rId54"/>
    <p:sldId id="397" r:id="rId55"/>
    <p:sldId id="398" r:id="rId56"/>
    <p:sldId id="399" r:id="rId57"/>
    <p:sldId id="312" r:id="rId58"/>
    <p:sldId id="400" r:id="rId59"/>
    <p:sldId id="401" r:id="rId60"/>
    <p:sldId id="402" r:id="rId61"/>
    <p:sldId id="403" r:id="rId62"/>
    <p:sldId id="404" r:id="rId63"/>
    <p:sldId id="405" r:id="rId64"/>
    <p:sldId id="406" r:id="rId65"/>
    <p:sldId id="407" r:id="rId66"/>
    <p:sldId id="408" r:id="rId67"/>
    <p:sldId id="409" r:id="rId68"/>
    <p:sldId id="410" r:id="rId69"/>
    <p:sldId id="411" r:id="rId70"/>
    <p:sldId id="412" r:id="rId71"/>
    <p:sldId id="413" r:id="rId72"/>
    <p:sldId id="414" r:id="rId73"/>
    <p:sldId id="415" r:id="rId74"/>
    <p:sldId id="416" r:id="rId75"/>
    <p:sldId id="417" r:id="rId76"/>
    <p:sldId id="418" r:id="rId77"/>
    <p:sldId id="419" r:id="rId78"/>
    <p:sldId id="420" r:id="rId79"/>
    <p:sldId id="334" r:id="rId80"/>
    <p:sldId id="335" r:id="rId81"/>
    <p:sldId id="336" r:id="rId82"/>
    <p:sldId id="337" r:id="rId83"/>
    <p:sldId id="338" r:id="rId84"/>
    <p:sldId id="339" r:id="rId85"/>
    <p:sldId id="340" r:id="rId86"/>
    <p:sldId id="341" r:id="rId87"/>
    <p:sldId id="421" r:id="rId88"/>
    <p:sldId id="422" r:id="rId89"/>
    <p:sldId id="423" r:id="rId90"/>
    <p:sldId id="345" r:id="rId9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57" d="100"/>
          <a:sy n="157" d="100"/>
        </p:scale>
        <p:origin x="-282" y="20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22212385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Shape 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 name="Shape 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Shape 1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 name="Shape 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7" name="Shape 2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Shape 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 name="Shape 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4" name="Shape 2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1" name="Shape 2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8" name="Shape 2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5" name="Shape 2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2" name="Shape 2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9" name="Shape 2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5" name="Shape 2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2" name="Shape 2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9" name="Shape 2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4" name="Shape 3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 name="Shape 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4" name="Shape 3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1" name="Shape 3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7" name="Shape 3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4" name="Shape 3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7" name="Shape 3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4" name="Shape 3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1" name="Shape 3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8" name="Shape 3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Shape 3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5" name="Shape 3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Shape 3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1" name="Shape 4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7" name="Shape 4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3" name="Shape 4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0" name="Shape 4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6" name="Shape 4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2" name="Shape 4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9" name="Shape 4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4" name="Shape 4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5" name="Shape 4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Shape 4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1" name="Shape 4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7" name="Shape 4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4" name="Shape 4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1" name="Shape 48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7" name="Shape 4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3" name="Shape 4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0" name="Shape 5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Shape 5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7" name="Shape 5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Shape 5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4" name="Shape 5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Shape 5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0" name="Shape 5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Shape 5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7" name="Shape 5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Shape 5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4" name="Shape 5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1" name="Shape 5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Shape 5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8" name="Shape 5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Shape 5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5" name="Shape 5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Shape 5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1" name="Shape 5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Shape 5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8" name="Shape 5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5" name="Shape 5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Shape 5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2" name="Shape 5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Shape 5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8" name="Shape 5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Shape 5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5" name="Shape 5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Shape 5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1" name="Shape 57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Shape 5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8" name="Shape 5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Shape 5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5" name="Shape 5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Shape 5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2" name="Shape 5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Shape 5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9" name="Shape 5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Shape 6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6" name="Shape 6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Shape 5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5" name="Shape 5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Shape 5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8" name="Shape 5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2" name="Shape 60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Shape 63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3" name="Shape 6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685800" y="1583342"/>
            <a:ext cx="7772400" cy="1159856"/>
          </a:xfrm>
          <a:prstGeom prst="rect">
            <a:avLst/>
          </a:prstGeom>
        </p:spPr>
        <p:txBody>
          <a:bodyPr lIns="91425" tIns="91425" rIns="91425" bIns="91425" anchor="b"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1" name="Shape 11"/>
          <p:cNvSpPr txBox="1">
            <a:spLocks noGrp="1"/>
          </p:cNvSpPr>
          <p:nvPr>
            <p:ph type="subTitle" idx="1"/>
          </p:nvPr>
        </p:nvSpPr>
        <p:spPr>
          <a:xfrm>
            <a:off x="685800" y="2840053"/>
            <a:ext cx="7772400" cy="784737"/>
          </a:xfrm>
          <a:prstGeom prst="rect">
            <a:avLst/>
          </a:prstGeom>
        </p:spPr>
        <p:txBody>
          <a:bodyPr lIns="91425" tIns="91425" rIns="91425" bIns="91425" anchor="t" anchorCtr="0"/>
          <a:lstStyle>
            <a:lvl1pPr lvl="0" algn="ctr">
              <a:spcBef>
                <a:spcPts val="0"/>
              </a:spcBef>
              <a:buClr>
                <a:schemeClr val="dk2"/>
              </a:buClr>
              <a:buNone/>
              <a:defRPr>
                <a:solidFill>
                  <a:schemeClr val="dk2"/>
                </a:solidFill>
              </a:defRPr>
            </a:lvl1pPr>
            <a:lvl2pPr lvl="1" algn="ctr">
              <a:spcBef>
                <a:spcPts val="0"/>
              </a:spcBef>
              <a:buClr>
                <a:schemeClr val="dk2"/>
              </a:buClr>
              <a:buSzPct val="100000"/>
              <a:buNone/>
              <a:defRPr sz="3000">
                <a:solidFill>
                  <a:schemeClr val="dk2"/>
                </a:solidFill>
              </a:defRPr>
            </a:lvl2pPr>
            <a:lvl3pPr lvl="2" algn="ctr">
              <a:spcBef>
                <a:spcPts val="0"/>
              </a:spcBef>
              <a:buClr>
                <a:schemeClr val="dk2"/>
              </a:buClr>
              <a:buSzPct val="100000"/>
              <a:buNone/>
              <a:defRPr sz="3000">
                <a:solidFill>
                  <a:schemeClr val="dk2"/>
                </a:solidFill>
              </a:defRPr>
            </a:lvl3pPr>
            <a:lvl4pPr lvl="3" algn="ctr">
              <a:spcBef>
                <a:spcPts val="0"/>
              </a:spcBef>
              <a:buClr>
                <a:schemeClr val="dk2"/>
              </a:buClr>
              <a:buSzPct val="100000"/>
              <a:buNone/>
              <a:defRPr sz="3000">
                <a:solidFill>
                  <a:schemeClr val="dk2"/>
                </a:solidFill>
              </a:defRPr>
            </a:lvl4pPr>
            <a:lvl5pPr lvl="4" algn="ctr">
              <a:spcBef>
                <a:spcPts val="0"/>
              </a:spcBef>
              <a:buClr>
                <a:schemeClr val="dk2"/>
              </a:buClr>
              <a:buSzPct val="100000"/>
              <a:buNone/>
              <a:defRPr sz="3000">
                <a:solidFill>
                  <a:schemeClr val="dk2"/>
                </a:solidFill>
              </a:defRPr>
            </a:lvl5pPr>
            <a:lvl6pPr lvl="5" algn="ctr">
              <a:spcBef>
                <a:spcPts val="0"/>
              </a:spcBef>
              <a:buClr>
                <a:schemeClr val="dk2"/>
              </a:buClr>
              <a:buSzPct val="100000"/>
              <a:buNone/>
              <a:defRPr sz="3000">
                <a:solidFill>
                  <a:schemeClr val="dk2"/>
                </a:solidFill>
              </a:defRPr>
            </a:lvl6pPr>
            <a:lvl7pPr lvl="6" algn="ctr">
              <a:spcBef>
                <a:spcPts val="0"/>
              </a:spcBef>
              <a:buClr>
                <a:schemeClr val="dk2"/>
              </a:buClr>
              <a:buSzPct val="100000"/>
              <a:buNone/>
              <a:defRPr sz="3000">
                <a:solidFill>
                  <a:schemeClr val="dk2"/>
                </a:solidFill>
              </a:defRPr>
            </a:lvl7pPr>
            <a:lvl8pPr lvl="7" algn="ctr">
              <a:spcBef>
                <a:spcPts val="0"/>
              </a:spcBef>
              <a:buClr>
                <a:schemeClr val="dk2"/>
              </a:buClr>
              <a:buSzPct val="100000"/>
              <a:buNone/>
              <a:defRPr sz="3000">
                <a:solidFill>
                  <a:schemeClr val="dk2"/>
                </a:solidFill>
              </a:defRPr>
            </a:lvl8pPr>
            <a:lvl9pPr lvl="8" algn="ctr">
              <a:spcBef>
                <a:spcPts val="0"/>
              </a:spcBef>
              <a:buClr>
                <a:schemeClr val="dk2"/>
              </a:buClr>
              <a:buSzPct val="100000"/>
              <a:buNone/>
              <a:defRPr sz="3000">
                <a:solidFill>
                  <a:schemeClr val="dk2"/>
                </a:solidFill>
              </a:defRPr>
            </a:lvl9pPr>
          </a:lstStyle>
          <a:p>
            <a:endParaRPr/>
          </a:p>
        </p:txBody>
      </p:sp>
      <p:sp>
        <p:nvSpPr>
          <p:cNvPr id="12" name="Shape 12"/>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05978"/>
            <a:ext cx="8229600" cy="85725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5" name="Shape 15"/>
          <p:cNvSpPr txBox="1">
            <a:spLocks noGrp="1"/>
          </p:cNvSpPr>
          <p:nvPr>
            <p:ph type="body" idx="1"/>
          </p:nvPr>
        </p:nvSpPr>
        <p:spPr>
          <a:xfrm>
            <a:off x="457200" y="1200150"/>
            <a:ext cx="8229600" cy="372568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6" name="Shape 16"/>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05978"/>
            <a:ext cx="8229600" cy="85725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body" idx="1"/>
          </p:nvPr>
        </p:nvSpPr>
        <p:spPr>
          <a:xfrm>
            <a:off x="457200" y="1200150"/>
            <a:ext cx="3994525" cy="372568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body" idx="2"/>
          </p:nvPr>
        </p:nvSpPr>
        <p:spPr>
          <a:xfrm>
            <a:off x="4692273" y="1200150"/>
            <a:ext cx="3994525" cy="372568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1" name="Shape 21"/>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205978"/>
            <a:ext cx="8229600" cy="85725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4" name="Shape 24"/>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25"/>
        <p:cNvGrpSpPr/>
        <p:nvPr/>
      </p:nvGrpSpPr>
      <p:grpSpPr>
        <a:xfrm>
          <a:off x="0" y="0"/>
          <a:ext cx="0" cy="0"/>
          <a:chOff x="0" y="0"/>
          <a:chExt cx="0" cy="0"/>
        </a:xfrm>
      </p:grpSpPr>
      <p:sp>
        <p:nvSpPr>
          <p:cNvPr id="26" name="Shape 26"/>
          <p:cNvSpPr txBox="1">
            <a:spLocks noGrp="1"/>
          </p:cNvSpPr>
          <p:nvPr>
            <p:ph type="body" idx="1"/>
          </p:nvPr>
        </p:nvSpPr>
        <p:spPr>
          <a:xfrm>
            <a:off x="457200" y="4406309"/>
            <a:ext cx="8229600" cy="519520"/>
          </a:xfrm>
          <a:prstGeom prst="rect">
            <a:avLst/>
          </a:prstGeom>
        </p:spPr>
        <p:txBody>
          <a:bodyPr lIns="91425" tIns="91425" rIns="91425" bIns="91425" anchor="t" anchorCtr="0"/>
          <a:lstStyle>
            <a:lvl1pPr lvl="0" algn="ctr">
              <a:spcBef>
                <a:spcPts val="360"/>
              </a:spcBef>
              <a:buSzPct val="100000"/>
              <a:buNone/>
              <a:defRPr sz="1800"/>
            </a:lvl1pPr>
          </a:lstStyle>
          <a:p>
            <a:endParaRPr/>
          </a:p>
        </p:txBody>
      </p:sp>
      <p:sp>
        <p:nvSpPr>
          <p:cNvPr id="27" name="Shape 27"/>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8"/>
        <p:cNvGrpSpPr/>
        <p:nvPr/>
      </p:nvGrpSpPr>
      <p:grpSpPr>
        <a:xfrm>
          <a:off x="0" y="0"/>
          <a:ext cx="0" cy="0"/>
          <a:chOff x="0" y="0"/>
          <a:chExt cx="0" cy="0"/>
        </a:xfrm>
      </p:grpSpPr>
      <p:sp>
        <p:nvSpPr>
          <p:cNvPr id="29" name="Shape 29"/>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05978"/>
            <a:ext cx="8229600" cy="857250"/>
          </a:xfrm>
          <a:prstGeom prst="rect">
            <a:avLst/>
          </a:prstGeom>
          <a:noFill/>
          <a:ln>
            <a:noFill/>
          </a:ln>
        </p:spPr>
        <p:txBody>
          <a:bodyPr lIns="91425" tIns="91425" rIns="91425" bIns="91425" anchor="b" anchorCtr="0"/>
          <a:lstStyle>
            <a:lvl1pPr lvl="0">
              <a:spcBef>
                <a:spcPts val="0"/>
              </a:spcBef>
              <a:buClr>
                <a:schemeClr val="dk1"/>
              </a:buClr>
              <a:buSzPct val="100000"/>
              <a:buNone/>
              <a:defRPr sz="3600" b="1">
                <a:solidFill>
                  <a:schemeClr val="dk1"/>
                </a:solidFill>
              </a:defRPr>
            </a:lvl1pPr>
            <a:lvl2pPr lvl="1">
              <a:spcBef>
                <a:spcPts val="0"/>
              </a:spcBef>
              <a:buClr>
                <a:schemeClr val="dk1"/>
              </a:buClr>
              <a:buSzPct val="100000"/>
              <a:buNone/>
              <a:defRPr sz="3600" b="1">
                <a:solidFill>
                  <a:schemeClr val="dk1"/>
                </a:solidFill>
              </a:defRPr>
            </a:lvl2pPr>
            <a:lvl3pPr lvl="2">
              <a:spcBef>
                <a:spcPts val="0"/>
              </a:spcBef>
              <a:buClr>
                <a:schemeClr val="dk1"/>
              </a:buClr>
              <a:buSzPct val="100000"/>
              <a:buNone/>
              <a:defRPr sz="3600" b="1">
                <a:solidFill>
                  <a:schemeClr val="dk1"/>
                </a:solidFill>
              </a:defRPr>
            </a:lvl3pPr>
            <a:lvl4pPr lvl="3">
              <a:spcBef>
                <a:spcPts val="0"/>
              </a:spcBef>
              <a:buClr>
                <a:schemeClr val="dk1"/>
              </a:buClr>
              <a:buSzPct val="100000"/>
              <a:buNone/>
              <a:defRPr sz="3600" b="1">
                <a:solidFill>
                  <a:schemeClr val="dk1"/>
                </a:solidFill>
              </a:defRPr>
            </a:lvl4pPr>
            <a:lvl5pPr lvl="4">
              <a:spcBef>
                <a:spcPts val="0"/>
              </a:spcBef>
              <a:buClr>
                <a:schemeClr val="dk1"/>
              </a:buClr>
              <a:buSzPct val="100000"/>
              <a:buNone/>
              <a:defRPr sz="3600" b="1">
                <a:solidFill>
                  <a:schemeClr val="dk1"/>
                </a:solidFill>
              </a:defRPr>
            </a:lvl5pPr>
            <a:lvl6pPr lvl="5">
              <a:spcBef>
                <a:spcPts val="0"/>
              </a:spcBef>
              <a:buClr>
                <a:schemeClr val="dk1"/>
              </a:buClr>
              <a:buSzPct val="100000"/>
              <a:buNone/>
              <a:defRPr sz="3600" b="1">
                <a:solidFill>
                  <a:schemeClr val="dk1"/>
                </a:solidFill>
              </a:defRPr>
            </a:lvl6pPr>
            <a:lvl7pPr lvl="6">
              <a:spcBef>
                <a:spcPts val="0"/>
              </a:spcBef>
              <a:buClr>
                <a:schemeClr val="dk1"/>
              </a:buClr>
              <a:buSzPct val="100000"/>
              <a:buNone/>
              <a:defRPr sz="3600" b="1">
                <a:solidFill>
                  <a:schemeClr val="dk1"/>
                </a:solidFill>
              </a:defRPr>
            </a:lvl7pPr>
            <a:lvl8pPr lvl="7">
              <a:spcBef>
                <a:spcPts val="0"/>
              </a:spcBef>
              <a:buClr>
                <a:schemeClr val="dk1"/>
              </a:buClr>
              <a:buSzPct val="100000"/>
              <a:buNone/>
              <a:defRPr sz="3600" b="1">
                <a:solidFill>
                  <a:schemeClr val="dk1"/>
                </a:solidFill>
              </a:defRPr>
            </a:lvl8pPr>
            <a:lvl9pPr lvl="8">
              <a:spcBef>
                <a:spcPts val="0"/>
              </a:spcBef>
              <a:buClr>
                <a:schemeClr val="dk1"/>
              </a:buClr>
              <a:buSzPct val="100000"/>
              <a:buNone/>
              <a:defRPr sz="3600" b="1">
                <a:solidFill>
                  <a:schemeClr val="dk1"/>
                </a:solidFill>
              </a:defRPr>
            </a:lvl9pPr>
          </a:lstStyle>
          <a:p>
            <a:endParaRPr/>
          </a:p>
        </p:txBody>
      </p:sp>
      <p:sp>
        <p:nvSpPr>
          <p:cNvPr id="7" name="Shape 7"/>
          <p:cNvSpPr txBox="1">
            <a:spLocks noGrp="1"/>
          </p:cNvSpPr>
          <p:nvPr>
            <p:ph type="body" idx="1"/>
          </p:nvPr>
        </p:nvSpPr>
        <p:spPr>
          <a:xfrm>
            <a:off x="457200" y="1200150"/>
            <a:ext cx="8229600" cy="3725680"/>
          </a:xfrm>
          <a:prstGeom prst="rect">
            <a:avLst/>
          </a:prstGeom>
          <a:noFill/>
          <a:ln>
            <a:noFill/>
          </a:ln>
        </p:spPr>
        <p:txBody>
          <a:bodyPr lIns="91425" tIns="91425" rIns="91425" bIns="91425" anchor="t" anchorCtr="0"/>
          <a:lstStyle>
            <a:lvl1pPr lvl="0">
              <a:spcBef>
                <a:spcPts val="600"/>
              </a:spcBef>
              <a:buClr>
                <a:schemeClr val="dk1"/>
              </a:buClr>
              <a:buSzPct val="100000"/>
              <a:defRPr sz="3000">
                <a:solidFill>
                  <a:schemeClr val="dk1"/>
                </a:solidFill>
              </a:defRPr>
            </a:lvl1pPr>
            <a:lvl2pPr lvl="1">
              <a:spcBef>
                <a:spcPts val="480"/>
              </a:spcBef>
              <a:buClr>
                <a:schemeClr val="dk1"/>
              </a:buClr>
              <a:buSzPct val="100000"/>
              <a:defRPr sz="2400">
                <a:solidFill>
                  <a:schemeClr val="dk1"/>
                </a:solidFill>
              </a:defRPr>
            </a:lvl2pPr>
            <a:lvl3pPr lvl="2">
              <a:spcBef>
                <a:spcPts val="480"/>
              </a:spcBef>
              <a:buClr>
                <a:schemeClr val="dk1"/>
              </a:buClr>
              <a:buSzPct val="100000"/>
              <a:defRPr sz="2400">
                <a:solidFill>
                  <a:schemeClr val="dk1"/>
                </a:solidFill>
              </a:defRPr>
            </a:lvl3pPr>
            <a:lvl4pPr lvl="3">
              <a:spcBef>
                <a:spcPts val="360"/>
              </a:spcBef>
              <a:buClr>
                <a:schemeClr val="dk1"/>
              </a:buClr>
              <a:buSzPct val="100000"/>
              <a:defRPr sz="1800">
                <a:solidFill>
                  <a:schemeClr val="dk1"/>
                </a:solidFill>
              </a:defRPr>
            </a:lvl4pPr>
            <a:lvl5pPr lvl="4">
              <a:spcBef>
                <a:spcPts val="360"/>
              </a:spcBef>
              <a:buClr>
                <a:schemeClr val="dk1"/>
              </a:buClr>
              <a:buSzPct val="100000"/>
              <a:defRPr sz="1800">
                <a:solidFill>
                  <a:schemeClr val="dk1"/>
                </a:solidFill>
              </a:defRPr>
            </a:lvl5pPr>
            <a:lvl6pPr lvl="5">
              <a:spcBef>
                <a:spcPts val="360"/>
              </a:spcBef>
              <a:buClr>
                <a:schemeClr val="dk1"/>
              </a:buClr>
              <a:buSzPct val="100000"/>
              <a:defRPr sz="1800">
                <a:solidFill>
                  <a:schemeClr val="dk1"/>
                </a:solidFill>
              </a:defRPr>
            </a:lvl6pPr>
            <a:lvl7pPr lvl="6">
              <a:spcBef>
                <a:spcPts val="360"/>
              </a:spcBef>
              <a:buClr>
                <a:schemeClr val="dk1"/>
              </a:buClr>
              <a:buSzPct val="100000"/>
              <a:defRPr sz="1800">
                <a:solidFill>
                  <a:schemeClr val="dk1"/>
                </a:solidFill>
              </a:defRPr>
            </a:lvl7pPr>
            <a:lvl8pPr lvl="7">
              <a:spcBef>
                <a:spcPts val="360"/>
              </a:spcBef>
              <a:buClr>
                <a:schemeClr val="dk1"/>
              </a:buClr>
              <a:buSzPct val="100000"/>
              <a:defRPr sz="1800">
                <a:solidFill>
                  <a:schemeClr val="dk1"/>
                </a:solidFill>
              </a:defRPr>
            </a:lvl8pPr>
            <a:lvl9pPr lvl="8">
              <a:spcBef>
                <a:spcPts val="360"/>
              </a:spcBef>
              <a:buClr>
                <a:schemeClr val="dk1"/>
              </a:buClr>
              <a:buSzPct val="100000"/>
              <a:defRPr sz="1800">
                <a:solidFill>
                  <a:schemeClr val="dk1"/>
                </a:solidFill>
              </a:defRPr>
            </a:lvl9pPr>
          </a:lstStyle>
          <a:p>
            <a:endParaRPr/>
          </a:p>
        </p:txBody>
      </p:sp>
      <p:sp>
        <p:nvSpPr>
          <p:cNvPr id="8" name="Shape 8"/>
          <p:cNvSpPr txBox="1">
            <a:spLocks noGrp="1"/>
          </p:cNvSpPr>
          <p:nvPr>
            <p:ph type="sldNum" idx="12"/>
          </p:nvPr>
        </p:nvSpPr>
        <p:spPr>
          <a:xfrm>
            <a:off x="8556791" y="4749850"/>
            <a:ext cx="548699" cy="393524"/>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300">
                <a:solidFill>
                  <a:schemeClr val="dk1"/>
                </a:solidFill>
              </a:rPr>
              <a:t>‹#›</a:t>
            </a:fld>
            <a:endParaRPr lang="en" sz="1300">
              <a:solidFill>
                <a:schemeClr val="dk1"/>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hyperlink" Target="http://www.gutov.ru/texti/kovalev1.ht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www.gutov.ru/Liga/mamonov.htm"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www.gutov.ru/texti/sexpress.htm"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nimb.ws/Ehopzm"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hyperlink" Target="http://www.gutov.ru/texti/raysk.htm"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hyperlink" Target="http://nimb.ws/R1dNsF"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nimb.ws/AR5Dej" TargetMode="External"/><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hyperlink" Target="http://www.gutov.ru/chujoy/dyakonov.ht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hyperlink" Target="http://www.gutov.ru/chujoy/chujoy.htm"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hyperlink" Target="http://nimb.ws/e1kL4J" TargetMode="External"/><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63.xml.rels><?xml version="1.0" encoding="UTF-8" standalone="yes"?>
<Relationships xmlns="http://schemas.openxmlformats.org/package/2006/relationships"><Relationship Id="rId3" Type="http://schemas.openxmlformats.org/officeDocument/2006/relationships/hyperlink" Target="http://nimb.ws/6Gtxud" TargetMode="External"/><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hyperlink" Target="http://nimb.ws/w3fqXd" TargetMode="External"/><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3.xml"/><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pic>
        <p:nvPicPr>
          <p:cNvPr id="34" name="Shape 34"/>
          <p:cNvPicPr preferRelativeResize="0"/>
          <p:nvPr/>
        </p:nvPicPr>
        <p:blipFill>
          <a:blip r:embed="rId3">
            <a:alphaModFix/>
          </a:blip>
          <a:stretch>
            <a:fillRect/>
          </a:stretch>
        </p:blipFill>
        <p:spPr>
          <a:xfrm>
            <a:off x="1567174" y="1079925"/>
            <a:ext cx="6009650" cy="3992124"/>
          </a:xfrm>
          <a:prstGeom prst="rect">
            <a:avLst/>
          </a:prstGeom>
          <a:noFill/>
          <a:ln>
            <a:noFill/>
          </a:ln>
        </p:spPr>
      </p:pic>
      <p:sp>
        <p:nvSpPr>
          <p:cNvPr id="35" name="Shape 35"/>
          <p:cNvSpPr txBox="1"/>
          <p:nvPr/>
        </p:nvSpPr>
        <p:spPr>
          <a:xfrm>
            <a:off x="2915816" y="292684"/>
            <a:ext cx="3036900" cy="787241"/>
          </a:xfrm>
          <a:prstGeom prst="rect">
            <a:avLst/>
          </a:prstGeom>
          <a:noFill/>
          <a:ln>
            <a:noFill/>
          </a:ln>
        </p:spPr>
        <p:txBody>
          <a:bodyPr lIns="91425" tIns="91425" rIns="91425" bIns="91425" anchor="t" anchorCtr="0">
            <a:noAutofit/>
          </a:bodyPr>
          <a:lstStyle/>
          <a:p>
            <a:pPr lvl="0">
              <a:spcBef>
                <a:spcPts val="0"/>
              </a:spcBef>
              <a:buNone/>
            </a:pPr>
            <a:r>
              <a:rPr lang="en" sz="2400" dirty="0"/>
              <a:t>Дмитрий Гутов</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Shape 101"/>
          <p:cNvPicPr preferRelativeResize="0"/>
          <p:nvPr/>
        </p:nvPicPr>
        <p:blipFill>
          <a:blip r:embed="rId3">
            <a:alphaModFix/>
          </a:blip>
          <a:stretch>
            <a:fillRect/>
          </a:stretch>
        </p:blipFill>
        <p:spPr>
          <a:xfrm>
            <a:off x="5724127" y="74850"/>
            <a:ext cx="3141877" cy="5017180"/>
          </a:xfrm>
          <a:prstGeom prst="rect">
            <a:avLst/>
          </a:prstGeom>
          <a:noFill/>
          <a:ln>
            <a:noFill/>
          </a:ln>
        </p:spPr>
      </p:pic>
      <p:sp>
        <p:nvSpPr>
          <p:cNvPr id="102" name="Shape 102"/>
          <p:cNvSpPr txBox="1"/>
          <p:nvPr/>
        </p:nvSpPr>
        <p:spPr>
          <a:xfrm>
            <a:off x="107504" y="267494"/>
            <a:ext cx="5472608" cy="2016224"/>
          </a:xfrm>
          <a:prstGeom prst="rect">
            <a:avLst/>
          </a:prstGeom>
          <a:noFill/>
          <a:ln>
            <a:noFill/>
          </a:ln>
        </p:spPr>
        <p:txBody>
          <a:bodyPr lIns="91425" tIns="91425" rIns="91425" bIns="91425" anchor="ctr" anchorCtr="0">
            <a:noAutofit/>
          </a:bodyPr>
          <a:lstStyle/>
          <a:p>
            <a:pPr lvl="0" rtl="0">
              <a:spcBef>
                <a:spcPts val="0"/>
              </a:spcBef>
              <a:buNone/>
            </a:pPr>
            <a:r>
              <a:rPr lang="en" sz="1200" dirty="0">
                <a:solidFill>
                  <a:schemeClr val="dk1"/>
                </a:solidFill>
              </a:rPr>
              <a:t>Судьба этих исчезнувших пионеров не на шутку волновала меня. Как и стремительно исчезающая советская цивилизация, вместе со всеми своими невыполненными обещаниями. «Гаси!» - звучало для меня как категорический императив вернуться и доделать то, на что у других не хватило сил и терпения.</a:t>
            </a:r>
          </a:p>
        </p:txBody>
      </p:sp>
    </p:spTree>
    <p:extLst>
      <p:ext uri="{BB962C8B-B14F-4D97-AF65-F5344CB8AC3E}">
        <p14:creationId xmlns:p14="http://schemas.microsoft.com/office/powerpoint/2010/main" val="3636795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Shape 107"/>
          <p:cNvPicPr preferRelativeResize="0"/>
          <p:nvPr/>
        </p:nvPicPr>
        <p:blipFill>
          <a:blip r:embed="rId3">
            <a:alphaModFix/>
          </a:blip>
          <a:stretch>
            <a:fillRect/>
          </a:stretch>
        </p:blipFill>
        <p:spPr>
          <a:xfrm>
            <a:off x="4139952" y="123478"/>
            <a:ext cx="4680519" cy="4752528"/>
          </a:xfrm>
          <a:prstGeom prst="rect">
            <a:avLst/>
          </a:prstGeom>
          <a:noFill/>
          <a:ln>
            <a:noFill/>
          </a:ln>
        </p:spPr>
      </p:pic>
      <p:sp>
        <p:nvSpPr>
          <p:cNvPr id="108" name="Shape 108"/>
          <p:cNvSpPr txBox="1"/>
          <p:nvPr/>
        </p:nvSpPr>
        <p:spPr>
          <a:xfrm>
            <a:off x="1043608" y="4299942"/>
            <a:ext cx="3000000" cy="576064"/>
          </a:xfrm>
          <a:prstGeom prst="rect">
            <a:avLst/>
          </a:prstGeom>
          <a:noFill/>
          <a:ln>
            <a:noFill/>
          </a:ln>
        </p:spPr>
        <p:txBody>
          <a:bodyPr lIns="91425" tIns="91425" rIns="91425" bIns="91425" anchor="ctr" anchorCtr="0">
            <a:noAutofit/>
          </a:bodyPr>
          <a:lstStyle/>
          <a:p>
            <a:pPr lvl="0" rtl="0">
              <a:spcBef>
                <a:spcPts val="0"/>
              </a:spcBef>
              <a:buNone/>
            </a:pPr>
            <a:r>
              <a:rPr lang="en" sz="1000" dirty="0"/>
              <a:t>Александр </a:t>
            </a:r>
            <a:r>
              <a:rPr lang="en" sz="1000" dirty="0" smtClean="0"/>
              <a:t>Дейнека </a:t>
            </a:r>
            <a:r>
              <a:rPr lang="ru-RU" sz="1000" dirty="0" smtClean="0"/>
              <a:t>«</a:t>
            </a:r>
            <a:r>
              <a:rPr lang="en" sz="1000" dirty="0" smtClean="0"/>
              <a:t>Игра </a:t>
            </a:r>
            <a:r>
              <a:rPr lang="en" sz="1000" dirty="0"/>
              <a:t>в </a:t>
            </a:r>
            <a:r>
              <a:rPr lang="en" sz="1000" dirty="0" smtClean="0"/>
              <a:t>волейбол</a:t>
            </a:r>
            <a:r>
              <a:rPr lang="ru-RU" sz="1000" dirty="0" smtClean="0"/>
              <a:t>»</a:t>
            </a:r>
            <a:endParaRPr lang="en" sz="1000" dirty="0"/>
          </a:p>
        </p:txBody>
      </p:sp>
    </p:spTree>
    <p:extLst>
      <p:ext uri="{BB962C8B-B14F-4D97-AF65-F5344CB8AC3E}">
        <p14:creationId xmlns:p14="http://schemas.microsoft.com/office/powerpoint/2010/main" val="3905165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Shape 113"/>
          <p:cNvPicPr preferRelativeResize="0"/>
          <p:nvPr/>
        </p:nvPicPr>
        <p:blipFill>
          <a:blip r:embed="rId3">
            <a:alphaModFix/>
          </a:blip>
          <a:stretch>
            <a:fillRect/>
          </a:stretch>
        </p:blipFill>
        <p:spPr>
          <a:xfrm>
            <a:off x="5191300" y="31400"/>
            <a:ext cx="3884475" cy="5045199"/>
          </a:xfrm>
          <a:prstGeom prst="rect">
            <a:avLst/>
          </a:prstGeom>
          <a:noFill/>
          <a:ln>
            <a:noFill/>
          </a:ln>
        </p:spPr>
      </p:pic>
      <p:sp>
        <p:nvSpPr>
          <p:cNvPr id="114" name="Shape 114"/>
          <p:cNvSpPr txBox="1"/>
          <p:nvPr/>
        </p:nvSpPr>
        <p:spPr>
          <a:xfrm>
            <a:off x="179512" y="195486"/>
            <a:ext cx="4822800" cy="1656184"/>
          </a:xfrm>
          <a:prstGeom prst="rect">
            <a:avLst/>
          </a:prstGeom>
          <a:noFill/>
          <a:ln>
            <a:noFill/>
          </a:ln>
        </p:spPr>
        <p:txBody>
          <a:bodyPr lIns="91425" tIns="91425" rIns="91425" bIns="91425" anchor="ctr" anchorCtr="0">
            <a:noAutofit/>
          </a:bodyPr>
          <a:lstStyle/>
          <a:p>
            <a:pPr lvl="0" rtl="0">
              <a:spcBef>
                <a:spcPts val="0"/>
              </a:spcBef>
              <a:buNone/>
            </a:pPr>
            <a:r>
              <a:rPr lang="en" sz="1200" dirty="0"/>
              <a:t>Я решил повесить над лагерем облако из воланов для игры в бадминтон, так чтобы они казались замершими в невесомости. Это продолжение темы невесомости из моей первой работы: там летал стаканчик, здесь – воланы, там были линии на дверце серванта, здесь – почти невидимые лески.</a:t>
            </a:r>
          </a:p>
        </p:txBody>
      </p:sp>
    </p:spTree>
    <p:extLst>
      <p:ext uri="{BB962C8B-B14F-4D97-AF65-F5344CB8AC3E}">
        <p14:creationId xmlns:p14="http://schemas.microsoft.com/office/powerpoint/2010/main" val="1477556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Shape 119"/>
          <p:cNvSpPr txBox="1"/>
          <p:nvPr/>
        </p:nvSpPr>
        <p:spPr>
          <a:xfrm>
            <a:off x="0" y="771550"/>
            <a:ext cx="3347100" cy="2395602"/>
          </a:xfrm>
          <a:prstGeom prst="rect">
            <a:avLst/>
          </a:prstGeom>
          <a:noFill/>
          <a:ln>
            <a:noFill/>
          </a:ln>
        </p:spPr>
        <p:txBody>
          <a:bodyPr lIns="91425" tIns="91425" rIns="91425" bIns="91425" anchor="ctr" anchorCtr="0">
            <a:noAutofit/>
          </a:bodyPr>
          <a:lstStyle/>
          <a:p>
            <a:pPr lvl="0" rtl="0">
              <a:spcBef>
                <a:spcPts val="0"/>
              </a:spcBef>
              <a:buNone/>
            </a:pPr>
            <a:endParaRPr sz="1200" b="1" dirty="0"/>
          </a:p>
          <a:p>
            <a:pPr lvl="0">
              <a:spcBef>
                <a:spcPts val="0"/>
              </a:spcBef>
              <a:buNone/>
            </a:pPr>
            <a:r>
              <a:rPr lang="en" sz="1200" dirty="0"/>
              <a:t>Я не слишком люблю вспоминать мою юность, но здесь от этого некуда было деваться. Гагарин, невесомость, пропитанная спермой земля пионерского лагеря и бешенство от тяжести физического существования в 1992 году в Москве должны были отлиться в один образ. Через пару месяцев размышлений я решил повесить над лагерем облако из воланов для игры в бадминтон</a:t>
            </a:r>
            <a:r>
              <a:rPr lang="en" sz="1200" dirty="0" smtClean="0"/>
              <a:t>.</a:t>
            </a:r>
            <a:endParaRPr lang="ru-RU" sz="1200" dirty="0" smtClean="0"/>
          </a:p>
          <a:p>
            <a:pPr lvl="0">
              <a:spcBef>
                <a:spcPts val="0"/>
              </a:spcBef>
              <a:buNone/>
            </a:pPr>
            <a:endParaRPr lang="en" sz="1200" dirty="0"/>
          </a:p>
          <a:p>
            <a:pPr lvl="0" rtl="0">
              <a:spcBef>
                <a:spcPts val="0"/>
              </a:spcBef>
              <a:buNone/>
            </a:pPr>
            <a:r>
              <a:rPr lang="en" sz="1200" dirty="0"/>
              <a:t>Дмитрий Гутов</a:t>
            </a:r>
          </a:p>
        </p:txBody>
      </p:sp>
      <p:pic>
        <p:nvPicPr>
          <p:cNvPr id="120" name="Shape 120"/>
          <p:cNvPicPr preferRelativeResize="0"/>
          <p:nvPr/>
        </p:nvPicPr>
        <p:blipFill>
          <a:blip r:embed="rId3">
            <a:alphaModFix/>
          </a:blip>
          <a:stretch>
            <a:fillRect/>
          </a:stretch>
        </p:blipFill>
        <p:spPr>
          <a:xfrm>
            <a:off x="3275856" y="915566"/>
            <a:ext cx="5718614" cy="3672408"/>
          </a:xfrm>
          <a:prstGeom prst="rect">
            <a:avLst/>
          </a:prstGeom>
          <a:noFill/>
          <a:ln>
            <a:noFill/>
          </a:ln>
        </p:spPr>
      </p:pic>
      <p:sp>
        <p:nvSpPr>
          <p:cNvPr id="121" name="Shape 121"/>
          <p:cNvSpPr txBox="1"/>
          <p:nvPr/>
        </p:nvSpPr>
        <p:spPr>
          <a:xfrm>
            <a:off x="175660" y="4011910"/>
            <a:ext cx="3100196" cy="845442"/>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a:t>
            </a:r>
            <a:r>
              <a:rPr lang="en" sz="1000" dirty="0" smtClean="0"/>
              <a:t>Воланы</a:t>
            </a:r>
            <a:r>
              <a:rPr lang="ru-RU" sz="1000" dirty="0" smtClean="0"/>
              <a:t>»</a:t>
            </a:r>
            <a:r>
              <a:rPr lang="en" sz="1000" dirty="0" smtClean="0"/>
              <a:t> </a:t>
            </a:r>
            <a:r>
              <a:rPr lang="en" sz="1000" dirty="0"/>
              <a:t>(Совместно с К. Бохоровым). </a:t>
            </a:r>
          </a:p>
          <a:p>
            <a:pPr lvl="0" rtl="0">
              <a:spcBef>
                <a:spcPts val="0"/>
              </a:spcBef>
              <a:buNone/>
            </a:pPr>
            <a:r>
              <a:rPr lang="en" sz="1000" dirty="0"/>
              <a:t>3000 воланов для игры в бадминтон, леска</a:t>
            </a:r>
          </a:p>
        </p:txBody>
      </p:sp>
    </p:spTree>
    <p:extLst>
      <p:ext uri="{BB962C8B-B14F-4D97-AF65-F5344CB8AC3E}">
        <p14:creationId xmlns:p14="http://schemas.microsoft.com/office/powerpoint/2010/main" val="2425136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Shape 126"/>
          <p:cNvPicPr preferRelativeResize="0"/>
          <p:nvPr/>
        </p:nvPicPr>
        <p:blipFill>
          <a:blip r:embed="rId3">
            <a:alphaModFix/>
          </a:blip>
          <a:stretch>
            <a:fillRect/>
          </a:stretch>
        </p:blipFill>
        <p:spPr>
          <a:xfrm>
            <a:off x="3768800" y="450175"/>
            <a:ext cx="5294724" cy="4196075"/>
          </a:xfrm>
          <a:prstGeom prst="rect">
            <a:avLst/>
          </a:prstGeom>
          <a:noFill/>
          <a:ln>
            <a:noFill/>
          </a:ln>
        </p:spPr>
      </p:pic>
      <p:sp>
        <p:nvSpPr>
          <p:cNvPr id="127" name="Shape 127"/>
          <p:cNvSpPr txBox="1"/>
          <p:nvPr/>
        </p:nvSpPr>
        <p:spPr>
          <a:xfrm>
            <a:off x="107504" y="399673"/>
            <a:ext cx="3546600" cy="2172077"/>
          </a:xfrm>
          <a:prstGeom prst="rect">
            <a:avLst/>
          </a:prstGeom>
          <a:noFill/>
          <a:ln>
            <a:noFill/>
          </a:ln>
        </p:spPr>
        <p:txBody>
          <a:bodyPr lIns="91425" tIns="91425" rIns="91425" bIns="91425" anchor="ctr" anchorCtr="0">
            <a:noAutofit/>
          </a:bodyPr>
          <a:lstStyle/>
          <a:p>
            <a:pPr lvl="0" rtl="0">
              <a:spcBef>
                <a:spcPts val="0"/>
              </a:spcBef>
              <a:buNone/>
            </a:pPr>
            <a:r>
              <a:rPr lang="en" sz="1200" dirty="0"/>
              <a:t>Это близко контексту современной французской мысли - для которой важна операция </a:t>
            </a:r>
            <a:r>
              <a:rPr lang="ru-RU" sz="1200" dirty="0" smtClean="0"/>
              <a:t>«</a:t>
            </a:r>
            <a:r>
              <a:rPr lang="en" sz="1200" dirty="0" smtClean="0"/>
              <a:t>подвешивания</a:t>
            </a:r>
            <a:r>
              <a:rPr lang="ru-RU" sz="1200" dirty="0" smtClean="0"/>
              <a:t>»</a:t>
            </a:r>
            <a:r>
              <a:rPr lang="en" sz="1200" dirty="0" smtClean="0"/>
              <a:t> </a:t>
            </a:r>
            <a:r>
              <a:rPr lang="en" sz="1200" dirty="0"/>
              <a:t>(suspension) смысла. Агамбен заостряет и обобщает этот принцип. Для него поэзия - это приостановка коммуникативной и информационной активности языка, его </a:t>
            </a:r>
            <a:r>
              <a:rPr lang="ru-RU" sz="1200" dirty="0" smtClean="0"/>
              <a:t>«</a:t>
            </a:r>
            <a:r>
              <a:rPr lang="en" sz="1200" dirty="0" smtClean="0"/>
              <a:t>созерцание</a:t>
            </a:r>
            <a:r>
              <a:rPr lang="ru-RU" sz="1200" dirty="0" smtClean="0"/>
              <a:t>»</a:t>
            </a:r>
            <a:r>
              <a:rPr lang="en" sz="1200" dirty="0" smtClean="0"/>
              <a:t>, </a:t>
            </a:r>
            <a:r>
              <a:rPr lang="en" sz="1200" dirty="0"/>
              <a:t>а искусство - это приостановка и перевод в план созерцания наших жестов и </a:t>
            </a:r>
            <a:r>
              <a:rPr lang="en" sz="1200" dirty="0" smtClean="0"/>
              <a:t>действий</a:t>
            </a:r>
            <a:r>
              <a:rPr lang="ru-RU" sz="1200" dirty="0" smtClean="0"/>
              <a:t>»</a:t>
            </a:r>
            <a:r>
              <a:rPr lang="en" sz="1200" dirty="0" smtClean="0"/>
              <a:t>.</a:t>
            </a:r>
            <a:endParaRPr lang="ru-RU" sz="1200" dirty="0" smtClean="0"/>
          </a:p>
          <a:p>
            <a:pPr lvl="0" rtl="0">
              <a:spcBef>
                <a:spcPts val="0"/>
              </a:spcBef>
              <a:buNone/>
            </a:pPr>
            <a:endParaRPr lang="en" sz="1200" dirty="0"/>
          </a:p>
          <a:p>
            <a:pPr lvl="0" rtl="0">
              <a:spcBef>
                <a:spcPts val="0"/>
              </a:spcBef>
              <a:buNone/>
            </a:pPr>
            <a:r>
              <a:rPr lang="en" sz="1200" dirty="0"/>
              <a:t>Алексей Пензин </a:t>
            </a:r>
          </a:p>
        </p:txBody>
      </p:sp>
      <p:sp>
        <p:nvSpPr>
          <p:cNvPr id="5" name="Shape 121"/>
          <p:cNvSpPr txBox="1"/>
          <p:nvPr/>
        </p:nvSpPr>
        <p:spPr>
          <a:xfrm>
            <a:off x="467544" y="4083918"/>
            <a:ext cx="3186560" cy="562332"/>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a:t>
            </a:r>
            <a:r>
              <a:rPr lang="en" sz="1000" dirty="0" smtClean="0"/>
              <a:t>Воланы</a:t>
            </a:r>
            <a:r>
              <a:rPr lang="ru-RU" sz="1000" dirty="0" smtClean="0"/>
              <a:t>»</a:t>
            </a:r>
            <a:r>
              <a:rPr lang="en" sz="1000" dirty="0" smtClean="0"/>
              <a:t> </a:t>
            </a:r>
            <a:r>
              <a:rPr lang="en" sz="1000" dirty="0"/>
              <a:t>(Совместно с К. Бохоровым). </a:t>
            </a:r>
          </a:p>
          <a:p>
            <a:pPr lvl="0" rtl="0">
              <a:spcBef>
                <a:spcPts val="0"/>
              </a:spcBef>
              <a:buNone/>
            </a:pPr>
            <a:r>
              <a:rPr lang="en" sz="1000" dirty="0"/>
              <a:t>3000 воланов для игры в бадминтон, леска</a:t>
            </a:r>
          </a:p>
        </p:txBody>
      </p:sp>
    </p:spTree>
    <p:extLst>
      <p:ext uri="{BB962C8B-B14F-4D97-AF65-F5344CB8AC3E}">
        <p14:creationId xmlns:p14="http://schemas.microsoft.com/office/powerpoint/2010/main" val="3302674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p:nvPr/>
        </p:nvSpPr>
        <p:spPr>
          <a:xfrm>
            <a:off x="107504" y="421937"/>
            <a:ext cx="3362996" cy="1861781"/>
          </a:xfrm>
          <a:prstGeom prst="rect">
            <a:avLst/>
          </a:prstGeom>
          <a:noFill/>
          <a:ln>
            <a:noFill/>
          </a:ln>
        </p:spPr>
        <p:txBody>
          <a:bodyPr lIns="91425" tIns="91425" rIns="91425" bIns="91425" anchor="ctr" anchorCtr="0">
            <a:noAutofit/>
          </a:bodyPr>
          <a:lstStyle/>
          <a:p>
            <a:pPr lvl="0" rtl="0">
              <a:spcBef>
                <a:spcPts val="0"/>
              </a:spcBef>
              <a:buNone/>
            </a:pPr>
            <a:r>
              <a:rPr lang="en" sz="1200" dirty="0"/>
              <a:t>Три тысячи воланов, навечно зависших в воздухе в инсталляции 1992 года, показанной в пионерском лагере имени Гагарина, вдохновлены снятым в рапиде взрывом в </a:t>
            </a:r>
            <a:r>
              <a:rPr lang="ru-RU" sz="1200" dirty="0" smtClean="0"/>
              <a:t>«</a:t>
            </a:r>
            <a:r>
              <a:rPr lang="en" sz="1200" dirty="0" smtClean="0"/>
              <a:t>Забрийски-пойнт</a:t>
            </a:r>
            <a:r>
              <a:rPr lang="ru-RU" sz="1200" dirty="0" smtClean="0"/>
              <a:t>»</a:t>
            </a:r>
            <a:r>
              <a:rPr lang="en" sz="1200" dirty="0" smtClean="0"/>
              <a:t> </a:t>
            </a:r>
            <a:r>
              <a:rPr lang="en" sz="1200" dirty="0"/>
              <a:t>Микеланджело Антониони</a:t>
            </a:r>
            <a:r>
              <a:rPr lang="en" sz="1200" dirty="0" smtClean="0"/>
              <a:t>.</a:t>
            </a:r>
            <a:endParaRPr lang="ru-RU" sz="1200" dirty="0" smtClean="0"/>
          </a:p>
          <a:p>
            <a:pPr lvl="0" rtl="0">
              <a:spcBef>
                <a:spcPts val="0"/>
              </a:spcBef>
              <a:buNone/>
            </a:pPr>
            <a:endParaRPr lang="en" sz="1200" dirty="0"/>
          </a:p>
          <a:p>
            <a:pPr lvl="0" rtl="0">
              <a:spcBef>
                <a:spcPts val="0"/>
              </a:spcBef>
              <a:buNone/>
            </a:pPr>
            <a:r>
              <a:rPr lang="ru-RU" sz="1200" dirty="0" smtClean="0"/>
              <a:t>Ирина Кулик</a:t>
            </a:r>
            <a:endParaRPr lang="en" sz="1200" dirty="0"/>
          </a:p>
        </p:txBody>
      </p:sp>
      <p:pic>
        <p:nvPicPr>
          <p:cNvPr id="134" name="Shape 134"/>
          <p:cNvPicPr preferRelativeResize="0"/>
          <p:nvPr/>
        </p:nvPicPr>
        <p:blipFill>
          <a:blip r:embed="rId3">
            <a:alphaModFix/>
          </a:blip>
          <a:stretch>
            <a:fillRect/>
          </a:stretch>
        </p:blipFill>
        <p:spPr>
          <a:xfrm>
            <a:off x="3563888" y="421937"/>
            <a:ext cx="5436095" cy="4224338"/>
          </a:xfrm>
          <a:prstGeom prst="rect">
            <a:avLst/>
          </a:prstGeom>
          <a:noFill/>
          <a:ln>
            <a:noFill/>
          </a:ln>
        </p:spPr>
      </p:pic>
      <p:sp>
        <p:nvSpPr>
          <p:cNvPr id="5" name="Shape 121"/>
          <p:cNvSpPr txBox="1"/>
          <p:nvPr/>
        </p:nvSpPr>
        <p:spPr>
          <a:xfrm>
            <a:off x="370304" y="4155926"/>
            <a:ext cx="3100196" cy="490348"/>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a:t>
            </a:r>
            <a:r>
              <a:rPr lang="en" sz="1000" dirty="0" smtClean="0"/>
              <a:t>Воланы</a:t>
            </a:r>
            <a:r>
              <a:rPr lang="ru-RU" sz="1000" dirty="0" smtClean="0"/>
              <a:t>»</a:t>
            </a:r>
            <a:r>
              <a:rPr lang="en" sz="1000" dirty="0" smtClean="0"/>
              <a:t> </a:t>
            </a:r>
            <a:r>
              <a:rPr lang="en" sz="1000" dirty="0"/>
              <a:t>(Совместно с К. Бохоровым). </a:t>
            </a:r>
          </a:p>
          <a:p>
            <a:pPr lvl="0" rtl="0">
              <a:spcBef>
                <a:spcPts val="0"/>
              </a:spcBef>
              <a:buNone/>
            </a:pPr>
            <a:r>
              <a:rPr lang="en" sz="1000" dirty="0"/>
              <a:t>3000 воланов для игры в бадминтон, леска</a:t>
            </a:r>
          </a:p>
        </p:txBody>
      </p:sp>
    </p:spTree>
    <p:extLst>
      <p:ext uri="{BB962C8B-B14F-4D97-AF65-F5344CB8AC3E}">
        <p14:creationId xmlns:p14="http://schemas.microsoft.com/office/powerpoint/2010/main" val="971595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Shape 218"/>
          <p:cNvPicPr preferRelativeResize="0"/>
          <p:nvPr/>
        </p:nvPicPr>
        <p:blipFill>
          <a:blip r:embed="rId3">
            <a:alphaModFix/>
          </a:blip>
          <a:stretch>
            <a:fillRect/>
          </a:stretch>
        </p:blipFill>
        <p:spPr>
          <a:xfrm>
            <a:off x="4355976" y="123478"/>
            <a:ext cx="4644006" cy="2765000"/>
          </a:xfrm>
          <a:prstGeom prst="rect">
            <a:avLst/>
          </a:prstGeom>
          <a:noFill/>
          <a:ln>
            <a:noFill/>
          </a:ln>
        </p:spPr>
      </p:pic>
      <p:pic>
        <p:nvPicPr>
          <p:cNvPr id="219" name="Shape 219"/>
          <p:cNvPicPr preferRelativeResize="0"/>
          <p:nvPr/>
        </p:nvPicPr>
        <p:blipFill>
          <a:blip r:embed="rId4">
            <a:alphaModFix/>
          </a:blip>
          <a:stretch>
            <a:fillRect/>
          </a:stretch>
        </p:blipFill>
        <p:spPr>
          <a:xfrm>
            <a:off x="185551" y="123478"/>
            <a:ext cx="3954401" cy="2765000"/>
          </a:xfrm>
          <a:prstGeom prst="rect">
            <a:avLst/>
          </a:prstGeom>
          <a:noFill/>
          <a:ln>
            <a:noFill/>
          </a:ln>
        </p:spPr>
      </p:pic>
      <p:sp>
        <p:nvSpPr>
          <p:cNvPr id="220" name="Shape 220"/>
          <p:cNvSpPr txBox="1"/>
          <p:nvPr/>
        </p:nvSpPr>
        <p:spPr>
          <a:xfrm>
            <a:off x="4369851" y="2992255"/>
            <a:ext cx="4644006" cy="1003438"/>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«Битва новгородцев с </a:t>
            </a:r>
            <a:r>
              <a:rPr lang="ru-RU" sz="1000" dirty="0" err="1" smtClean="0"/>
              <a:t>суздальцами</a:t>
            </a:r>
            <a:r>
              <a:rPr lang="ru-RU" sz="1000" dirty="0" smtClean="0"/>
              <a:t>»</a:t>
            </a:r>
            <a:r>
              <a:rPr lang="en" sz="1000" dirty="0" smtClean="0"/>
              <a:t>. </a:t>
            </a:r>
            <a:r>
              <a:rPr lang="en" sz="1000" dirty="0"/>
              <a:t>1994 </a:t>
            </a:r>
            <a:endParaRPr lang="en" sz="1000" dirty="0" smtClean="0"/>
          </a:p>
          <a:p>
            <a:pPr lvl="0" rtl="0">
              <a:spcBef>
                <a:spcPts val="0"/>
              </a:spcBef>
              <a:buNone/>
            </a:pPr>
            <a:r>
              <a:rPr lang="ru-RU" sz="1000" dirty="0" smtClean="0"/>
              <a:t>Выставка «Перемещение и изменение»</a:t>
            </a:r>
            <a:r>
              <a:rPr lang="en" sz="1000" dirty="0" smtClean="0"/>
              <a:t> </a:t>
            </a:r>
            <a:endParaRPr lang="ru-RU" sz="1000" dirty="0" smtClean="0"/>
          </a:p>
          <a:p>
            <a:pPr lvl="0"/>
            <a:r>
              <a:rPr lang="en-US" sz="1000" dirty="0" err="1"/>
              <a:t>Cywaith</a:t>
            </a:r>
            <a:r>
              <a:rPr lang="en-US" sz="1000" dirty="0"/>
              <a:t> </a:t>
            </a:r>
            <a:r>
              <a:rPr lang="en-US" sz="1000" dirty="0" err="1"/>
              <a:t>Cymru,Artworks</a:t>
            </a:r>
            <a:r>
              <a:rPr lang="en-US" sz="1000" dirty="0"/>
              <a:t> Wales, </a:t>
            </a:r>
            <a:r>
              <a:rPr lang="ru-RU" sz="1000" dirty="0" err="1"/>
              <a:t>Бангор</a:t>
            </a:r>
            <a:r>
              <a:rPr lang="ru-RU" sz="1000" dirty="0"/>
              <a:t>, Ирландия</a:t>
            </a:r>
            <a:endParaRPr lang="en" sz="1000" dirty="0"/>
          </a:p>
        </p:txBody>
      </p:sp>
      <p:sp>
        <p:nvSpPr>
          <p:cNvPr id="2" name="TextBox 1"/>
          <p:cNvSpPr txBox="1"/>
          <p:nvPr/>
        </p:nvSpPr>
        <p:spPr>
          <a:xfrm>
            <a:off x="185551" y="3145462"/>
            <a:ext cx="3954402" cy="861774"/>
          </a:xfrm>
          <a:prstGeom prst="rect">
            <a:avLst/>
          </a:prstGeom>
          <a:noFill/>
        </p:spPr>
        <p:txBody>
          <a:bodyPr wrap="square" rtlCol="0">
            <a:spAutoFit/>
          </a:bodyPr>
          <a:lstStyle/>
          <a:p>
            <a:pPr lvl="0"/>
            <a:r>
              <a:rPr lang="ru-RU" sz="1000" dirty="0"/>
              <a:t>«Битва новгородцев с </a:t>
            </a:r>
            <a:r>
              <a:rPr lang="ru-RU" sz="1000" dirty="0" err="1"/>
              <a:t>суздальцами</a:t>
            </a:r>
            <a:r>
              <a:rPr lang="ru-RU" sz="1000" dirty="0"/>
              <a:t>» (фрагмент</a:t>
            </a:r>
            <a:r>
              <a:rPr lang="ru-RU" sz="1000" dirty="0" smtClean="0"/>
              <a:t>). </a:t>
            </a:r>
            <a:r>
              <a:rPr lang="en-US" sz="1000" dirty="0" smtClean="0"/>
              <a:t>C</a:t>
            </a:r>
            <a:r>
              <a:rPr lang="ru-RU" sz="1000" dirty="0" err="1" smtClean="0"/>
              <a:t>ередина</a:t>
            </a:r>
            <a:r>
              <a:rPr lang="ru-RU" sz="1000" dirty="0" smtClean="0"/>
              <a:t> </a:t>
            </a:r>
            <a:r>
              <a:rPr lang="en-US" sz="1000" dirty="0"/>
              <a:t>XV</a:t>
            </a:r>
            <a:r>
              <a:rPr lang="ru-RU" sz="1000" dirty="0"/>
              <a:t> века.</a:t>
            </a:r>
            <a:r>
              <a:rPr lang="en" sz="1000" dirty="0"/>
              <a:t> </a:t>
            </a:r>
            <a:endParaRPr lang="ru-RU" sz="1000" dirty="0" smtClean="0"/>
          </a:p>
          <a:p>
            <a:pPr lvl="0"/>
            <a:r>
              <a:rPr lang="ru-RU" sz="1000" dirty="0" smtClean="0"/>
              <a:t>Новгородский </a:t>
            </a:r>
            <a:r>
              <a:rPr lang="ru-RU" sz="1000" dirty="0"/>
              <a:t>государственный объединенный музей-заповедник</a:t>
            </a:r>
            <a:r>
              <a:rPr lang="en" sz="1000" dirty="0"/>
              <a:t>, </a:t>
            </a:r>
            <a:r>
              <a:rPr lang="ru-RU" sz="1000" dirty="0"/>
              <a:t>Великий Новгород</a:t>
            </a:r>
            <a:endParaRPr lang="en" sz="1000" dirty="0"/>
          </a:p>
          <a:p>
            <a:endParaRPr lang="ru-RU" sz="1000" dirty="0"/>
          </a:p>
        </p:txBody>
      </p:sp>
    </p:spTree>
    <p:extLst>
      <p:ext uri="{BB962C8B-B14F-4D97-AF65-F5344CB8AC3E}">
        <p14:creationId xmlns:p14="http://schemas.microsoft.com/office/powerpoint/2010/main" val="2752065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p:nvPr/>
        </p:nvSpPr>
        <p:spPr>
          <a:xfrm>
            <a:off x="323528" y="0"/>
            <a:ext cx="3183772" cy="4876006"/>
          </a:xfrm>
          <a:prstGeom prst="rect">
            <a:avLst/>
          </a:prstGeom>
          <a:noFill/>
          <a:ln>
            <a:noFill/>
          </a:ln>
        </p:spPr>
        <p:txBody>
          <a:bodyPr lIns="91425" tIns="91425" rIns="91425" bIns="91425" anchor="ctr" anchorCtr="0">
            <a:noAutofit/>
          </a:bodyPr>
          <a:lstStyle/>
          <a:p>
            <a:pPr lvl="0">
              <a:spcBef>
                <a:spcPts val="0"/>
              </a:spcBef>
              <a:buNone/>
            </a:pPr>
            <a:r>
              <a:rPr lang="en" sz="1200" dirty="0"/>
              <a:t>Исталляция «Пыль» </a:t>
            </a:r>
            <a:r>
              <a:rPr lang="ru-RU" sz="1200" dirty="0" smtClean="0"/>
              <a:t>. </a:t>
            </a:r>
            <a:endParaRPr lang="ru-RU" sz="1200" dirty="0"/>
          </a:p>
          <a:p>
            <a:pPr lvl="0">
              <a:spcBef>
                <a:spcPts val="0"/>
              </a:spcBef>
              <a:buNone/>
            </a:pPr>
            <a:endParaRPr lang="en" sz="1200" dirty="0"/>
          </a:p>
          <a:p>
            <a:pPr lvl="0" rtl="0">
              <a:spcBef>
                <a:spcPts val="0"/>
              </a:spcBef>
              <a:buNone/>
            </a:pPr>
            <a:r>
              <a:rPr lang="en" sz="1200" dirty="0" smtClean="0"/>
              <a:t>Я</a:t>
            </a:r>
            <a:r>
              <a:rPr lang="ru-RU" sz="1200" dirty="0" smtClean="0"/>
              <a:t> </a:t>
            </a:r>
            <a:r>
              <a:rPr lang="en" sz="1200" dirty="0" smtClean="0"/>
              <a:t>подвесил </a:t>
            </a:r>
            <a:r>
              <a:rPr lang="en" sz="1200" dirty="0"/>
              <a:t>пыль на невидимых лесках, как раньше воланы. Работа была проделана большая, но человек, заходящий в помещение, не видел ничего.</a:t>
            </a:r>
          </a:p>
          <a:p>
            <a:pPr lvl="0" rtl="0">
              <a:spcBef>
                <a:spcPts val="0"/>
              </a:spcBef>
              <a:buNone/>
            </a:pPr>
            <a:r>
              <a:rPr lang="en" sz="1200" dirty="0"/>
              <a:t>В пустом зале натягивалась конструкция из лесок, на которых закреплялась пыль с пола, благодаря сложной системе, создавался эффект параллакса – изменение видимого положения объекта относительно удалённого фона в зависимости от положения наблюдателя. </a:t>
            </a:r>
          </a:p>
        </p:txBody>
      </p:sp>
      <p:pic>
        <p:nvPicPr>
          <p:cNvPr id="141" name="Shape 141"/>
          <p:cNvPicPr preferRelativeResize="0"/>
          <p:nvPr/>
        </p:nvPicPr>
        <p:blipFill>
          <a:blip r:embed="rId3">
            <a:alphaModFix/>
          </a:blip>
          <a:stretch>
            <a:fillRect/>
          </a:stretch>
        </p:blipFill>
        <p:spPr>
          <a:xfrm>
            <a:off x="3707904" y="427787"/>
            <a:ext cx="5357624" cy="4149025"/>
          </a:xfrm>
          <a:prstGeom prst="rect">
            <a:avLst/>
          </a:prstGeom>
          <a:noFill/>
          <a:ln>
            <a:noFill/>
          </a:ln>
        </p:spPr>
      </p:pic>
    </p:spTree>
    <p:extLst>
      <p:ext uri="{BB962C8B-B14F-4D97-AF65-F5344CB8AC3E}">
        <p14:creationId xmlns:p14="http://schemas.microsoft.com/office/powerpoint/2010/main" val="1307229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p:nvPr/>
        </p:nvSpPr>
        <p:spPr>
          <a:xfrm>
            <a:off x="107504" y="1325975"/>
            <a:ext cx="2817646" cy="2901959"/>
          </a:xfrm>
          <a:prstGeom prst="rect">
            <a:avLst/>
          </a:prstGeom>
          <a:noFill/>
          <a:ln>
            <a:noFill/>
          </a:ln>
        </p:spPr>
        <p:txBody>
          <a:bodyPr lIns="91425" tIns="91425" rIns="91425" bIns="91425" anchor="ctr" anchorCtr="0">
            <a:noAutofit/>
          </a:bodyPr>
          <a:lstStyle/>
          <a:p>
            <a:pPr lvl="0" rtl="0">
              <a:spcBef>
                <a:spcPts val="0"/>
              </a:spcBef>
              <a:buNone/>
            </a:pPr>
            <a:r>
              <a:rPr lang="en" sz="1200" dirty="0">
                <a:solidFill>
                  <a:schemeClr val="dk1"/>
                </a:solidFill>
              </a:rPr>
              <a:t>В первый раз, заходя в помещение, посетители ничего не понимали и считали это какой-то шуткой, но многие заинтересовывались и приходили снова и уже воспринимали эту инсталляцию как произведение </a:t>
            </a:r>
            <a:r>
              <a:rPr lang="en" sz="1200" dirty="0" smtClean="0">
                <a:solidFill>
                  <a:schemeClr val="dk1"/>
                </a:solidFill>
              </a:rPr>
              <a:t>искусства.</a:t>
            </a:r>
            <a:endParaRPr lang="en" sz="1200" dirty="0">
              <a:solidFill>
                <a:schemeClr val="dk1"/>
              </a:solidFill>
            </a:endParaRPr>
          </a:p>
        </p:txBody>
      </p:sp>
      <p:pic>
        <p:nvPicPr>
          <p:cNvPr id="147" name="Shape 147"/>
          <p:cNvPicPr preferRelativeResize="0"/>
          <p:nvPr/>
        </p:nvPicPr>
        <p:blipFill>
          <a:blip r:embed="rId3">
            <a:alphaModFix/>
          </a:blip>
          <a:stretch>
            <a:fillRect/>
          </a:stretch>
        </p:blipFill>
        <p:spPr>
          <a:xfrm>
            <a:off x="2849074" y="374274"/>
            <a:ext cx="6235775" cy="4469799"/>
          </a:xfrm>
          <a:prstGeom prst="rect">
            <a:avLst/>
          </a:prstGeom>
          <a:noFill/>
          <a:ln>
            <a:noFill/>
          </a:ln>
        </p:spPr>
      </p:pic>
    </p:spTree>
    <p:extLst>
      <p:ext uri="{BB962C8B-B14F-4D97-AF65-F5344CB8AC3E}">
        <p14:creationId xmlns:p14="http://schemas.microsoft.com/office/powerpoint/2010/main" val="33587568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Shape 164"/>
          <p:cNvPicPr preferRelativeResize="0"/>
          <p:nvPr/>
        </p:nvPicPr>
        <p:blipFill>
          <a:blip r:embed="rId3">
            <a:alphaModFix/>
          </a:blip>
          <a:stretch>
            <a:fillRect/>
          </a:stretch>
        </p:blipFill>
        <p:spPr>
          <a:xfrm>
            <a:off x="5715825" y="55999"/>
            <a:ext cx="3172249" cy="4912250"/>
          </a:xfrm>
          <a:prstGeom prst="rect">
            <a:avLst/>
          </a:prstGeom>
          <a:noFill/>
          <a:ln>
            <a:noFill/>
          </a:ln>
        </p:spPr>
      </p:pic>
      <p:sp>
        <p:nvSpPr>
          <p:cNvPr id="165" name="Shape 165"/>
          <p:cNvSpPr txBox="1"/>
          <p:nvPr/>
        </p:nvSpPr>
        <p:spPr>
          <a:xfrm>
            <a:off x="1907704" y="4371950"/>
            <a:ext cx="3744416" cy="596299"/>
          </a:xfrm>
          <a:prstGeom prst="rect">
            <a:avLst/>
          </a:prstGeom>
          <a:noFill/>
          <a:ln>
            <a:noFill/>
          </a:ln>
        </p:spPr>
        <p:txBody>
          <a:bodyPr lIns="91425" tIns="91425" rIns="91425" bIns="91425" anchor="ctr" anchorCtr="0">
            <a:noAutofit/>
          </a:bodyPr>
          <a:lstStyle/>
          <a:p>
            <a:pPr lvl="0" rtl="0">
              <a:spcBef>
                <a:spcPts val="0"/>
              </a:spcBef>
              <a:buClr>
                <a:schemeClr val="dk1"/>
              </a:buClr>
              <a:buFont typeface="Arial"/>
              <a:buNone/>
            </a:pPr>
            <a:r>
              <a:rPr lang="en" sz="1000" dirty="0"/>
              <a:t>«60-е: ещё раз про </a:t>
            </a:r>
            <a:r>
              <a:rPr lang="ru-RU" sz="1000" dirty="0" smtClean="0"/>
              <a:t>л</a:t>
            </a:r>
            <a:r>
              <a:rPr lang="en" sz="1000" dirty="0" smtClean="0"/>
              <a:t>юбовь</a:t>
            </a:r>
            <a:r>
              <a:rPr lang="en" sz="1000" dirty="0"/>
              <a:t>» (совместно с Е. Андреевой). </a:t>
            </a:r>
            <a:endParaRPr lang="ru-RU" sz="1000" dirty="0" smtClean="0"/>
          </a:p>
          <a:p>
            <a:pPr lvl="0" rtl="0">
              <a:spcBef>
                <a:spcPts val="0"/>
              </a:spcBef>
              <a:buClr>
                <a:schemeClr val="dk1"/>
              </a:buClr>
              <a:buFont typeface="Arial"/>
              <a:buNone/>
            </a:pPr>
            <a:r>
              <a:rPr lang="en" sz="1000" dirty="0" smtClean="0"/>
              <a:t>ЦСИ</a:t>
            </a:r>
            <a:r>
              <a:rPr lang="en" sz="1000" dirty="0"/>
              <a:t>, Москва. 1993</a:t>
            </a:r>
          </a:p>
        </p:txBody>
      </p:sp>
      <p:sp>
        <p:nvSpPr>
          <p:cNvPr id="166" name="Shape 166"/>
          <p:cNvSpPr txBox="1"/>
          <p:nvPr/>
        </p:nvSpPr>
        <p:spPr>
          <a:xfrm>
            <a:off x="107504" y="335324"/>
            <a:ext cx="5256584" cy="2092410"/>
          </a:xfrm>
          <a:prstGeom prst="rect">
            <a:avLst/>
          </a:prstGeom>
          <a:noFill/>
          <a:ln>
            <a:noFill/>
          </a:ln>
        </p:spPr>
        <p:txBody>
          <a:bodyPr lIns="91425" tIns="91425" rIns="91425" bIns="91425" anchor="ctr" anchorCtr="0">
            <a:noAutofit/>
          </a:bodyPr>
          <a:lstStyle/>
          <a:p>
            <a:pPr lvl="0" rtl="0">
              <a:spcBef>
                <a:spcPts val="0"/>
              </a:spcBef>
              <a:buNone/>
            </a:pPr>
            <a:r>
              <a:rPr lang="en" sz="1200" dirty="0">
                <a:solidFill>
                  <a:schemeClr val="dk1"/>
                </a:solidFill>
              </a:rPr>
              <a:t>В одном зале транслировался зацикленный ролик, где молодой красивый человек все время что-то строгал с криком «Супримэкс», на стену другого зала проецировалось видео, где только один кадр – на берег набегала тоскливая волна, в третьем стояла все же сделанная этажерка, перед другой комнатой, засыпанной опилками до потолка, валялись раздолбанные мужские туфли и изящные туфельки женские. </a:t>
            </a:r>
          </a:p>
        </p:txBody>
      </p:sp>
    </p:spTree>
    <p:extLst>
      <p:ext uri="{BB962C8B-B14F-4D97-AF65-F5344CB8AC3E}">
        <p14:creationId xmlns:p14="http://schemas.microsoft.com/office/powerpoint/2010/main" val="2708125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Shape 40"/>
          <p:cNvSpPr txBox="1"/>
          <p:nvPr/>
        </p:nvSpPr>
        <p:spPr>
          <a:xfrm>
            <a:off x="0" y="349325"/>
            <a:ext cx="3670500" cy="4630500"/>
          </a:xfrm>
          <a:prstGeom prst="rect">
            <a:avLst/>
          </a:prstGeom>
          <a:noFill/>
          <a:ln>
            <a:noFill/>
          </a:ln>
        </p:spPr>
        <p:txBody>
          <a:bodyPr lIns="91425" tIns="91425" rIns="91425" bIns="91425" anchor="ctr" anchorCtr="0">
            <a:noAutofit/>
          </a:bodyPr>
          <a:lstStyle/>
          <a:p>
            <a:pPr lvl="0">
              <a:spcBef>
                <a:spcPts val="0"/>
              </a:spcBef>
              <a:buNone/>
            </a:pPr>
            <a:r>
              <a:rPr lang="en" sz="1200" dirty="0"/>
              <a:t>Небольшой ассамбляж, состоявший из дверцы характерного буфета 1960-х, на поверхность которой был нанесен линейный геометрический рисунок и прикреплен высокий стеклянный стакан. Если подвешенный стакан отсылал к образу взмывающей вверх ракеты, то за линиями на дверце буфета «обнаруживались реальные жизненные впечатления: следы от лыжников, расчерченный конькобежцами лед, реактивные самолеты в небе, водоросли, обозначение траекторий космических спутников и элементарных частиц. Весь скитающийся мир, неспособный остановиться в точке покоя</a:t>
            </a:r>
            <a:r>
              <a:rPr lang="en" sz="1200" dirty="0" smtClean="0"/>
              <a:t>».</a:t>
            </a:r>
          </a:p>
          <a:p>
            <a:pPr lvl="0">
              <a:spcBef>
                <a:spcPts val="0"/>
              </a:spcBef>
              <a:buNone/>
            </a:pPr>
            <a:endParaRPr lang="en" dirty="0"/>
          </a:p>
          <a:p>
            <a:pPr lvl="0" rtl="0">
              <a:spcBef>
                <a:spcPts val="0"/>
              </a:spcBef>
              <a:buClr>
                <a:schemeClr val="dk1"/>
              </a:buClr>
              <a:buFont typeface="Arial"/>
              <a:buNone/>
            </a:pPr>
            <a:r>
              <a:rPr lang="en" sz="1200" dirty="0">
                <a:solidFill>
                  <a:schemeClr val="tx1"/>
                </a:solidFill>
              </a:rPr>
              <a:t>Виктор </a:t>
            </a:r>
            <a:r>
              <a:rPr lang="en" sz="1200" dirty="0" smtClean="0">
                <a:solidFill>
                  <a:schemeClr val="tx1"/>
                </a:solidFill>
              </a:rPr>
              <a:t>Мизиано</a:t>
            </a:r>
            <a:endParaRPr lang="en" sz="1200" dirty="0">
              <a:solidFill>
                <a:schemeClr val="tx1"/>
              </a:solidFill>
            </a:endParaRPr>
          </a:p>
        </p:txBody>
      </p:sp>
      <p:pic>
        <p:nvPicPr>
          <p:cNvPr id="41" name="Shape 41"/>
          <p:cNvPicPr preferRelativeResize="0"/>
          <p:nvPr/>
        </p:nvPicPr>
        <p:blipFill>
          <a:blip r:embed="rId3">
            <a:alphaModFix/>
          </a:blip>
          <a:stretch>
            <a:fillRect/>
          </a:stretch>
        </p:blipFill>
        <p:spPr>
          <a:xfrm>
            <a:off x="3800050" y="152124"/>
            <a:ext cx="5075274" cy="48278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p:nvPr/>
        </p:nvSpPr>
        <p:spPr>
          <a:xfrm>
            <a:off x="91824" y="699542"/>
            <a:ext cx="4191900" cy="1368152"/>
          </a:xfrm>
          <a:prstGeom prst="rect">
            <a:avLst/>
          </a:prstGeom>
          <a:noFill/>
          <a:ln>
            <a:noFill/>
          </a:ln>
        </p:spPr>
        <p:txBody>
          <a:bodyPr lIns="91425" tIns="91425" rIns="91425" bIns="91425" anchor="ctr" anchorCtr="0">
            <a:noAutofit/>
          </a:bodyPr>
          <a:lstStyle/>
          <a:p>
            <a:pPr lvl="0" rtl="0">
              <a:spcBef>
                <a:spcPts val="0"/>
              </a:spcBef>
              <a:buNone/>
            </a:pPr>
            <a:r>
              <a:rPr lang="en" sz="1200" dirty="0"/>
              <a:t>Мне дали на растерзание четыре зала Центра Современного искусства на Якиманке, которые я засыпал тоннами опилок, доставшиеся мне бесплатно в одной мебельной фабрики, которая не знала, куда их девать. </a:t>
            </a:r>
          </a:p>
        </p:txBody>
      </p:sp>
      <p:pic>
        <p:nvPicPr>
          <p:cNvPr id="172" name="Shape 172"/>
          <p:cNvPicPr preferRelativeResize="0"/>
          <p:nvPr/>
        </p:nvPicPr>
        <p:blipFill>
          <a:blip r:embed="rId3">
            <a:alphaModFix/>
          </a:blip>
          <a:stretch>
            <a:fillRect/>
          </a:stretch>
        </p:blipFill>
        <p:spPr>
          <a:xfrm>
            <a:off x="4355977" y="1131590"/>
            <a:ext cx="4680520" cy="3373907"/>
          </a:xfrm>
          <a:prstGeom prst="rect">
            <a:avLst/>
          </a:prstGeom>
          <a:noFill/>
          <a:ln>
            <a:noFill/>
          </a:ln>
        </p:spPr>
      </p:pic>
      <p:sp>
        <p:nvSpPr>
          <p:cNvPr id="5" name="Shape 165"/>
          <p:cNvSpPr txBox="1"/>
          <p:nvPr/>
        </p:nvSpPr>
        <p:spPr>
          <a:xfrm>
            <a:off x="541978" y="3909198"/>
            <a:ext cx="3744416" cy="596299"/>
          </a:xfrm>
          <a:prstGeom prst="rect">
            <a:avLst/>
          </a:prstGeom>
          <a:noFill/>
          <a:ln>
            <a:noFill/>
          </a:ln>
        </p:spPr>
        <p:txBody>
          <a:bodyPr lIns="91425" tIns="91425" rIns="91425" bIns="91425" anchor="ctr" anchorCtr="0">
            <a:noAutofit/>
          </a:bodyPr>
          <a:lstStyle/>
          <a:p>
            <a:pPr lvl="0" rtl="0">
              <a:spcBef>
                <a:spcPts val="0"/>
              </a:spcBef>
              <a:buClr>
                <a:schemeClr val="dk1"/>
              </a:buClr>
              <a:buFont typeface="Arial"/>
              <a:buNone/>
            </a:pPr>
            <a:r>
              <a:rPr lang="en" sz="1000" dirty="0"/>
              <a:t>«60-е: ещё раз про </a:t>
            </a:r>
            <a:r>
              <a:rPr lang="ru-RU" sz="1000" dirty="0" smtClean="0"/>
              <a:t>л</a:t>
            </a:r>
            <a:r>
              <a:rPr lang="en" sz="1000" dirty="0" smtClean="0"/>
              <a:t>юбовь</a:t>
            </a:r>
            <a:r>
              <a:rPr lang="en" sz="1000" dirty="0"/>
              <a:t>» (совместно с Е. Андреевой). </a:t>
            </a:r>
            <a:endParaRPr lang="ru-RU" sz="1000" dirty="0" smtClean="0"/>
          </a:p>
          <a:p>
            <a:pPr lvl="0" rtl="0">
              <a:spcBef>
                <a:spcPts val="0"/>
              </a:spcBef>
              <a:buClr>
                <a:schemeClr val="dk1"/>
              </a:buClr>
              <a:buFont typeface="Arial"/>
              <a:buNone/>
            </a:pPr>
            <a:r>
              <a:rPr lang="en" sz="1000" dirty="0" smtClean="0"/>
              <a:t>ЦСИ</a:t>
            </a:r>
            <a:r>
              <a:rPr lang="en" sz="1000" dirty="0"/>
              <a:t>, Москва. 1993</a:t>
            </a:r>
          </a:p>
        </p:txBody>
      </p:sp>
    </p:spTree>
    <p:extLst>
      <p:ext uri="{BB962C8B-B14F-4D97-AF65-F5344CB8AC3E}">
        <p14:creationId xmlns:p14="http://schemas.microsoft.com/office/powerpoint/2010/main" val="3025469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Shape 178"/>
          <p:cNvPicPr preferRelativeResize="0"/>
          <p:nvPr/>
        </p:nvPicPr>
        <p:blipFill>
          <a:blip r:embed="rId3">
            <a:alphaModFix/>
          </a:blip>
          <a:stretch>
            <a:fillRect/>
          </a:stretch>
        </p:blipFill>
        <p:spPr>
          <a:xfrm>
            <a:off x="5796136" y="123478"/>
            <a:ext cx="3238827" cy="4968249"/>
          </a:xfrm>
          <a:prstGeom prst="rect">
            <a:avLst/>
          </a:prstGeom>
          <a:noFill/>
          <a:ln>
            <a:noFill/>
          </a:ln>
        </p:spPr>
      </p:pic>
      <p:sp>
        <p:nvSpPr>
          <p:cNvPr id="179" name="Shape 179"/>
          <p:cNvSpPr txBox="1"/>
          <p:nvPr/>
        </p:nvSpPr>
        <p:spPr>
          <a:xfrm>
            <a:off x="0" y="1026575"/>
            <a:ext cx="5321700" cy="1729500"/>
          </a:xfrm>
          <a:prstGeom prst="rect">
            <a:avLst/>
          </a:prstGeom>
          <a:noFill/>
          <a:ln>
            <a:noFill/>
          </a:ln>
        </p:spPr>
        <p:txBody>
          <a:bodyPr lIns="91425" tIns="91425" rIns="91425" bIns="91425" anchor="ctr" anchorCtr="0">
            <a:noAutofit/>
          </a:bodyPr>
          <a:lstStyle/>
          <a:p>
            <a:pPr lvl="0" rtl="0">
              <a:spcBef>
                <a:spcPts val="0"/>
              </a:spcBef>
              <a:buClr>
                <a:schemeClr val="dk1"/>
              </a:buClr>
              <a:buFont typeface="Arial"/>
              <a:buNone/>
            </a:pPr>
            <a:endParaRPr sz="1200" dirty="0"/>
          </a:p>
          <a:p>
            <a:pPr lvl="0" rtl="0">
              <a:spcBef>
                <a:spcPts val="0"/>
              </a:spcBef>
              <a:buClr>
                <a:schemeClr val="dk1"/>
              </a:buClr>
              <a:buFont typeface="Arial"/>
              <a:buNone/>
            </a:pPr>
            <a:r>
              <a:rPr lang="en" sz="1200" dirty="0"/>
              <a:t>Перед нами не только </a:t>
            </a:r>
            <a:r>
              <a:rPr lang="ru-RU" sz="1200" dirty="0" smtClean="0"/>
              <a:t>«</a:t>
            </a:r>
            <a:r>
              <a:rPr lang="en" sz="1200" dirty="0" smtClean="0"/>
              <a:t>опыт </a:t>
            </a:r>
            <a:r>
              <a:rPr lang="en" sz="1200" dirty="0"/>
              <a:t>о любви </a:t>
            </a:r>
            <a:r>
              <a:rPr lang="en" sz="1200" dirty="0" smtClean="0"/>
              <a:t>древних</a:t>
            </a:r>
            <a:r>
              <a:rPr lang="ru-RU" sz="1200" dirty="0" smtClean="0"/>
              <a:t>»</a:t>
            </a:r>
            <a:r>
              <a:rPr lang="en" sz="1200" dirty="0" smtClean="0"/>
              <a:t>, </a:t>
            </a:r>
            <a:r>
              <a:rPr lang="en" sz="1200" dirty="0"/>
              <a:t>а истинная история генезиса </a:t>
            </a:r>
            <a:r>
              <a:rPr lang="ru-RU" sz="1200" dirty="0" smtClean="0"/>
              <a:t>«</a:t>
            </a:r>
            <a:r>
              <a:rPr lang="en" sz="1200" dirty="0" smtClean="0"/>
              <a:t>восьмидесятников</a:t>
            </a:r>
            <a:r>
              <a:rPr lang="ru-RU" sz="1200" dirty="0" smtClean="0"/>
              <a:t>»</a:t>
            </a:r>
            <a:r>
              <a:rPr lang="en" sz="1200" dirty="0" smtClean="0"/>
              <a:t>. </a:t>
            </a:r>
            <a:r>
              <a:rPr lang="ru-RU" sz="1200" dirty="0" smtClean="0"/>
              <a:t>«</a:t>
            </a:r>
            <a:r>
              <a:rPr lang="en" sz="1200" dirty="0" smtClean="0"/>
              <a:t>Миф 60-х</a:t>
            </a:r>
            <a:r>
              <a:rPr lang="ru-RU" sz="1200" dirty="0" smtClean="0"/>
              <a:t>»</a:t>
            </a:r>
            <a:r>
              <a:rPr lang="en" sz="1200" dirty="0" smtClean="0"/>
              <a:t> </a:t>
            </a:r>
            <a:r>
              <a:rPr lang="en" sz="1200" dirty="0"/>
              <a:t>реализован им как легкое, а-психологическое пространство молодых и сильных аффектов, мир без Отцов и Детей</a:t>
            </a:r>
            <a:r>
              <a:rPr lang="en" sz="1200" dirty="0" smtClean="0"/>
              <a:t>.</a:t>
            </a:r>
            <a:endParaRPr lang="ru-RU" sz="1200" dirty="0" smtClean="0"/>
          </a:p>
          <a:p>
            <a:pPr lvl="0" rtl="0">
              <a:spcBef>
                <a:spcPts val="0"/>
              </a:spcBef>
              <a:buClr>
                <a:schemeClr val="dk1"/>
              </a:buClr>
              <a:buFont typeface="Arial"/>
              <a:buNone/>
            </a:pPr>
            <a:endParaRPr lang="en" dirty="0"/>
          </a:p>
          <a:p>
            <a:pPr lvl="0" rtl="0">
              <a:spcBef>
                <a:spcPts val="0"/>
              </a:spcBef>
              <a:buClr>
                <a:schemeClr val="dk1"/>
              </a:buClr>
              <a:buFont typeface="Arial"/>
              <a:buNone/>
            </a:pPr>
            <a:r>
              <a:rPr lang="en" sz="1200" dirty="0">
                <a:solidFill>
                  <a:schemeClr val="tx1"/>
                </a:solidFill>
              </a:rPr>
              <a:t>Андрей </a:t>
            </a:r>
            <a:r>
              <a:rPr lang="en" sz="1200" dirty="0" smtClean="0">
                <a:solidFill>
                  <a:schemeClr val="tx1"/>
                </a:solidFill>
              </a:rPr>
              <a:t>Ковалев </a:t>
            </a:r>
            <a:endParaRPr lang="en" sz="1200" dirty="0">
              <a:solidFill>
                <a:schemeClr val="tx1"/>
              </a:solidFill>
              <a:hlinkClick r:id="rId4"/>
            </a:endParaRPr>
          </a:p>
        </p:txBody>
      </p:sp>
      <p:sp>
        <p:nvSpPr>
          <p:cNvPr id="5" name="Shape 165"/>
          <p:cNvSpPr txBox="1"/>
          <p:nvPr/>
        </p:nvSpPr>
        <p:spPr>
          <a:xfrm>
            <a:off x="1979712" y="4495428"/>
            <a:ext cx="3744416" cy="596299"/>
          </a:xfrm>
          <a:prstGeom prst="rect">
            <a:avLst/>
          </a:prstGeom>
          <a:noFill/>
          <a:ln>
            <a:noFill/>
          </a:ln>
        </p:spPr>
        <p:txBody>
          <a:bodyPr lIns="91425" tIns="91425" rIns="91425" bIns="91425" anchor="ctr" anchorCtr="0">
            <a:noAutofit/>
          </a:bodyPr>
          <a:lstStyle/>
          <a:p>
            <a:pPr lvl="0" rtl="0">
              <a:spcBef>
                <a:spcPts val="0"/>
              </a:spcBef>
              <a:buClr>
                <a:schemeClr val="dk1"/>
              </a:buClr>
              <a:buFont typeface="Arial"/>
              <a:buNone/>
            </a:pPr>
            <a:r>
              <a:rPr lang="en" sz="1000" dirty="0"/>
              <a:t>«60-е: ещё раз про </a:t>
            </a:r>
            <a:r>
              <a:rPr lang="ru-RU" sz="1000" dirty="0" smtClean="0"/>
              <a:t>л</a:t>
            </a:r>
            <a:r>
              <a:rPr lang="en" sz="1000" dirty="0" smtClean="0"/>
              <a:t>юбовь</a:t>
            </a:r>
            <a:r>
              <a:rPr lang="en" sz="1000" dirty="0"/>
              <a:t>» (совместно с Е. Андреевой). </a:t>
            </a:r>
            <a:endParaRPr lang="ru-RU" sz="1000" dirty="0" smtClean="0"/>
          </a:p>
          <a:p>
            <a:pPr lvl="0" rtl="0">
              <a:spcBef>
                <a:spcPts val="0"/>
              </a:spcBef>
              <a:buClr>
                <a:schemeClr val="dk1"/>
              </a:buClr>
              <a:buFont typeface="Arial"/>
              <a:buNone/>
            </a:pPr>
            <a:r>
              <a:rPr lang="en" sz="1000" dirty="0" smtClean="0"/>
              <a:t>ЦСИ</a:t>
            </a:r>
            <a:r>
              <a:rPr lang="en" sz="1000" dirty="0"/>
              <a:t>, Москва. 1993</a:t>
            </a:r>
          </a:p>
        </p:txBody>
      </p:sp>
    </p:spTree>
    <p:extLst>
      <p:ext uri="{BB962C8B-B14F-4D97-AF65-F5344CB8AC3E}">
        <p14:creationId xmlns:p14="http://schemas.microsoft.com/office/powerpoint/2010/main" val="2522207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Shape 185"/>
          <p:cNvPicPr preferRelativeResize="0"/>
          <p:nvPr/>
        </p:nvPicPr>
        <p:blipFill>
          <a:blip r:embed="rId3">
            <a:alphaModFix/>
          </a:blip>
          <a:stretch>
            <a:fillRect/>
          </a:stretch>
        </p:blipFill>
        <p:spPr>
          <a:xfrm>
            <a:off x="3275856" y="411510"/>
            <a:ext cx="5820275" cy="4234475"/>
          </a:xfrm>
          <a:prstGeom prst="rect">
            <a:avLst/>
          </a:prstGeom>
          <a:noFill/>
          <a:ln>
            <a:noFill/>
          </a:ln>
        </p:spPr>
      </p:pic>
      <p:sp>
        <p:nvSpPr>
          <p:cNvPr id="186" name="Shape 186"/>
          <p:cNvSpPr txBox="1"/>
          <p:nvPr/>
        </p:nvSpPr>
        <p:spPr>
          <a:xfrm>
            <a:off x="1043608" y="4214885"/>
            <a:ext cx="2088232" cy="431100"/>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solidFill>
                  <a:schemeClr val="tx1"/>
                </a:solidFill>
              </a:rPr>
              <a:t>«</a:t>
            </a:r>
            <a:r>
              <a:rPr lang="en" sz="1000" dirty="0" smtClean="0">
                <a:solidFill>
                  <a:schemeClr val="tx1"/>
                </a:solidFill>
              </a:rPr>
              <a:t>Над </a:t>
            </a:r>
            <a:r>
              <a:rPr lang="en" sz="1000" dirty="0">
                <a:solidFill>
                  <a:schemeClr val="tx1"/>
                </a:solidFill>
              </a:rPr>
              <a:t>чёрной </a:t>
            </a:r>
            <a:r>
              <a:rPr lang="en" sz="1000" dirty="0" smtClean="0">
                <a:solidFill>
                  <a:schemeClr val="tx1"/>
                </a:solidFill>
              </a:rPr>
              <a:t>грязью</a:t>
            </a:r>
            <a:r>
              <a:rPr lang="ru-RU" sz="1000" dirty="0" smtClean="0">
                <a:solidFill>
                  <a:schemeClr val="tx1"/>
                </a:solidFill>
              </a:rPr>
              <a:t>». </a:t>
            </a:r>
            <a:r>
              <a:rPr lang="en" sz="1000" dirty="0" smtClean="0">
                <a:solidFill>
                  <a:schemeClr val="tx1"/>
                </a:solidFill>
              </a:rPr>
              <a:t>1994 </a:t>
            </a:r>
            <a:endParaRPr lang="ru-RU" sz="1000" dirty="0" smtClean="0">
              <a:solidFill>
                <a:schemeClr val="tx1"/>
              </a:solidFill>
            </a:endParaRPr>
          </a:p>
          <a:p>
            <a:pPr lvl="0" rtl="0">
              <a:spcBef>
                <a:spcPts val="0"/>
              </a:spcBef>
              <a:buNone/>
            </a:pPr>
            <a:r>
              <a:rPr lang="ru-RU" sz="1000" dirty="0" smtClean="0"/>
              <a:t>Галерея </a:t>
            </a:r>
            <a:r>
              <a:rPr lang="en" sz="1000" dirty="0" smtClean="0"/>
              <a:t>Regina, </a:t>
            </a:r>
            <a:r>
              <a:rPr lang="ru-RU" sz="1000" dirty="0" smtClean="0"/>
              <a:t>Москва</a:t>
            </a:r>
            <a:endParaRPr lang="en" sz="1000" dirty="0"/>
          </a:p>
        </p:txBody>
      </p:sp>
      <p:sp>
        <p:nvSpPr>
          <p:cNvPr id="187" name="Shape 187"/>
          <p:cNvSpPr txBox="1"/>
          <p:nvPr/>
        </p:nvSpPr>
        <p:spPr>
          <a:xfrm>
            <a:off x="0" y="51053"/>
            <a:ext cx="3271499" cy="2448272"/>
          </a:xfrm>
          <a:prstGeom prst="rect">
            <a:avLst/>
          </a:prstGeom>
          <a:noFill/>
          <a:ln>
            <a:noFill/>
          </a:ln>
        </p:spPr>
        <p:txBody>
          <a:bodyPr lIns="91425" tIns="91425" rIns="91425" bIns="91425" anchor="ctr" anchorCtr="0">
            <a:noAutofit/>
          </a:bodyPr>
          <a:lstStyle/>
          <a:p>
            <a:pPr lvl="0" rtl="0">
              <a:lnSpc>
                <a:spcPct val="115000"/>
              </a:lnSpc>
              <a:spcBef>
                <a:spcPts val="0"/>
              </a:spcBef>
              <a:buNone/>
            </a:pPr>
            <a:r>
              <a:rPr lang="en" sz="1200" dirty="0" smtClean="0">
                <a:solidFill>
                  <a:schemeClr val="dk1"/>
                </a:solidFill>
              </a:rPr>
              <a:t>Одна </a:t>
            </a:r>
            <a:r>
              <a:rPr lang="en" sz="1200" dirty="0">
                <a:solidFill>
                  <a:schemeClr val="dk1"/>
                </a:solidFill>
              </a:rPr>
              <a:t>из лучших и многоплановых инсталляций ХХ века, как бы между прочим (и помимо прочего) вскрывающая особенности гутовского таланта: точность, помноженную на намеренную неброскость и делённую на фактурную выразительность</a:t>
            </a:r>
            <a:r>
              <a:rPr lang="en" sz="1200" dirty="0" smtClean="0">
                <a:solidFill>
                  <a:schemeClr val="dk1"/>
                </a:solidFill>
              </a:rPr>
              <a:t>.</a:t>
            </a:r>
            <a:endParaRPr lang="ru-RU" sz="1200" dirty="0" smtClean="0">
              <a:solidFill>
                <a:schemeClr val="dk1"/>
              </a:solidFill>
            </a:endParaRPr>
          </a:p>
          <a:p>
            <a:pPr lvl="0" rtl="0">
              <a:lnSpc>
                <a:spcPct val="115000"/>
              </a:lnSpc>
              <a:spcBef>
                <a:spcPts val="0"/>
              </a:spcBef>
              <a:buNone/>
            </a:pPr>
            <a:endParaRPr lang="ru-RU" sz="1200" dirty="0">
              <a:solidFill>
                <a:schemeClr val="dk1"/>
              </a:solidFill>
            </a:endParaRPr>
          </a:p>
          <a:p>
            <a:pPr lvl="0">
              <a:lnSpc>
                <a:spcPct val="115000"/>
              </a:lnSpc>
            </a:pPr>
            <a:r>
              <a:rPr lang="en" sz="1200" dirty="0">
                <a:solidFill>
                  <a:schemeClr val="dk1"/>
                </a:solidFill>
              </a:rPr>
              <a:t>Дмитрий Бавильский</a:t>
            </a:r>
          </a:p>
        </p:txBody>
      </p:sp>
    </p:spTree>
    <p:extLst>
      <p:ext uri="{BB962C8B-B14F-4D97-AF65-F5344CB8AC3E}">
        <p14:creationId xmlns:p14="http://schemas.microsoft.com/office/powerpoint/2010/main" val="4133301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Shape 192"/>
          <p:cNvPicPr preferRelativeResize="0"/>
          <p:nvPr/>
        </p:nvPicPr>
        <p:blipFill>
          <a:blip r:embed="rId3">
            <a:alphaModFix/>
          </a:blip>
          <a:stretch>
            <a:fillRect/>
          </a:stretch>
        </p:blipFill>
        <p:spPr>
          <a:xfrm>
            <a:off x="4223875" y="87325"/>
            <a:ext cx="4708548" cy="4968849"/>
          </a:xfrm>
          <a:prstGeom prst="rect">
            <a:avLst/>
          </a:prstGeom>
          <a:noFill/>
          <a:ln>
            <a:noFill/>
          </a:ln>
        </p:spPr>
      </p:pic>
      <p:sp>
        <p:nvSpPr>
          <p:cNvPr id="193" name="Shape 193"/>
          <p:cNvSpPr txBox="1"/>
          <p:nvPr/>
        </p:nvSpPr>
        <p:spPr>
          <a:xfrm>
            <a:off x="395536" y="4655300"/>
            <a:ext cx="3732114" cy="400874"/>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Юрий Пименов</a:t>
            </a:r>
            <a:r>
              <a:rPr lang="ru-RU" sz="1000" dirty="0"/>
              <a:t> </a:t>
            </a:r>
            <a:r>
              <a:rPr lang="ru-RU" sz="1000" dirty="0" smtClean="0"/>
              <a:t>«Свадьба за завтрашней улице».</a:t>
            </a:r>
            <a:r>
              <a:rPr lang="en" sz="1000" dirty="0" smtClean="0"/>
              <a:t> 1962 </a:t>
            </a:r>
            <a:endParaRPr lang="en" sz="1000" dirty="0"/>
          </a:p>
        </p:txBody>
      </p:sp>
    </p:spTree>
    <p:extLst>
      <p:ext uri="{BB962C8B-B14F-4D97-AF65-F5344CB8AC3E}">
        <p14:creationId xmlns:p14="http://schemas.microsoft.com/office/powerpoint/2010/main" val="3438976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Shape 198"/>
          <p:cNvPicPr preferRelativeResize="0"/>
          <p:nvPr/>
        </p:nvPicPr>
        <p:blipFill>
          <a:blip r:embed="rId3">
            <a:alphaModFix/>
          </a:blip>
          <a:stretch>
            <a:fillRect/>
          </a:stretch>
        </p:blipFill>
        <p:spPr>
          <a:xfrm>
            <a:off x="3414292" y="574875"/>
            <a:ext cx="5676625" cy="3987275"/>
          </a:xfrm>
          <a:prstGeom prst="rect">
            <a:avLst/>
          </a:prstGeom>
          <a:noFill/>
          <a:ln>
            <a:noFill/>
          </a:ln>
        </p:spPr>
      </p:pic>
      <p:sp>
        <p:nvSpPr>
          <p:cNvPr id="199" name="Shape 199"/>
          <p:cNvSpPr txBox="1"/>
          <p:nvPr/>
        </p:nvSpPr>
        <p:spPr>
          <a:xfrm>
            <a:off x="683568" y="3939902"/>
            <a:ext cx="2730724" cy="622248"/>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В</a:t>
            </a:r>
            <a:r>
              <a:rPr lang="en" sz="1000" dirty="0" smtClean="0"/>
              <a:t>ыставке </a:t>
            </a:r>
            <a:r>
              <a:rPr lang="en" sz="1000" dirty="0"/>
              <a:t>«Реконструкция</a:t>
            </a:r>
            <a:r>
              <a:rPr lang="en" sz="1000" dirty="0" smtClean="0"/>
              <a:t>»</a:t>
            </a:r>
            <a:r>
              <a:rPr lang="ru-RU" sz="1000" dirty="0" smtClean="0"/>
              <a:t>. </a:t>
            </a:r>
          </a:p>
          <a:p>
            <a:pPr lvl="0" rtl="0">
              <a:spcBef>
                <a:spcPts val="0"/>
              </a:spcBef>
              <a:buNone/>
            </a:pPr>
            <a:r>
              <a:rPr lang="ru-RU" sz="1000" dirty="0" smtClean="0"/>
              <a:t>Фонд</a:t>
            </a:r>
            <a:r>
              <a:rPr lang="en" sz="1000" dirty="0" smtClean="0"/>
              <a:t> </a:t>
            </a:r>
            <a:r>
              <a:rPr lang="en" sz="1000" dirty="0"/>
              <a:t>«Екатерина»</a:t>
            </a:r>
          </a:p>
        </p:txBody>
      </p:sp>
      <p:sp>
        <p:nvSpPr>
          <p:cNvPr id="200" name="Shape 200"/>
          <p:cNvSpPr txBox="1"/>
          <p:nvPr/>
        </p:nvSpPr>
        <p:spPr>
          <a:xfrm>
            <a:off x="0" y="574875"/>
            <a:ext cx="3332700" cy="2428923"/>
          </a:xfrm>
          <a:prstGeom prst="rect">
            <a:avLst/>
          </a:prstGeom>
          <a:noFill/>
          <a:ln>
            <a:noFill/>
          </a:ln>
        </p:spPr>
        <p:txBody>
          <a:bodyPr lIns="91425" tIns="91425" rIns="91425" bIns="91425" anchor="ctr" anchorCtr="0">
            <a:noAutofit/>
          </a:bodyPr>
          <a:lstStyle/>
          <a:p>
            <a:pPr lvl="0">
              <a:spcBef>
                <a:spcPts val="0"/>
              </a:spcBef>
              <a:buNone/>
            </a:pPr>
            <a:r>
              <a:rPr lang="en" sz="1200" dirty="0"/>
              <a:t>Возможность изгваздаться, испачкаться, прилипчивость характеризуют подвижные процессы, общую подвижность, что, в свою очередь, характеризует жизненность происходящих процессов. Тот самый, сформулированный Мандельштамом, </a:t>
            </a:r>
            <a:r>
              <a:rPr lang="ru-RU" sz="1200" dirty="0" smtClean="0"/>
              <a:t>«</a:t>
            </a:r>
            <a:r>
              <a:rPr lang="en" sz="1200" dirty="0" smtClean="0"/>
              <a:t>огромный</a:t>
            </a:r>
            <a:r>
              <a:rPr lang="en" sz="1200" dirty="0"/>
              <a:t>, неуклюжий, Скрипучий поворот </a:t>
            </a:r>
            <a:r>
              <a:rPr lang="en" sz="1200" dirty="0" smtClean="0"/>
              <a:t>руля</a:t>
            </a:r>
            <a:r>
              <a:rPr lang="ru-RU" sz="1200" dirty="0" smtClean="0"/>
              <a:t>»</a:t>
            </a:r>
            <a:r>
              <a:rPr lang="en" sz="1200" dirty="0" smtClean="0"/>
              <a:t>, </a:t>
            </a:r>
            <a:r>
              <a:rPr lang="en" sz="1200" dirty="0"/>
              <a:t>управляющий дорогой российского развития</a:t>
            </a:r>
            <a:r>
              <a:rPr lang="en" sz="1200" dirty="0" smtClean="0"/>
              <a:t>.</a:t>
            </a:r>
            <a:endParaRPr lang="ru-RU" sz="1200" dirty="0" smtClean="0"/>
          </a:p>
          <a:p>
            <a:pPr lvl="0">
              <a:spcBef>
                <a:spcPts val="0"/>
              </a:spcBef>
              <a:buNone/>
            </a:pPr>
            <a:endParaRPr lang="en" sz="1200" dirty="0"/>
          </a:p>
          <a:p>
            <a:pPr lvl="0" rtl="0">
              <a:spcBef>
                <a:spcPts val="0"/>
              </a:spcBef>
              <a:buNone/>
            </a:pPr>
            <a:r>
              <a:rPr lang="en" sz="1200" dirty="0"/>
              <a:t>Дмитрий Бавильский</a:t>
            </a:r>
          </a:p>
        </p:txBody>
      </p:sp>
    </p:spTree>
    <p:extLst>
      <p:ext uri="{BB962C8B-B14F-4D97-AF65-F5344CB8AC3E}">
        <p14:creationId xmlns:p14="http://schemas.microsoft.com/office/powerpoint/2010/main" val="3892687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p:nvPr/>
        </p:nvSpPr>
        <p:spPr>
          <a:xfrm>
            <a:off x="179512" y="267348"/>
            <a:ext cx="3288032" cy="2016370"/>
          </a:xfrm>
          <a:prstGeom prst="rect">
            <a:avLst/>
          </a:prstGeom>
          <a:noFill/>
          <a:ln>
            <a:noFill/>
          </a:ln>
        </p:spPr>
        <p:txBody>
          <a:bodyPr lIns="91425" tIns="91425" rIns="91425" bIns="91425" anchor="ctr" anchorCtr="0">
            <a:noAutofit/>
          </a:bodyPr>
          <a:lstStyle/>
          <a:p>
            <a:pPr lvl="0">
              <a:spcBef>
                <a:spcPts val="0"/>
              </a:spcBef>
              <a:buNone/>
            </a:pPr>
            <a:r>
              <a:rPr lang="en" sz="1200" dirty="0"/>
              <a:t>Надо ли тут напоминать о ставшем знаменитым обращении Павла Третьякова к художникам-реалистам: «Дайте мне хоть лужу, да чтобы правда была...»? Вероятно, и этот этический посыл имел в виду Дмитрий Гутов, когда проектировал свою инсталляцию на глубоком фундаменте искусства</a:t>
            </a:r>
            <a:r>
              <a:rPr lang="en" sz="1200" dirty="0" smtClean="0"/>
              <a:t>.</a:t>
            </a:r>
            <a:endParaRPr lang="ru-RU" sz="1200" dirty="0" smtClean="0"/>
          </a:p>
          <a:p>
            <a:pPr lvl="0">
              <a:spcBef>
                <a:spcPts val="0"/>
              </a:spcBef>
              <a:buNone/>
            </a:pPr>
            <a:endParaRPr lang="en" sz="1200" dirty="0"/>
          </a:p>
          <a:p>
            <a:pPr lvl="0" rtl="0">
              <a:spcBef>
                <a:spcPts val="0"/>
              </a:spcBef>
              <a:buNone/>
            </a:pPr>
            <a:r>
              <a:rPr lang="en" sz="1200" dirty="0"/>
              <a:t>Михаил Боде</a:t>
            </a:r>
          </a:p>
        </p:txBody>
      </p:sp>
      <p:pic>
        <p:nvPicPr>
          <p:cNvPr id="206" name="Shape 206"/>
          <p:cNvPicPr preferRelativeResize="0"/>
          <p:nvPr/>
        </p:nvPicPr>
        <p:blipFill>
          <a:blip r:embed="rId3">
            <a:alphaModFix/>
          </a:blip>
          <a:stretch>
            <a:fillRect/>
          </a:stretch>
        </p:blipFill>
        <p:spPr>
          <a:xfrm>
            <a:off x="3663000" y="267348"/>
            <a:ext cx="5277150" cy="4099949"/>
          </a:xfrm>
          <a:prstGeom prst="rect">
            <a:avLst/>
          </a:prstGeom>
          <a:noFill/>
          <a:ln>
            <a:noFill/>
          </a:ln>
        </p:spPr>
      </p:pic>
    </p:spTree>
    <p:extLst>
      <p:ext uri="{BB962C8B-B14F-4D97-AF65-F5344CB8AC3E}">
        <p14:creationId xmlns:p14="http://schemas.microsoft.com/office/powerpoint/2010/main" val="243426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p:nvPr/>
        </p:nvSpPr>
        <p:spPr>
          <a:xfrm>
            <a:off x="0" y="683212"/>
            <a:ext cx="3000000" cy="1816530"/>
          </a:xfrm>
          <a:prstGeom prst="rect">
            <a:avLst/>
          </a:prstGeom>
          <a:noFill/>
          <a:ln>
            <a:noFill/>
          </a:ln>
        </p:spPr>
        <p:txBody>
          <a:bodyPr lIns="91425" tIns="91425" rIns="91425" bIns="91425" anchor="ctr" anchorCtr="0">
            <a:noAutofit/>
          </a:bodyPr>
          <a:lstStyle/>
          <a:p>
            <a:pPr lvl="0">
              <a:spcBef>
                <a:spcPts val="0"/>
              </a:spcBef>
              <a:buNone/>
            </a:pPr>
            <a:r>
              <a:rPr lang="en" sz="1200" dirty="0"/>
              <a:t>Простая, первородная и безыскусная Грязь акцентирует окончательный отрыв от постмодернизма в сторону простого, честного и чистого модернизма времен arte povera Янниса Кунеллиса и Жана Тэнгли</a:t>
            </a:r>
            <a:r>
              <a:rPr lang="en" sz="1200" dirty="0" smtClean="0"/>
              <a:t>.</a:t>
            </a:r>
            <a:endParaRPr lang="ru-RU" sz="1200" dirty="0" smtClean="0"/>
          </a:p>
          <a:p>
            <a:pPr lvl="0">
              <a:spcBef>
                <a:spcPts val="0"/>
              </a:spcBef>
              <a:buNone/>
            </a:pPr>
            <a:endParaRPr lang="en" sz="1200" dirty="0"/>
          </a:p>
          <a:p>
            <a:pPr lvl="0" rtl="0">
              <a:spcBef>
                <a:spcPts val="0"/>
              </a:spcBef>
              <a:buNone/>
            </a:pPr>
            <a:r>
              <a:rPr lang="en" sz="1200" dirty="0"/>
              <a:t>Андрей Ковалев</a:t>
            </a:r>
          </a:p>
          <a:p>
            <a:pPr lvl="0" rtl="0">
              <a:spcBef>
                <a:spcPts val="0"/>
              </a:spcBef>
              <a:buNone/>
            </a:pPr>
            <a:endParaRPr sz="1200" dirty="0"/>
          </a:p>
        </p:txBody>
      </p:sp>
      <p:pic>
        <p:nvPicPr>
          <p:cNvPr id="212" name="Shape 212"/>
          <p:cNvPicPr preferRelativeResize="0"/>
          <p:nvPr/>
        </p:nvPicPr>
        <p:blipFill>
          <a:blip r:embed="rId3">
            <a:alphaModFix/>
          </a:blip>
          <a:stretch>
            <a:fillRect/>
          </a:stretch>
        </p:blipFill>
        <p:spPr>
          <a:xfrm>
            <a:off x="3238700" y="683212"/>
            <a:ext cx="5605399" cy="3777075"/>
          </a:xfrm>
          <a:prstGeom prst="rect">
            <a:avLst/>
          </a:prstGeom>
          <a:noFill/>
          <a:ln>
            <a:noFill/>
          </a:ln>
        </p:spPr>
      </p:pic>
    </p:spTree>
    <p:extLst>
      <p:ext uri="{BB962C8B-B14F-4D97-AF65-F5344CB8AC3E}">
        <p14:creationId xmlns:p14="http://schemas.microsoft.com/office/powerpoint/2010/main" val="30219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Shape 225"/>
          <p:cNvPicPr preferRelativeResize="0"/>
          <p:nvPr/>
        </p:nvPicPr>
        <p:blipFill>
          <a:blip r:embed="rId3">
            <a:alphaModFix/>
          </a:blip>
          <a:stretch>
            <a:fillRect/>
          </a:stretch>
        </p:blipFill>
        <p:spPr>
          <a:xfrm>
            <a:off x="3823008" y="1203598"/>
            <a:ext cx="5262150" cy="3483543"/>
          </a:xfrm>
          <a:prstGeom prst="rect">
            <a:avLst/>
          </a:prstGeom>
          <a:noFill/>
          <a:ln>
            <a:noFill/>
          </a:ln>
        </p:spPr>
      </p:pic>
      <p:sp>
        <p:nvSpPr>
          <p:cNvPr id="226" name="Shape 226"/>
          <p:cNvSpPr txBox="1"/>
          <p:nvPr/>
        </p:nvSpPr>
        <p:spPr>
          <a:xfrm>
            <a:off x="1187624" y="4054075"/>
            <a:ext cx="2520280" cy="633066"/>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a:t>
            </a:r>
            <a:r>
              <a:rPr lang="en" sz="1000" dirty="0" smtClean="0"/>
              <a:t>Мама</a:t>
            </a:r>
            <a:r>
              <a:rPr lang="en" sz="1000" dirty="0"/>
              <a:t>, Папа и </a:t>
            </a:r>
            <a:r>
              <a:rPr lang="en" sz="1000" dirty="0" smtClean="0"/>
              <a:t>телевизор</a:t>
            </a:r>
            <a:r>
              <a:rPr lang="ru-RU" sz="1000" dirty="0" smtClean="0"/>
              <a:t>». 2001</a:t>
            </a:r>
            <a:r>
              <a:rPr lang="en" sz="1000" dirty="0" smtClean="0"/>
              <a:t> </a:t>
            </a:r>
            <a:endParaRPr lang="ru-RU" sz="1000" dirty="0" smtClean="0"/>
          </a:p>
          <a:p>
            <a:pPr lvl="0" rtl="0">
              <a:spcBef>
                <a:spcPts val="0"/>
              </a:spcBef>
              <a:buNone/>
            </a:pPr>
            <a:r>
              <a:rPr lang="ru-RU" sz="1000" dirty="0" smtClean="0"/>
              <a:t>Г</a:t>
            </a:r>
            <a:r>
              <a:rPr lang="en" sz="1000" dirty="0" smtClean="0"/>
              <a:t>алерея М</a:t>
            </a:r>
            <a:r>
              <a:rPr lang="ru-RU" sz="1000" dirty="0" smtClean="0"/>
              <a:t>арата</a:t>
            </a:r>
            <a:r>
              <a:rPr lang="en" sz="1000" dirty="0" smtClean="0"/>
              <a:t> </a:t>
            </a:r>
            <a:r>
              <a:rPr lang="en" sz="1000" dirty="0"/>
              <a:t>Гельмана, </a:t>
            </a:r>
            <a:r>
              <a:rPr lang="en" sz="1000" dirty="0" smtClean="0"/>
              <a:t>Москва</a:t>
            </a:r>
            <a:endParaRPr lang="en" sz="1000" dirty="0"/>
          </a:p>
        </p:txBody>
      </p:sp>
      <p:sp>
        <p:nvSpPr>
          <p:cNvPr id="227" name="Shape 227"/>
          <p:cNvSpPr txBox="1"/>
          <p:nvPr/>
        </p:nvSpPr>
        <p:spPr>
          <a:xfrm>
            <a:off x="127074" y="829978"/>
            <a:ext cx="3678000" cy="2520280"/>
          </a:xfrm>
          <a:prstGeom prst="rect">
            <a:avLst/>
          </a:prstGeom>
          <a:noFill/>
          <a:ln>
            <a:noFill/>
          </a:ln>
        </p:spPr>
        <p:txBody>
          <a:bodyPr lIns="91425" tIns="91425" rIns="91425" bIns="91425" anchor="ctr" anchorCtr="0">
            <a:noAutofit/>
          </a:bodyPr>
          <a:lstStyle/>
          <a:p>
            <a:pPr lvl="0" rtl="0">
              <a:spcBef>
                <a:spcPts val="0"/>
              </a:spcBef>
              <a:buNone/>
            </a:pPr>
            <a:r>
              <a:rPr lang="en" sz="1200" dirty="0"/>
              <a:t>Человеческий образ, пропущенный через эту техническую мясорубку, построчную развертку, вылезает уже в виде какой-то невероятной слизи. Хотя, возможно, здесь работает и совсем другая закономерность. То есть те, кто маячит по телевизору, уже в жизни плохо выглядят. Активное участие в телешоу безнаказанно вряд ли для кого-то проходит. Главным элементом всей композиции является напечатанная на шелке фотография родителей художника, то есть людей из мира, расположенного по эту сторону электронно-лучевой трубки. Они полны мужественной энергии противостояния любому массмедийному образу.</a:t>
            </a:r>
          </a:p>
        </p:txBody>
      </p:sp>
    </p:spTree>
    <p:extLst>
      <p:ext uri="{BB962C8B-B14F-4D97-AF65-F5344CB8AC3E}">
        <p14:creationId xmlns:p14="http://schemas.microsoft.com/office/powerpoint/2010/main" val="3196655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p:nvPr/>
        </p:nvSpPr>
        <p:spPr>
          <a:xfrm>
            <a:off x="179512" y="89476"/>
            <a:ext cx="4176464" cy="2410266"/>
          </a:xfrm>
          <a:prstGeom prst="rect">
            <a:avLst/>
          </a:prstGeom>
          <a:noFill/>
          <a:ln>
            <a:noFill/>
          </a:ln>
        </p:spPr>
        <p:txBody>
          <a:bodyPr lIns="91425" tIns="91425" rIns="91425" bIns="91425" anchor="ctr" anchorCtr="0">
            <a:noAutofit/>
          </a:bodyPr>
          <a:lstStyle/>
          <a:p>
            <a:pPr lvl="0" rtl="0">
              <a:spcBef>
                <a:spcPts val="0"/>
              </a:spcBef>
              <a:buNone/>
            </a:pPr>
            <a:endParaRPr sz="1200" dirty="0"/>
          </a:p>
          <a:p>
            <a:pPr lvl="0">
              <a:spcBef>
                <a:spcPts val="0"/>
              </a:spcBef>
              <a:buNone/>
            </a:pPr>
            <a:r>
              <a:rPr lang="en" sz="1200" dirty="0"/>
              <a:t>Гутов показывает, насколько уродливы сегодняшние телеидолы — ведущие программ и политики. Дима убежден, что их власть эфемерна и через какое-то время от них останутся лишь его портреты</a:t>
            </a:r>
            <a:r>
              <a:rPr lang="en" sz="1200" dirty="0" smtClean="0"/>
              <a:t>.</a:t>
            </a:r>
            <a:endParaRPr lang="ru-RU" sz="1200" dirty="0" smtClean="0"/>
          </a:p>
          <a:p>
            <a:pPr lvl="0">
              <a:spcBef>
                <a:spcPts val="0"/>
              </a:spcBef>
              <a:buNone/>
            </a:pPr>
            <a:endParaRPr lang="ru-RU" sz="1200" dirty="0"/>
          </a:p>
          <a:p>
            <a:pPr lvl="0">
              <a:spcBef>
                <a:spcPts val="0"/>
              </a:spcBef>
              <a:buNone/>
            </a:pPr>
            <a:r>
              <a:rPr lang="ru-RU" sz="1200" dirty="0" smtClean="0"/>
              <a:t>Марат </a:t>
            </a:r>
            <a:r>
              <a:rPr lang="ru-RU" sz="1200" dirty="0" err="1" smtClean="0"/>
              <a:t>Гельман</a:t>
            </a:r>
            <a:endParaRPr lang="en" sz="1200" dirty="0"/>
          </a:p>
          <a:p>
            <a:pPr lvl="0" rtl="0">
              <a:spcBef>
                <a:spcPts val="0"/>
              </a:spcBef>
              <a:buNone/>
            </a:pPr>
            <a:endParaRPr sz="1200" dirty="0"/>
          </a:p>
          <a:p>
            <a:pPr lvl="0" rtl="0">
              <a:spcBef>
                <a:spcPts val="0"/>
              </a:spcBef>
              <a:buNone/>
            </a:pPr>
            <a:endParaRPr sz="1200" dirty="0"/>
          </a:p>
        </p:txBody>
      </p:sp>
      <p:pic>
        <p:nvPicPr>
          <p:cNvPr id="233" name="Shape 233"/>
          <p:cNvPicPr preferRelativeResize="0"/>
          <p:nvPr/>
        </p:nvPicPr>
        <p:blipFill>
          <a:blip r:embed="rId3">
            <a:alphaModFix/>
          </a:blip>
          <a:stretch>
            <a:fillRect/>
          </a:stretch>
        </p:blipFill>
        <p:spPr>
          <a:xfrm>
            <a:off x="4499992" y="89476"/>
            <a:ext cx="4560388" cy="4984249"/>
          </a:xfrm>
          <a:prstGeom prst="rect">
            <a:avLst/>
          </a:prstGeom>
          <a:noFill/>
          <a:ln>
            <a:noFill/>
          </a:ln>
        </p:spPr>
      </p:pic>
      <p:sp>
        <p:nvSpPr>
          <p:cNvPr id="5" name="Shape 226"/>
          <p:cNvSpPr txBox="1"/>
          <p:nvPr/>
        </p:nvSpPr>
        <p:spPr>
          <a:xfrm>
            <a:off x="1835696" y="4370608"/>
            <a:ext cx="2520280" cy="633066"/>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a:t>
            </a:r>
            <a:r>
              <a:rPr lang="en" sz="1000" dirty="0" smtClean="0"/>
              <a:t>Мама</a:t>
            </a:r>
            <a:r>
              <a:rPr lang="en" sz="1000" dirty="0"/>
              <a:t>, Папа и </a:t>
            </a:r>
            <a:r>
              <a:rPr lang="en" sz="1000" dirty="0" smtClean="0"/>
              <a:t>телевизор</a:t>
            </a:r>
            <a:r>
              <a:rPr lang="ru-RU" sz="1000" dirty="0" smtClean="0"/>
              <a:t>». 2001</a:t>
            </a:r>
            <a:r>
              <a:rPr lang="en" sz="1000" dirty="0" smtClean="0"/>
              <a:t> </a:t>
            </a:r>
            <a:endParaRPr lang="ru-RU" sz="1000" dirty="0" smtClean="0"/>
          </a:p>
          <a:p>
            <a:pPr lvl="0" rtl="0">
              <a:spcBef>
                <a:spcPts val="0"/>
              </a:spcBef>
              <a:buNone/>
            </a:pPr>
            <a:r>
              <a:rPr lang="ru-RU" sz="1000" dirty="0" smtClean="0"/>
              <a:t>Г</a:t>
            </a:r>
            <a:r>
              <a:rPr lang="en" sz="1000" dirty="0" smtClean="0"/>
              <a:t>алерея М</a:t>
            </a:r>
            <a:r>
              <a:rPr lang="ru-RU" sz="1000" dirty="0" smtClean="0"/>
              <a:t>арата</a:t>
            </a:r>
            <a:r>
              <a:rPr lang="en" sz="1000" dirty="0" smtClean="0"/>
              <a:t> </a:t>
            </a:r>
            <a:r>
              <a:rPr lang="en" sz="1000" dirty="0"/>
              <a:t>Гельмана, </a:t>
            </a:r>
            <a:r>
              <a:rPr lang="en" sz="1000" dirty="0" smtClean="0"/>
              <a:t>Москва</a:t>
            </a:r>
            <a:endParaRPr lang="en" sz="1000" dirty="0"/>
          </a:p>
        </p:txBody>
      </p:sp>
    </p:spTree>
    <p:extLst>
      <p:ext uri="{BB962C8B-B14F-4D97-AF65-F5344CB8AC3E}">
        <p14:creationId xmlns:p14="http://schemas.microsoft.com/office/powerpoint/2010/main" val="3768298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Shape 239"/>
          <p:cNvPicPr preferRelativeResize="0"/>
          <p:nvPr/>
        </p:nvPicPr>
        <p:blipFill>
          <a:blip r:embed="rId3">
            <a:alphaModFix/>
          </a:blip>
          <a:stretch>
            <a:fillRect/>
          </a:stretch>
        </p:blipFill>
        <p:spPr>
          <a:xfrm>
            <a:off x="3488197" y="871649"/>
            <a:ext cx="5594525" cy="3832250"/>
          </a:xfrm>
          <a:prstGeom prst="rect">
            <a:avLst/>
          </a:prstGeom>
          <a:noFill/>
          <a:ln>
            <a:noFill/>
          </a:ln>
        </p:spPr>
      </p:pic>
      <p:sp>
        <p:nvSpPr>
          <p:cNvPr id="240" name="Shape 240"/>
          <p:cNvSpPr txBox="1"/>
          <p:nvPr/>
        </p:nvSpPr>
        <p:spPr>
          <a:xfrm>
            <a:off x="74568" y="555526"/>
            <a:ext cx="3273295" cy="2232248"/>
          </a:xfrm>
          <a:prstGeom prst="rect">
            <a:avLst/>
          </a:prstGeom>
          <a:noFill/>
          <a:ln>
            <a:noFill/>
          </a:ln>
        </p:spPr>
        <p:txBody>
          <a:bodyPr lIns="91425" tIns="91425" rIns="91425" bIns="91425" anchor="ctr" anchorCtr="0">
            <a:noAutofit/>
          </a:bodyPr>
          <a:lstStyle/>
          <a:p>
            <a:pPr lvl="0" rtl="0">
              <a:spcBef>
                <a:spcPts val="0"/>
              </a:spcBef>
              <a:buNone/>
            </a:pPr>
            <a:r>
              <a:rPr lang="en" sz="1200" dirty="0" smtClean="0">
                <a:solidFill>
                  <a:schemeClr val="dk1"/>
                </a:solidFill>
              </a:rPr>
              <a:t>Образы </a:t>
            </a:r>
            <a:r>
              <a:rPr lang="en" sz="1200" dirty="0">
                <a:solidFill>
                  <a:schemeClr val="dk1"/>
                </a:solidFill>
              </a:rPr>
              <a:t>медиа-политиков становятся объектами мощнейшего вытеснения. Под угрозой со стороны отцовско-материнской косы сын-автор пытается вытеснить свое влечение-любовь к власти сильных, </a:t>
            </a:r>
            <a:r>
              <a:rPr lang="ru-RU" sz="1200" dirty="0" smtClean="0">
                <a:solidFill>
                  <a:schemeClr val="dk1"/>
                </a:solidFill>
              </a:rPr>
              <a:t>«</a:t>
            </a:r>
            <a:r>
              <a:rPr lang="en" sz="1200" dirty="0" smtClean="0">
                <a:solidFill>
                  <a:schemeClr val="dk1"/>
                </a:solidFill>
              </a:rPr>
              <a:t>расплавляя</a:t>
            </a:r>
            <a:r>
              <a:rPr lang="ru-RU" sz="1200" dirty="0" smtClean="0">
                <a:solidFill>
                  <a:schemeClr val="dk1"/>
                </a:solidFill>
              </a:rPr>
              <a:t>»</a:t>
            </a:r>
            <a:r>
              <a:rPr lang="en" sz="1200" dirty="0" smtClean="0">
                <a:solidFill>
                  <a:schemeClr val="dk1"/>
                </a:solidFill>
              </a:rPr>
              <a:t> </a:t>
            </a:r>
            <a:r>
              <a:rPr lang="en" sz="1200" dirty="0">
                <a:solidFill>
                  <a:schemeClr val="dk1"/>
                </a:solidFill>
              </a:rPr>
              <a:t>медиальный образ, заставляя его растекаться в грязь и гниль, нарушая все дистанции идентичности, которые образ удерживал, когда был лицом. </a:t>
            </a:r>
            <a:endParaRPr lang="ru-RU" sz="1200" dirty="0" smtClean="0">
              <a:solidFill>
                <a:schemeClr val="dk1"/>
              </a:solidFill>
            </a:endParaRPr>
          </a:p>
          <a:p>
            <a:pPr lvl="0" rtl="0">
              <a:spcBef>
                <a:spcPts val="0"/>
              </a:spcBef>
              <a:buNone/>
            </a:pPr>
            <a:endParaRPr lang="ru-RU" sz="1200" dirty="0">
              <a:solidFill>
                <a:schemeClr val="dk1"/>
              </a:solidFill>
            </a:endParaRPr>
          </a:p>
          <a:p>
            <a:pPr lvl="0" rtl="0">
              <a:spcBef>
                <a:spcPts val="0"/>
              </a:spcBef>
              <a:buNone/>
            </a:pPr>
            <a:r>
              <a:rPr lang="ru-RU" sz="1200" dirty="0" smtClean="0">
                <a:solidFill>
                  <a:schemeClr val="dk1"/>
                </a:solidFill>
              </a:rPr>
              <a:t>Валерий </a:t>
            </a:r>
            <a:r>
              <a:rPr lang="ru-RU" sz="1200" dirty="0" err="1" smtClean="0">
                <a:solidFill>
                  <a:schemeClr val="dk1"/>
                </a:solidFill>
              </a:rPr>
              <a:t>Подорога</a:t>
            </a:r>
            <a:endParaRPr lang="en" sz="1200" dirty="0">
              <a:solidFill>
                <a:schemeClr val="dk1"/>
              </a:solidFill>
            </a:endParaRPr>
          </a:p>
        </p:txBody>
      </p:sp>
      <p:sp>
        <p:nvSpPr>
          <p:cNvPr id="5" name="Shape 226"/>
          <p:cNvSpPr txBox="1"/>
          <p:nvPr/>
        </p:nvSpPr>
        <p:spPr>
          <a:xfrm>
            <a:off x="852824" y="4070833"/>
            <a:ext cx="2520280" cy="633066"/>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a:t>
            </a:r>
            <a:r>
              <a:rPr lang="en" sz="1000" dirty="0" smtClean="0"/>
              <a:t>Мама</a:t>
            </a:r>
            <a:r>
              <a:rPr lang="en" sz="1000" dirty="0"/>
              <a:t>, Папа и </a:t>
            </a:r>
            <a:r>
              <a:rPr lang="en" sz="1000" dirty="0" smtClean="0"/>
              <a:t>телевизор</a:t>
            </a:r>
            <a:r>
              <a:rPr lang="ru-RU" sz="1000" dirty="0" smtClean="0"/>
              <a:t>». 2001</a:t>
            </a:r>
            <a:r>
              <a:rPr lang="en" sz="1000" dirty="0" smtClean="0"/>
              <a:t> </a:t>
            </a:r>
            <a:endParaRPr lang="ru-RU" sz="1000" dirty="0" smtClean="0"/>
          </a:p>
          <a:p>
            <a:pPr lvl="0" rtl="0">
              <a:spcBef>
                <a:spcPts val="0"/>
              </a:spcBef>
              <a:buNone/>
            </a:pPr>
            <a:r>
              <a:rPr lang="ru-RU" sz="1000" dirty="0" smtClean="0"/>
              <a:t>Г</a:t>
            </a:r>
            <a:r>
              <a:rPr lang="en" sz="1000" dirty="0" smtClean="0"/>
              <a:t>алерея М</a:t>
            </a:r>
            <a:r>
              <a:rPr lang="ru-RU" sz="1000" dirty="0" smtClean="0"/>
              <a:t>арата</a:t>
            </a:r>
            <a:r>
              <a:rPr lang="en" sz="1000" dirty="0" smtClean="0"/>
              <a:t> </a:t>
            </a:r>
            <a:r>
              <a:rPr lang="en" sz="1000" dirty="0"/>
              <a:t>Гельмана, </a:t>
            </a:r>
            <a:r>
              <a:rPr lang="en" sz="1000" dirty="0" smtClean="0"/>
              <a:t>Москва</a:t>
            </a:r>
            <a:endParaRPr lang="en" sz="1000" dirty="0"/>
          </a:p>
        </p:txBody>
      </p:sp>
    </p:spTree>
    <p:extLst>
      <p:ext uri="{BB962C8B-B14F-4D97-AF65-F5344CB8AC3E}">
        <p14:creationId xmlns:p14="http://schemas.microsoft.com/office/powerpoint/2010/main" val="172413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Shape 45"/>
          <p:cNvSpPr txBox="1"/>
          <p:nvPr/>
        </p:nvSpPr>
        <p:spPr>
          <a:xfrm>
            <a:off x="107504" y="36199"/>
            <a:ext cx="3400500" cy="2463543"/>
          </a:xfrm>
          <a:prstGeom prst="rect">
            <a:avLst/>
          </a:prstGeom>
          <a:noFill/>
          <a:ln>
            <a:noFill/>
          </a:ln>
        </p:spPr>
        <p:txBody>
          <a:bodyPr lIns="91425" tIns="91425" rIns="91425" bIns="91425" anchor="ctr" anchorCtr="0">
            <a:noAutofit/>
          </a:bodyPr>
          <a:lstStyle/>
          <a:p>
            <a:pPr lvl="0" rtl="0">
              <a:spcBef>
                <a:spcPts val="0"/>
              </a:spcBef>
              <a:buNone/>
            </a:pPr>
            <a:r>
              <a:rPr lang="en" sz="1200" dirty="0"/>
              <a:t>Были эпохи совершенно пронзительные, эпохи творческого подъема. Одна из них – «хрущевская оттепель», которая проявлялась даже в дизайне обоев.</a:t>
            </a:r>
          </a:p>
        </p:txBody>
      </p:sp>
      <p:pic>
        <p:nvPicPr>
          <p:cNvPr id="46" name="Shape 46"/>
          <p:cNvPicPr preferRelativeResize="0"/>
          <p:nvPr/>
        </p:nvPicPr>
        <p:blipFill>
          <a:blip r:embed="rId3">
            <a:alphaModFix/>
          </a:blip>
          <a:stretch>
            <a:fillRect/>
          </a:stretch>
        </p:blipFill>
        <p:spPr>
          <a:xfrm>
            <a:off x="5318200" y="149174"/>
            <a:ext cx="3123424" cy="4845150"/>
          </a:xfrm>
          <a:prstGeom prst="rect">
            <a:avLst/>
          </a:prstGeom>
          <a:noFill/>
          <a:ln>
            <a:noFill/>
          </a:ln>
        </p:spPr>
      </p:pic>
      <p:sp>
        <p:nvSpPr>
          <p:cNvPr id="47" name="Shape 47"/>
          <p:cNvSpPr txBox="1"/>
          <p:nvPr/>
        </p:nvSpPr>
        <p:spPr>
          <a:xfrm>
            <a:off x="467544" y="4274244"/>
            <a:ext cx="4824536" cy="720080"/>
          </a:xfrm>
          <a:prstGeom prst="rect">
            <a:avLst/>
          </a:prstGeom>
          <a:noFill/>
          <a:ln>
            <a:noFill/>
          </a:ln>
        </p:spPr>
        <p:txBody>
          <a:bodyPr lIns="91425" tIns="91425" rIns="91425" bIns="91425" anchor="ctr" anchorCtr="0">
            <a:noAutofit/>
          </a:bodyPr>
          <a:lstStyle/>
          <a:p>
            <a:pPr lvl="0">
              <a:spcBef>
                <a:spcPts val="0"/>
              </a:spcBef>
              <a:buNone/>
            </a:pPr>
            <a:r>
              <a:rPr lang="ru-RU" sz="1000" dirty="0" smtClean="0"/>
              <a:t>«</a:t>
            </a:r>
            <a:r>
              <a:rPr lang="en" sz="1000" dirty="0" smtClean="0"/>
              <a:t>Спутник </a:t>
            </a:r>
            <a:r>
              <a:rPr lang="en" sz="1000" dirty="0"/>
              <a:t>(Слава советским людям - покорителям космоса</a:t>
            </a:r>
            <a:r>
              <a:rPr lang="en" sz="1000" dirty="0" smtClean="0"/>
              <a:t>)</a:t>
            </a:r>
            <a:r>
              <a:rPr lang="ru-RU" sz="1000" dirty="0" smtClean="0"/>
              <a:t>»</a:t>
            </a:r>
            <a:r>
              <a:rPr lang="en" sz="1000" dirty="0" smtClean="0"/>
              <a:t>. </a:t>
            </a:r>
            <a:r>
              <a:rPr lang="en" sz="1000" dirty="0"/>
              <a:t>1988, 70 х 44 см. Обои, темпера.</a:t>
            </a:r>
          </a:p>
          <a:p>
            <a:pPr lvl="0" rtl="0">
              <a:spcBef>
                <a:spcPts val="0"/>
              </a:spcBef>
              <a:buNone/>
            </a:pPr>
            <a:r>
              <a:rPr lang="en" sz="1000" dirty="0"/>
              <a:t>Серия </a:t>
            </a:r>
            <a:r>
              <a:rPr lang="ru-RU" sz="1000" dirty="0" smtClean="0"/>
              <a:t>«</a:t>
            </a:r>
            <a:r>
              <a:rPr lang="en" sz="1000" dirty="0" smtClean="0"/>
              <a:t>Космос</a:t>
            </a:r>
            <a:r>
              <a:rPr lang="ru-RU" sz="1000" dirty="0" smtClean="0"/>
              <a:t>»</a:t>
            </a:r>
            <a:endParaRPr lang="en" sz="1000" dirty="0"/>
          </a:p>
        </p:txBody>
      </p:sp>
    </p:spTree>
    <p:extLst>
      <p:ext uri="{BB962C8B-B14F-4D97-AF65-F5344CB8AC3E}">
        <p14:creationId xmlns:p14="http://schemas.microsoft.com/office/powerpoint/2010/main" val="1126326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p:nvPr/>
        </p:nvSpPr>
        <p:spPr>
          <a:xfrm>
            <a:off x="166624" y="51470"/>
            <a:ext cx="4909432" cy="1944216"/>
          </a:xfrm>
          <a:prstGeom prst="rect">
            <a:avLst/>
          </a:prstGeom>
          <a:noFill/>
          <a:ln>
            <a:noFill/>
          </a:ln>
        </p:spPr>
        <p:txBody>
          <a:bodyPr lIns="91425" tIns="91425" rIns="91425" bIns="91425" anchor="ctr" anchorCtr="0">
            <a:noAutofit/>
          </a:bodyPr>
          <a:lstStyle/>
          <a:p>
            <a:pPr lvl="0" rtl="0">
              <a:spcBef>
                <a:spcPts val="0"/>
              </a:spcBef>
              <a:buNone/>
            </a:pPr>
            <a:r>
              <a:rPr lang="en" sz="1200" dirty="0"/>
              <a:t>Смутное беспокойство, вызываемое телевизионными образами, связано с тем, что мы не можем отделаться от ощущения, будто с экрана на нас постоянно устремлен чей-то взгляд. Подсмотреть за телевизионным персонажем, застигнуть его врасплох - значит, убедиться в том, что в данный момент он на нас не смотрит. Стать вуайером только для того, чтобы удостовериться в собственной невидимости. Но это занятие обречено на провал. </a:t>
            </a:r>
            <a:endParaRPr lang="ru-RU" sz="1200" dirty="0" smtClean="0"/>
          </a:p>
          <a:p>
            <a:pPr lvl="0" rtl="0">
              <a:spcBef>
                <a:spcPts val="0"/>
              </a:spcBef>
              <a:buNone/>
            </a:pPr>
            <a:endParaRPr lang="en" sz="1200" dirty="0"/>
          </a:p>
          <a:p>
            <a:pPr lvl="0" rtl="0">
              <a:spcBef>
                <a:spcPts val="0"/>
              </a:spcBef>
              <a:buNone/>
            </a:pPr>
            <a:r>
              <a:rPr lang="en" sz="1200" dirty="0"/>
              <a:t>Ирина Кулик</a:t>
            </a:r>
          </a:p>
        </p:txBody>
      </p:sp>
      <p:pic>
        <p:nvPicPr>
          <p:cNvPr id="247" name="Shape 247"/>
          <p:cNvPicPr preferRelativeResize="0"/>
          <p:nvPr/>
        </p:nvPicPr>
        <p:blipFill>
          <a:blip r:embed="rId3">
            <a:alphaModFix/>
          </a:blip>
          <a:stretch>
            <a:fillRect/>
          </a:stretch>
        </p:blipFill>
        <p:spPr>
          <a:xfrm>
            <a:off x="5148064" y="51470"/>
            <a:ext cx="3458713" cy="5040560"/>
          </a:xfrm>
          <a:prstGeom prst="rect">
            <a:avLst/>
          </a:prstGeom>
          <a:noFill/>
          <a:ln>
            <a:noFill/>
          </a:ln>
        </p:spPr>
      </p:pic>
      <p:sp>
        <p:nvSpPr>
          <p:cNvPr id="5" name="Shape 226"/>
          <p:cNvSpPr txBox="1"/>
          <p:nvPr/>
        </p:nvSpPr>
        <p:spPr>
          <a:xfrm>
            <a:off x="2475925" y="4458964"/>
            <a:ext cx="2520280" cy="633066"/>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a:t>
            </a:r>
            <a:r>
              <a:rPr lang="en" sz="1000" dirty="0" smtClean="0"/>
              <a:t>Мама</a:t>
            </a:r>
            <a:r>
              <a:rPr lang="en" sz="1000" dirty="0"/>
              <a:t>, Папа и </a:t>
            </a:r>
            <a:r>
              <a:rPr lang="en" sz="1000" dirty="0" smtClean="0"/>
              <a:t>телевизор</a:t>
            </a:r>
            <a:r>
              <a:rPr lang="ru-RU" sz="1000" dirty="0" smtClean="0"/>
              <a:t>». 2001</a:t>
            </a:r>
            <a:r>
              <a:rPr lang="en" sz="1000" dirty="0" smtClean="0"/>
              <a:t> </a:t>
            </a:r>
            <a:endParaRPr lang="ru-RU" sz="1000" dirty="0" smtClean="0"/>
          </a:p>
          <a:p>
            <a:pPr lvl="0" rtl="0">
              <a:spcBef>
                <a:spcPts val="0"/>
              </a:spcBef>
              <a:buNone/>
            </a:pPr>
            <a:r>
              <a:rPr lang="ru-RU" sz="1000" dirty="0" smtClean="0"/>
              <a:t>Г</a:t>
            </a:r>
            <a:r>
              <a:rPr lang="en" sz="1000" dirty="0" smtClean="0"/>
              <a:t>алерея М</a:t>
            </a:r>
            <a:r>
              <a:rPr lang="ru-RU" sz="1000" dirty="0" smtClean="0"/>
              <a:t>арата</a:t>
            </a:r>
            <a:r>
              <a:rPr lang="en" sz="1000" dirty="0" smtClean="0"/>
              <a:t> </a:t>
            </a:r>
            <a:r>
              <a:rPr lang="en" sz="1000" dirty="0"/>
              <a:t>Гельмана, </a:t>
            </a:r>
            <a:r>
              <a:rPr lang="en" sz="1000" dirty="0" smtClean="0"/>
              <a:t>Москва</a:t>
            </a:r>
            <a:endParaRPr lang="en" sz="1000" dirty="0"/>
          </a:p>
        </p:txBody>
      </p:sp>
    </p:spTree>
    <p:extLst>
      <p:ext uri="{BB962C8B-B14F-4D97-AF65-F5344CB8AC3E}">
        <p14:creationId xmlns:p14="http://schemas.microsoft.com/office/powerpoint/2010/main" val="3831147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Shape 253"/>
          <p:cNvPicPr preferRelativeResize="0"/>
          <p:nvPr/>
        </p:nvPicPr>
        <p:blipFill>
          <a:blip r:embed="rId3">
            <a:alphaModFix/>
          </a:blip>
          <a:stretch>
            <a:fillRect/>
          </a:stretch>
        </p:blipFill>
        <p:spPr>
          <a:xfrm>
            <a:off x="3527069" y="699542"/>
            <a:ext cx="5555700" cy="3784846"/>
          </a:xfrm>
          <a:prstGeom prst="rect">
            <a:avLst/>
          </a:prstGeom>
          <a:noFill/>
          <a:ln>
            <a:noFill/>
          </a:ln>
        </p:spPr>
      </p:pic>
      <p:sp>
        <p:nvSpPr>
          <p:cNvPr id="254" name="Shape 254"/>
          <p:cNvSpPr txBox="1"/>
          <p:nvPr/>
        </p:nvSpPr>
        <p:spPr>
          <a:xfrm>
            <a:off x="0" y="267494"/>
            <a:ext cx="3588300" cy="2800624"/>
          </a:xfrm>
          <a:prstGeom prst="rect">
            <a:avLst/>
          </a:prstGeom>
          <a:noFill/>
          <a:ln>
            <a:noFill/>
          </a:ln>
        </p:spPr>
        <p:txBody>
          <a:bodyPr lIns="91425" tIns="91425" rIns="91425" bIns="91425" anchor="ctr" anchorCtr="0">
            <a:noAutofit/>
          </a:bodyPr>
          <a:lstStyle/>
          <a:p>
            <a:pPr lvl="0" rtl="0">
              <a:spcBef>
                <a:spcPts val="0"/>
              </a:spcBef>
              <a:buNone/>
            </a:pPr>
            <a:r>
              <a:rPr lang="en" sz="1200" dirty="0" smtClean="0"/>
              <a:t>Наследие </a:t>
            </a:r>
            <a:r>
              <a:rPr lang="en" sz="1200" dirty="0"/>
              <a:t>ХХ века у поклонника и адепта основателя марксистской эстетики Михаила Лифшица и пылкого гегельянца Георга Лукача выражается в работах Гутова в демонстрации предельного "отчуждения", которое, по мнению теоретических наставников художника, происходит из отчуждения работника от средств производства. Другое дело, что в данном случае производство магического - то есть тотального единения ради спортивной Победы, захирело, подобно большинству гигантов советской индустрии</a:t>
            </a:r>
            <a:r>
              <a:rPr lang="en" sz="1200" dirty="0" smtClean="0"/>
              <a:t>.</a:t>
            </a:r>
            <a:endParaRPr lang="ru-RU" sz="1200" dirty="0" smtClean="0"/>
          </a:p>
          <a:p>
            <a:pPr lvl="0" rtl="0">
              <a:spcBef>
                <a:spcPts val="0"/>
              </a:spcBef>
              <a:buNone/>
            </a:pPr>
            <a:endParaRPr lang="ru-RU" sz="1200" dirty="0"/>
          </a:p>
          <a:p>
            <a:pPr lvl="0" rtl="0">
              <a:spcBef>
                <a:spcPts val="0"/>
              </a:spcBef>
              <a:buNone/>
            </a:pPr>
            <a:r>
              <a:rPr lang="ru-RU" sz="1200" dirty="0" smtClean="0"/>
              <a:t>Андрей Ковалев</a:t>
            </a:r>
            <a:endParaRPr lang="en" sz="1200" dirty="0"/>
          </a:p>
          <a:p>
            <a:pPr lvl="0" rtl="0">
              <a:spcBef>
                <a:spcPts val="0"/>
              </a:spcBef>
              <a:buNone/>
            </a:pPr>
            <a:endParaRPr sz="1200" dirty="0"/>
          </a:p>
        </p:txBody>
      </p:sp>
      <p:sp>
        <p:nvSpPr>
          <p:cNvPr id="5" name="Shape 226"/>
          <p:cNvSpPr txBox="1"/>
          <p:nvPr/>
        </p:nvSpPr>
        <p:spPr>
          <a:xfrm>
            <a:off x="827584" y="3851322"/>
            <a:ext cx="2520280" cy="633066"/>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a:t>
            </a:r>
            <a:r>
              <a:rPr lang="en" sz="1000" dirty="0" smtClean="0"/>
              <a:t>Мама</a:t>
            </a:r>
            <a:r>
              <a:rPr lang="en" sz="1000" dirty="0"/>
              <a:t>, Папа и </a:t>
            </a:r>
            <a:r>
              <a:rPr lang="en" sz="1000" dirty="0" smtClean="0"/>
              <a:t>телевизор</a:t>
            </a:r>
            <a:r>
              <a:rPr lang="ru-RU" sz="1000" dirty="0" smtClean="0"/>
              <a:t>». 2001</a:t>
            </a:r>
            <a:r>
              <a:rPr lang="en" sz="1000" dirty="0" smtClean="0"/>
              <a:t> </a:t>
            </a:r>
            <a:endParaRPr lang="ru-RU" sz="1000" dirty="0" smtClean="0"/>
          </a:p>
          <a:p>
            <a:pPr lvl="0" rtl="0">
              <a:spcBef>
                <a:spcPts val="0"/>
              </a:spcBef>
              <a:buNone/>
            </a:pPr>
            <a:r>
              <a:rPr lang="ru-RU" sz="1000" dirty="0" smtClean="0"/>
              <a:t>Г</a:t>
            </a:r>
            <a:r>
              <a:rPr lang="en" sz="1000" dirty="0" smtClean="0"/>
              <a:t>алерея М</a:t>
            </a:r>
            <a:r>
              <a:rPr lang="ru-RU" sz="1000" dirty="0" smtClean="0"/>
              <a:t>арата</a:t>
            </a:r>
            <a:r>
              <a:rPr lang="en" sz="1000" dirty="0" smtClean="0"/>
              <a:t> </a:t>
            </a:r>
            <a:r>
              <a:rPr lang="en" sz="1000" dirty="0"/>
              <a:t>Гельмана, </a:t>
            </a:r>
            <a:r>
              <a:rPr lang="en" sz="1000" dirty="0" smtClean="0"/>
              <a:t>Москва</a:t>
            </a:r>
            <a:endParaRPr lang="en" sz="1000" dirty="0"/>
          </a:p>
        </p:txBody>
      </p:sp>
    </p:spTree>
    <p:extLst>
      <p:ext uri="{BB962C8B-B14F-4D97-AF65-F5344CB8AC3E}">
        <p14:creationId xmlns:p14="http://schemas.microsoft.com/office/powerpoint/2010/main" val="18536100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p:nvPr/>
        </p:nvSpPr>
        <p:spPr>
          <a:xfrm>
            <a:off x="0" y="627534"/>
            <a:ext cx="3491880" cy="2160240"/>
          </a:xfrm>
          <a:prstGeom prst="rect">
            <a:avLst/>
          </a:prstGeom>
          <a:noFill/>
          <a:ln>
            <a:noFill/>
          </a:ln>
        </p:spPr>
        <p:txBody>
          <a:bodyPr lIns="91425" tIns="91425" rIns="91425" bIns="91425" anchor="ctr" anchorCtr="0">
            <a:noAutofit/>
          </a:bodyPr>
          <a:lstStyle/>
          <a:p>
            <a:pPr lvl="0" rtl="0">
              <a:lnSpc>
                <a:spcPct val="115000"/>
              </a:lnSpc>
              <a:spcBef>
                <a:spcPts val="0"/>
              </a:spcBef>
              <a:buNone/>
            </a:pPr>
            <a:endParaRPr sz="1200" b="1" i="1" dirty="0">
              <a:solidFill>
                <a:schemeClr val="dk1"/>
              </a:solidFill>
            </a:endParaRPr>
          </a:p>
          <a:p>
            <a:pPr lvl="0" rtl="0">
              <a:spcBef>
                <a:spcPts val="0"/>
              </a:spcBef>
              <a:buNone/>
            </a:pPr>
            <a:r>
              <a:rPr lang="en" sz="1200" dirty="0"/>
              <a:t>Резвящиеся в чистом поле родители-футболисты представлены на превосходного качества фотографиях, в то время как знаменитые голеадоры со страниц футбольных журналов вырезаны и небрежно приклеены на тряпку, напоминая собой фанатские альбомы 70-х, куда я в детстве наклеивал изображения игроков московского </a:t>
            </a:r>
            <a:r>
              <a:rPr lang="ru-RU" sz="1200" dirty="0" smtClean="0"/>
              <a:t>«</a:t>
            </a:r>
            <a:r>
              <a:rPr lang="en" sz="1200" dirty="0" smtClean="0"/>
              <a:t>Спартака</a:t>
            </a:r>
            <a:r>
              <a:rPr lang="ru-RU" sz="1200" dirty="0" smtClean="0"/>
              <a:t>»</a:t>
            </a:r>
            <a:r>
              <a:rPr lang="en" sz="1200" dirty="0" smtClean="0"/>
              <a:t> </a:t>
            </a:r>
            <a:r>
              <a:rPr lang="en" sz="1200" dirty="0"/>
              <a:t>из </a:t>
            </a:r>
            <a:r>
              <a:rPr lang="ru-RU" sz="1200" dirty="0" smtClean="0"/>
              <a:t>«</a:t>
            </a:r>
            <a:r>
              <a:rPr lang="en" sz="1200" dirty="0" smtClean="0"/>
              <a:t>Советского спорта</a:t>
            </a:r>
            <a:r>
              <a:rPr lang="ru-RU" sz="1200" dirty="0" smtClean="0"/>
              <a:t>»</a:t>
            </a:r>
            <a:r>
              <a:rPr lang="en" sz="1200" dirty="0" smtClean="0"/>
              <a:t>.</a:t>
            </a:r>
            <a:endParaRPr lang="ru-RU" sz="1200" dirty="0" smtClean="0"/>
          </a:p>
          <a:p>
            <a:pPr lvl="0" rtl="0">
              <a:spcBef>
                <a:spcPts val="0"/>
              </a:spcBef>
              <a:buNone/>
            </a:pPr>
            <a:endParaRPr lang="en" sz="1200" dirty="0"/>
          </a:p>
          <a:p>
            <a:pPr lvl="0" rtl="0">
              <a:spcBef>
                <a:spcPts val="0"/>
              </a:spcBef>
              <a:buNone/>
            </a:pPr>
            <a:r>
              <a:rPr lang="en" sz="1200" dirty="0">
                <a:solidFill>
                  <a:schemeClr val="tx1"/>
                </a:solidFill>
              </a:rPr>
              <a:t>Богдан Мамонов</a:t>
            </a:r>
            <a:endParaRPr lang="en" sz="1200" dirty="0">
              <a:solidFill>
                <a:schemeClr val="tx1"/>
              </a:solidFill>
              <a:hlinkClick r:id="rId3"/>
            </a:endParaRPr>
          </a:p>
        </p:txBody>
      </p:sp>
      <p:pic>
        <p:nvPicPr>
          <p:cNvPr id="261" name="Shape 261"/>
          <p:cNvPicPr preferRelativeResize="0"/>
          <p:nvPr/>
        </p:nvPicPr>
        <p:blipFill>
          <a:blip r:embed="rId4">
            <a:alphaModFix/>
          </a:blip>
          <a:stretch>
            <a:fillRect/>
          </a:stretch>
        </p:blipFill>
        <p:spPr>
          <a:xfrm>
            <a:off x="3563886" y="915566"/>
            <a:ext cx="5475099" cy="3672408"/>
          </a:xfrm>
          <a:prstGeom prst="rect">
            <a:avLst/>
          </a:prstGeom>
          <a:noFill/>
          <a:ln>
            <a:noFill/>
          </a:ln>
        </p:spPr>
      </p:pic>
      <p:sp>
        <p:nvSpPr>
          <p:cNvPr id="5" name="Shape 226"/>
          <p:cNvSpPr txBox="1"/>
          <p:nvPr/>
        </p:nvSpPr>
        <p:spPr>
          <a:xfrm>
            <a:off x="971600" y="3954908"/>
            <a:ext cx="2520280" cy="633066"/>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a:t>
            </a:r>
            <a:r>
              <a:rPr lang="en" sz="1000" dirty="0" smtClean="0"/>
              <a:t>Мама</a:t>
            </a:r>
            <a:r>
              <a:rPr lang="en" sz="1000" dirty="0"/>
              <a:t>, Папа и </a:t>
            </a:r>
            <a:r>
              <a:rPr lang="en" sz="1000" dirty="0" smtClean="0"/>
              <a:t>телевизор</a:t>
            </a:r>
            <a:r>
              <a:rPr lang="ru-RU" sz="1000" dirty="0" smtClean="0"/>
              <a:t>». 2001</a:t>
            </a:r>
            <a:r>
              <a:rPr lang="en" sz="1000" dirty="0" smtClean="0"/>
              <a:t> </a:t>
            </a:r>
            <a:endParaRPr lang="ru-RU" sz="1000" dirty="0" smtClean="0"/>
          </a:p>
          <a:p>
            <a:pPr lvl="0" rtl="0">
              <a:spcBef>
                <a:spcPts val="0"/>
              </a:spcBef>
              <a:buNone/>
            </a:pPr>
            <a:r>
              <a:rPr lang="ru-RU" sz="1000" dirty="0" smtClean="0"/>
              <a:t>Г</a:t>
            </a:r>
            <a:r>
              <a:rPr lang="en" sz="1000" dirty="0" smtClean="0"/>
              <a:t>алерея М</a:t>
            </a:r>
            <a:r>
              <a:rPr lang="ru-RU" sz="1000" dirty="0" smtClean="0"/>
              <a:t>арата</a:t>
            </a:r>
            <a:r>
              <a:rPr lang="en" sz="1000" dirty="0" smtClean="0"/>
              <a:t> </a:t>
            </a:r>
            <a:r>
              <a:rPr lang="en" sz="1000" dirty="0"/>
              <a:t>Гельмана, </a:t>
            </a:r>
            <a:r>
              <a:rPr lang="en" sz="1000" dirty="0" smtClean="0"/>
              <a:t>Москва</a:t>
            </a:r>
            <a:endParaRPr lang="en" sz="1000" dirty="0"/>
          </a:p>
        </p:txBody>
      </p:sp>
    </p:spTree>
    <p:extLst>
      <p:ext uri="{BB962C8B-B14F-4D97-AF65-F5344CB8AC3E}">
        <p14:creationId xmlns:p14="http://schemas.microsoft.com/office/powerpoint/2010/main" val="1488238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p:nvPr/>
        </p:nvSpPr>
        <p:spPr>
          <a:xfrm>
            <a:off x="0" y="738742"/>
            <a:ext cx="3821400" cy="1977023"/>
          </a:xfrm>
          <a:prstGeom prst="rect">
            <a:avLst/>
          </a:prstGeom>
          <a:noFill/>
          <a:ln>
            <a:noFill/>
          </a:ln>
        </p:spPr>
        <p:txBody>
          <a:bodyPr lIns="91425" tIns="91425" rIns="91425" bIns="91425" anchor="ctr" anchorCtr="0">
            <a:noAutofit/>
          </a:bodyPr>
          <a:lstStyle/>
          <a:p>
            <a:pPr lvl="0" rtl="0">
              <a:spcBef>
                <a:spcPts val="0"/>
              </a:spcBef>
              <a:buNone/>
            </a:pPr>
            <a:r>
              <a:rPr lang="en" sz="1200" dirty="0" smtClean="0"/>
              <a:t>В </a:t>
            </a:r>
            <a:r>
              <a:rPr lang="en" sz="1200" dirty="0"/>
              <a:t>серии из 13 фотографий действие вновь разворачивается в среднерусском пейзаже вокруг застывшего мяча, на этот раз футбольного. Играют мои родители. Они сражаются за мяч, забыв о счете, зрителях, судьях, и правилах. С самозабвением и спортивной ожесточенностью. Без прессы и телекамер. С мимикой боли и страсти, ничем не уступающими  профессиональному футболу.   </a:t>
            </a:r>
            <a:endParaRPr lang="ru-RU" sz="1200" dirty="0" smtClean="0"/>
          </a:p>
          <a:p>
            <a:pPr lvl="0" rtl="0">
              <a:spcBef>
                <a:spcPts val="0"/>
              </a:spcBef>
              <a:buNone/>
            </a:pPr>
            <a:endParaRPr lang="en" sz="1200" dirty="0"/>
          </a:p>
          <a:p>
            <a:pPr lvl="0" rtl="0">
              <a:spcBef>
                <a:spcPts val="0"/>
              </a:spcBef>
              <a:buNone/>
            </a:pPr>
            <a:r>
              <a:rPr lang="en" sz="1200" dirty="0"/>
              <a:t>Дмитрий Гутов</a:t>
            </a:r>
          </a:p>
        </p:txBody>
      </p:sp>
      <p:pic>
        <p:nvPicPr>
          <p:cNvPr id="268" name="Shape 268"/>
          <p:cNvPicPr preferRelativeResize="0"/>
          <p:nvPr/>
        </p:nvPicPr>
        <p:blipFill>
          <a:blip r:embed="rId3">
            <a:alphaModFix/>
          </a:blip>
          <a:stretch>
            <a:fillRect/>
          </a:stretch>
        </p:blipFill>
        <p:spPr>
          <a:xfrm>
            <a:off x="3821399" y="738742"/>
            <a:ext cx="5185624" cy="3532699"/>
          </a:xfrm>
          <a:prstGeom prst="rect">
            <a:avLst/>
          </a:prstGeom>
          <a:noFill/>
          <a:ln>
            <a:noFill/>
          </a:ln>
        </p:spPr>
      </p:pic>
      <p:sp>
        <p:nvSpPr>
          <p:cNvPr id="5" name="Shape 226"/>
          <p:cNvSpPr txBox="1"/>
          <p:nvPr/>
        </p:nvSpPr>
        <p:spPr>
          <a:xfrm>
            <a:off x="1187624" y="3638375"/>
            <a:ext cx="2520280" cy="633066"/>
          </a:xfrm>
          <a:prstGeom prst="rect">
            <a:avLst/>
          </a:prstGeom>
          <a:noFill/>
          <a:ln>
            <a:noFill/>
          </a:ln>
        </p:spPr>
        <p:txBody>
          <a:bodyPr lIns="91425" tIns="91425" rIns="91425" bIns="91425" anchor="ctr" anchorCtr="0">
            <a:noAutofit/>
          </a:bodyPr>
          <a:lstStyle/>
          <a:p>
            <a:pPr lvl="0"/>
            <a:r>
              <a:rPr lang="ru-RU" sz="1000" dirty="0" smtClean="0"/>
              <a:t>«</a:t>
            </a:r>
            <a:r>
              <a:rPr lang="en" sz="1000" dirty="0"/>
              <a:t>Мама, папа </a:t>
            </a:r>
            <a:r>
              <a:rPr lang="ru-RU" sz="1000" dirty="0" smtClean="0"/>
              <a:t>и</a:t>
            </a:r>
            <a:r>
              <a:rPr lang="en" sz="1000" dirty="0" smtClean="0"/>
              <a:t> </a:t>
            </a:r>
            <a:r>
              <a:rPr lang="ru-RU" sz="1000" dirty="0" smtClean="0"/>
              <a:t>л</a:t>
            </a:r>
            <a:r>
              <a:rPr lang="en" sz="1000" dirty="0" smtClean="0"/>
              <a:t>ига </a:t>
            </a:r>
            <a:r>
              <a:rPr lang="en" sz="1000" dirty="0"/>
              <a:t>чемпионов</a:t>
            </a:r>
            <a:r>
              <a:rPr lang="ru-RU" sz="1000" dirty="0" smtClean="0"/>
              <a:t>». 2002</a:t>
            </a:r>
            <a:r>
              <a:rPr lang="en" sz="1000" dirty="0" smtClean="0"/>
              <a:t> </a:t>
            </a:r>
            <a:endParaRPr lang="ru-RU" sz="1000" dirty="0" smtClean="0"/>
          </a:p>
          <a:p>
            <a:pPr lvl="0" rtl="0">
              <a:spcBef>
                <a:spcPts val="0"/>
              </a:spcBef>
              <a:buNone/>
            </a:pPr>
            <a:r>
              <a:rPr lang="ru-RU" sz="1000" dirty="0" smtClean="0"/>
              <a:t>Г</a:t>
            </a:r>
            <a:r>
              <a:rPr lang="en" sz="1000" dirty="0" smtClean="0"/>
              <a:t>алерея М</a:t>
            </a:r>
            <a:r>
              <a:rPr lang="ru-RU" sz="1000" dirty="0" smtClean="0"/>
              <a:t>арата</a:t>
            </a:r>
            <a:r>
              <a:rPr lang="en" sz="1000" dirty="0" smtClean="0"/>
              <a:t> </a:t>
            </a:r>
            <a:r>
              <a:rPr lang="en" sz="1000" dirty="0"/>
              <a:t>Гельмана, </a:t>
            </a:r>
            <a:r>
              <a:rPr lang="en" sz="1000" dirty="0" smtClean="0"/>
              <a:t>Москва</a:t>
            </a:r>
            <a:endParaRPr lang="en" sz="1000" dirty="0"/>
          </a:p>
        </p:txBody>
      </p:sp>
    </p:spTree>
    <p:extLst>
      <p:ext uri="{BB962C8B-B14F-4D97-AF65-F5344CB8AC3E}">
        <p14:creationId xmlns:p14="http://schemas.microsoft.com/office/powerpoint/2010/main" val="3747076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p:nvPr/>
        </p:nvSpPr>
        <p:spPr>
          <a:xfrm>
            <a:off x="152400" y="51470"/>
            <a:ext cx="4563616" cy="2592288"/>
          </a:xfrm>
          <a:prstGeom prst="rect">
            <a:avLst/>
          </a:prstGeom>
          <a:noFill/>
          <a:ln>
            <a:noFill/>
          </a:ln>
        </p:spPr>
        <p:txBody>
          <a:bodyPr lIns="91425" tIns="91425" rIns="91425" bIns="91425" anchor="ctr" anchorCtr="0">
            <a:noAutofit/>
          </a:bodyPr>
          <a:lstStyle/>
          <a:p>
            <a:pPr lvl="0" rtl="0">
              <a:spcBef>
                <a:spcPts val="0"/>
              </a:spcBef>
              <a:buNone/>
            </a:pPr>
            <a:endParaRPr sz="1200" dirty="0"/>
          </a:p>
          <a:p>
            <a:pPr lvl="0" rtl="0">
              <a:lnSpc>
                <a:spcPct val="115000"/>
              </a:lnSpc>
              <a:spcBef>
                <a:spcPts val="0"/>
              </a:spcBef>
              <a:buNone/>
            </a:pPr>
            <a:r>
              <a:rPr lang="en" sz="1200" dirty="0"/>
              <a:t>В центре же экспозиции выложено: </a:t>
            </a:r>
            <a:r>
              <a:rPr lang="ru-RU" sz="1200" dirty="0" smtClean="0"/>
              <a:t>«</a:t>
            </a:r>
            <a:r>
              <a:rPr lang="en" sz="1200" dirty="0" smtClean="0"/>
              <a:t>Башашкин?</a:t>
            </a:r>
            <a:r>
              <a:rPr lang="ru-RU" sz="1200" dirty="0" smtClean="0"/>
              <a:t>».</a:t>
            </a:r>
            <a:r>
              <a:rPr lang="en" sz="1200" dirty="0" smtClean="0"/>
              <a:t> </a:t>
            </a:r>
            <a:r>
              <a:rPr lang="en" sz="1200" dirty="0"/>
              <a:t>Оказывается, в начале 60-х к отцу художника на улице подошли два незнакомца и произнесли с вопросительной интонацией фамилию олимпийского чемпиона. Папа вопроса не понял, но затем ему разъяснили, что мужики предлагали сообразить на троих: Анатолий Башашкин (на снимке ЦДКА 1948 года - крайний слева) играл под третьим номером, и тысячи советских пьяниц с удовольствием становились </a:t>
            </a:r>
            <a:r>
              <a:rPr lang="ru-RU" sz="1200" dirty="0" smtClean="0"/>
              <a:t>«</a:t>
            </a:r>
            <a:r>
              <a:rPr lang="en" sz="1200" dirty="0" smtClean="0"/>
              <a:t>башашкиными</a:t>
            </a:r>
            <a:r>
              <a:rPr lang="ru-RU" sz="1200" dirty="0" smtClean="0">
                <a:solidFill>
                  <a:schemeClr val="dk1"/>
                </a:solidFill>
              </a:rPr>
              <a:t>»</a:t>
            </a:r>
            <a:r>
              <a:rPr lang="en" sz="1200" dirty="0" smtClean="0">
                <a:solidFill>
                  <a:schemeClr val="dk1"/>
                </a:solidFill>
              </a:rPr>
              <a:t>.</a:t>
            </a:r>
            <a:endParaRPr lang="ru-RU" sz="1200" dirty="0" smtClean="0">
              <a:solidFill>
                <a:schemeClr val="dk1"/>
              </a:solidFill>
            </a:endParaRPr>
          </a:p>
          <a:p>
            <a:pPr lvl="0" rtl="0">
              <a:lnSpc>
                <a:spcPct val="115000"/>
              </a:lnSpc>
              <a:spcBef>
                <a:spcPts val="0"/>
              </a:spcBef>
              <a:buNone/>
            </a:pPr>
            <a:endParaRPr lang="en" sz="1200" dirty="0">
              <a:solidFill>
                <a:schemeClr val="dk1"/>
              </a:solidFill>
            </a:endParaRPr>
          </a:p>
          <a:p>
            <a:pPr lvl="0" rtl="0">
              <a:spcBef>
                <a:spcPts val="0"/>
              </a:spcBef>
              <a:buClr>
                <a:schemeClr val="dk1"/>
              </a:buClr>
              <a:buFont typeface="Arial"/>
              <a:buNone/>
            </a:pPr>
            <a:r>
              <a:rPr lang="en" sz="1200" dirty="0">
                <a:solidFill>
                  <a:schemeClr val="tx1"/>
                </a:solidFill>
              </a:rPr>
              <a:t>Спорт-Экспресс </a:t>
            </a:r>
            <a:r>
              <a:rPr lang="en" sz="1200" dirty="0" smtClean="0">
                <a:solidFill>
                  <a:schemeClr val="tx1"/>
                </a:solidFill>
              </a:rPr>
              <a:t>ФУТБОЛ</a:t>
            </a:r>
            <a:r>
              <a:rPr lang="ru-RU" sz="1200" dirty="0">
                <a:solidFill>
                  <a:schemeClr val="tx1"/>
                </a:solidFill>
              </a:rPr>
              <a:t>.</a:t>
            </a:r>
            <a:r>
              <a:rPr lang="en" sz="1200" dirty="0" smtClean="0">
                <a:solidFill>
                  <a:schemeClr val="tx1"/>
                </a:solidFill>
              </a:rPr>
              <a:t> 2002</a:t>
            </a:r>
            <a:endParaRPr lang="en" sz="1200" dirty="0">
              <a:solidFill>
                <a:schemeClr val="tx1"/>
              </a:solidFill>
              <a:hlinkClick r:id="rId3"/>
            </a:endParaRPr>
          </a:p>
        </p:txBody>
      </p:sp>
      <p:pic>
        <p:nvPicPr>
          <p:cNvPr id="275" name="Shape 275"/>
          <p:cNvPicPr preferRelativeResize="0"/>
          <p:nvPr/>
        </p:nvPicPr>
        <p:blipFill>
          <a:blip r:embed="rId4">
            <a:alphaModFix/>
          </a:blip>
          <a:stretch>
            <a:fillRect/>
          </a:stretch>
        </p:blipFill>
        <p:spPr>
          <a:xfrm>
            <a:off x="4860032" y="51470"/>
            <a:ext cx="3978266" cy="5040560"/>
          </a:xfrm>
          <a:prstGeom prst="rect">
            <a:avLst/>
          </a:prstGeom>
          <a:noFill/>
          <a:ln>
            <a:noFill/>
          </a:ln>
        </p:spPr>
      </p:pic>
      <p:sp>
        <p:nvSpPr>
          <p:cNvPr id="5" name="Shape 226"/>
          <p:cNvSpPr txBox="1"/>
          <p:nvPr/>
        </p:nvSpPr>
        <p:spPr>
          <a:xfrm>
            <a:off x="2123728" y="4458964"/>
            <a:ext cx="2613731" cy="633066"/>
          </a:xfrm>
          <a:prstGeom prst="rect">
            <a:avLst/>
          </a:prstGeom>
          <a:noFill/>
          <a:ln>
            <a:noFill/>
          </a:ln>
        </p:spPr>
        <p:txBody>
          <a:bodyPr lIns="91425" tIns="91425" rIns="91425" bIns="91425" anchor="ctr" anchorCtr="0">
            <a:noAutofit/>
          </a:bodyPr>
          <a:lstStyle/>
          <a:p>
            <a:pPr lvl="0"/>
            <a:r>
              <a:rPr lang="ru-RU" sz="1000" dirty="0" smtClean="0"/>
              <a:t>«</a:t>
            </a:r>
            <a:r>
              <a:rPr lang="en" sz="1000" dirty="0"/>
              <a:t>Мама, папа </a:t>
            </a:r>
            <a:r>
              <a:rPr lang="ru-RU" sz="1000" dirty="0" smtClean="0"/>
              <a:t>и</a:t>
            </a:r>
            <a:r>
              <a:rPr lang="en" sz="1000" dirty="0" smtClean="0"/>
              <a:t> </a:t>
            </a:r>
            <a:r>
              <a:rPr lang="ru-RU" sz="1000" dirty="0" smtClean="0"/>
              <a:t>л</a:t>
            </a:r>
            <a:r>
              <a:rPr lang="en" sz="1000" dirty="0" smtClean="0"/>
              <a:t>ига </a:t>
            </a:r>
            <a:r>
              <a:rPr lang="en" sz="1000" dirty="0"/>
              <a:t>чемпионов</a:t>
            </a:r>
            <a:r>
              <a:rPr lang="ru-RU" sz="1000" dirty="0" smtClean="0"/>
              <a:t>». 2002</a:t>
            </a:r>
            <a:r>
              <a:rPr lang="en" sz="1000" dirty="0" smtClean="0"/>
              <a:t> </a:t>
            </a:r>
            <a:endParaRPr lang="ru-RU" sz="1000" dirty="0" smtClean="0"/>
          </a:p>
          <a:p>
            <a:pPr lvl="0" rtl="0">
              <a:spcBef>
                <a:spcPts val="0"/>
              </a:spcBef>
              <a:buNone/>
            </a:pPr>
            <a:r>
              <a:rPr lang="ru-RU" sz="1000" dirty="0" smtClean="0"/>
              <a:t>Г</a:t>
            </a:r>
            <a:r>
              <a:rPr lang="en" sz="1000" dirty="0" smtClean="0"/>
              <a:t>алерея М</a:t>
            </a:r>
            <a:r>
              <a:rPr lang="ru-RU" sz="1000" dirty="0" smtClean="0"/>
              <a:t>арата</a:t>
            </a:r>
            <a:r>
              <a:rPr lang="en" sz="1000" dirty="0" smtClean="0"/>
              <a:t> </a:t>
            </a:r>
            <a:r>
              <a:rPr lang="en" sz="1000" dirty="0"/>
              <a:t>Гельмана, </a:t>
            </a:r>
            <a:r>
              <a:rPr lang="en" sz="1000" dirty="0" smtClean="0"/>
              <a:t>Москва</a:t>
            </a:r>
            <a:endParaRPr lang="en" sz="1000" dirty="0"/>
          </a:p>
        </p:txBody>
      </p:sp>
    </p:spTree>
    <p:extLst>
      <p:ext uri="{BB962C8B-B14F-4D97-AF65-F5344CB8AC3E}">
        <p14:creationId xmlns:p14="http://schemas.microsoft.com/office/powerpoint/2010/main" val="940221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p:nvPr/>
        </p:nvSpPr>
        <p:spPr>
          <a:xfrm>
            <a:off x="0" y="671750"/>
            <a:ext cx="3347100" cy="2692088"/>
          </a:xfrm>
          <a:prstGeom prst="rect">
            <a:avLst/>
          </a:prstGeom>
          <a:noFill/>
          <a:ln>
            <a:noFill/>
          </a:ln>
        </p:spPr>
        <p:txBody>
          <a:bodyPr lIns="91425" tIns="91425" rIns="91425" bIns="91425" anchor="ctr" anchorCtr="0">
            <a:noAutofit/>
          </a:bodyPr>
          <a:lstStyle/>
          <a:p>
            <a:pPr lvl="0" rtl="0">
              <a:spcBef>
                <a:spcPts val="0"/>
              </a:spcBef>
              <a:buNone/>
            </a:pPr>
            <a:r>
              <a:rPr lang="en" sz="1200" dirty="0"/>
              <a:t>Приходит на ум замечательный пример из антрополога Клода Леви-Стросса: рассказывая о многочисленных племенах Новой Гвинеи, он описывает футбольный матч между двумя из них, который продолжался до тех пор, пока обе команды не забили друг другу одинаковое количество голов. В пространстве бескрайнего русского поля результат тоже не важен: процесс, игра как таковая, замещает все.</a:t>
            </a:r>
          </a:p>
          <a:p>
            <a:pPr lvl="0" rtl="0">
              <a:spcBef>
                <a:spcPts val="0"/>
              </a:spcBef>
              <a:buNone/>
            </a:pPr>
            <a:endParaRPr sz="1200" dirty="0"/>
          </a:p>
          <a:p>
            <a:pPr lvl="0" rtl="0">
              <a:spcBef>
                <a:spcPts val="0"/>
              </a:spcBef>
              <a:buNone/>
            </a:pPr>
            <a:r>
              <a:rPr lang="en" sz="1200" dirty="0"/>
              <a:t>Валентин </a:t>
            </a:r>
            <a:r>
              <a:rPr lang="ru-RU" sz="1200" dirty="0" smtClean="0"/>
              <a:t>Дьяконов</a:t>
            </a:r>
            <a:endParaRPr lang="en" sz="1200" dirty="0"/>
          </a:p>
          <a:p>
            <a:pPr lvl="0" rtl="0">
              <a:spcBef>
                <a:spcPts val="0"/>
              </a:spcBef>
              <a:buNone/>
            </a:pPr>
            <a:endParaRPr sz="1200" dirty="0"/>
          </a:p>
        </p:txBody>
      </p:sp>
      <p:pic>
        <p:nvPicPr>
          <p:cNvPr id="282" name="Shape 282"/>
          <p:cNvPicPr preferRelativeResize="0"/>
          <p:nvPr/>
        </p:nvPicPr>
        <p:blipFill>
          <a:blip r:embed="rId3">
            <a:alphaModFix/>
          </a:blip>
          <a:stretch>
            <a:fillRect/>
          </a:stretch>
        </p:blipFill>
        <p:spPr>
          <a:xfrm>
            <a:off x="3491880" y="671750"/>
            <a:ext cx="5577999" cy="3800000"/>
          </a:xfrm>
          <a:prstGeom prst="rect">
            <a:avLst/>
          </a:prstGeom>
          <a:noFill/>
          <a:ln>
            <a:noFill/>
          </a:ln>
        </p:spPr>
      </p:pic>
    </p:spTree>
    <p:extLst>
      <p:ext uri="{BB962C8B-B14F-4D97-AF65-F5344CB8AC3E}">
        <p14:creationId xmlns:p14="http://schemas.microsoft.com/office/powerpoint/2010/main" val="38779925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p:nvPr/>
        </p:nvSpPr>
        <p:spPr>
          <a:xfrm>
            <a:off x="31904" y="411000"/>
            <a:ext cx="3778144" cy="2448782"/>
          </a:xfrm>
          <a:prstGeom prst="rect">
            <a:avLst/>
          </a:prstGeom>
          <a:noFill/>
          <a:ln>
            <a:noFill/>
          </a:ln>
        </p:spPr>
        <p:txBody>
          <a:bodyPr lIns="91425" tIns="91425" rIns="91425" bIns="91425" anchor="ctr" anchorCtr="0">
            <a:noAutofit/>
          </a:bodyPr>
          <a:lstStyle/>
          <a:p>
            <a:pPr lvl="0" rtl="0">
              <a:spcBef>
                <a:spcPts val="0"/>
              </a:spcBef>
              <a:buNone/>
            </a:pPr>
            <a:r>
              <a:rPr lang="en" sz="1200" dirty="0" smtClean="0"/>
              <a:t>Мало </a:t>
            </a:r>
            <a:r>
              <a:rPr lang="en" sz="1200" dirty="0"/>
              <a:t>кто из художников мог использовать своих родителей как предметы для натюрморта. Гутов посмел. Его фотографии и видео из серии </a:t>
            </a:r>
            <a:r>
              <a:rPr lang="ru-RU" sz="1200" dirty="0" smtClean="0"/>
              <a:t>«</a:t>
            </a:r>
            <a:r>
              <a:rPr lang="en" sz="1200" dirty="0" smtClean="0"/>
              <a:t>Мама</a:t>
            </a:r>
            <a:r>
              <a:rPr lang="en" sz="1200" dirty="0"/>
              <a:t>, папа и </a:t>
            </a:r>
            <a:r>
              <a:rPr lang="en" sz="1200" dirty="0" smtClean="0"/>
              <a:t>я</a:t>
            </a:r>
            <a:r>
              <a:rPr lang="ru-RU" sz="1200" dirty="0" smtClean="0"/>
              <a:t>»</a:t>
            </a:r>
            <a:r>
              <a:rPr lang="en" sz="1200" dirty="0" smtClean="0"/>
              <a:t> </a:t>
            </a:r>
            <a:r>
              <a:rPr lang="en" sz="1200" dirty="0"/>
              <a:t>— это холодный, как студень, рассказ о жертвах перестройки и ваучерной приватизации. В общем, очень удачная, уместная выставка. Особенно в условиях, когда современное искусство — это пласт, который не то почва для огурцов, не то дикая степь</a:t>
            </a:r>
            <a:r>
              <a:rPr lang="en" sz="1200" dirty="0" smtClean="0"/>
              <a:t>.</a:t>
            </a:r>
            <a:endParaRPr lang="ru-RU" sz="1200" dirty="0" smtClean="0"/>
          </a:p>
          <a:p>
            <a:pPr lvl="0" rtl="0">
              <a:spcBef>
                <a:spcPts val="0"/>
              </a:spcBef>
              <a:buNone/>
            </a:pPr>
            <a:endParaRPr lang="en" sz="1200" dirty="0"/>
          </a:p>
          <a:p>
            <a:pPr lvl="0" rtl="0">
              <a:spcBef>
                <a:spcPts val="0"/>
              </a:spcBef>
              <a:buNone/>
            </a:pPr>
            <a:r>
              <a:rPr lang="en" sz="1200" dirty="0">
                <a:solidFill>
                  <a:schemeClr val="tx1"/>
                </a:solidFill>
              </a:rPr>
              <a:t>Никита Алексеев</a:t>
            </a:r>
            <a:endParaRPr lang="en" sz="1200" dirty="0">
              <a:solidFill>
                <a:schemeClr val="tx1"/>
              </a:solidFill>
              <a:hlinkClick r:id="rId3"/>
            </a:endParaRPr>
          </a:p>
        </p:txBody>
      </p:sp>
      <p:pic>
        <p:nvPicPr>
          <p:cNvPr id="288" name="Shape 288"/>
          <p:cNvPicPr preferRelativeResize="0"/>
          <p:nvPr/>
        </p:nvPicPr>
        <p:blipFill>
          <a:blip r:embed="rId4">
            <a:alphaModFix/>
          </a:blip>
          <a:stretch>
            <a:fillRect/>
          </a:stretch>
        </p:blipFill>
        <p:spPr>
          <a:xfrm>
            <a:off x="3707904" y="605442"/>
            <a:ext cx="5381300" cy="3665999"/>
          </a:xfrm>
          <a:prstGeom prst="rect">
            <a:avLst/>
          </a:prstGeom>
          <a:noFill/>
          <a:ln>
            <a:noFill/>
          </a:ln>
        </p:spPr>
      </p:pic>
      <p:sp>
        <p:nvSpPr>
          <p:cNvPr id="5" name="Shape 226"/>
          <p:cNvSpPr txBox="1"/>
          <p:nvPr/>
        </p:nvSpPr>
        <p:spPr>
          <a:xfrm>
            <a:off x="971600" y="3697432"/>
            <a:ext cx="2520280" cy="633066"/>
          </a:xfrm>
          <a:prstGeom prst="rect">
            <a:avLst/>
          </a:prstGeom>
          <a:noFill/>
          <a:ln>
            <a:noFill/>
          </a:ln>
        </p:spPr>
        <p:txBody>
          <a:bodyPr lIns="91425" tIns="91425" rIns="91425" bIns="91425" anchor="ctr" anchorCtr="0">
            <a:noAutofit/>
          </a:bodyPr>
          <a:lstStyle/>
          <a:p>
            <a:pPr lvl="0"/>
            <a:r>
              <a:rPr lang="ru-RU" sz="1000" dirty="0" smtClean="0"/>
              <a:t>«</a:t>
            </a:r>
            <a:r>
              <a:rPr lang="en" sz="1000" dirty="0"/>
              <a:t>Мама, папа </a:t>
            </a:r>
            <a:r>
              <a:rPr lang="ru-RU" sz="1000" dirty="0" smtClean="0"/>
              <a:t>и</a:t>
            </a:r>
            <a:r>
              <a:rPr lang="en" sz="1000" dirty="0" smtClean="0"/>
              <a:t> </a:t>
            </a:r>
            <a:r>
              <a:rPr lang="ru-RU" sz="1000" dirty="0" smtClean="0"/>
              <a:t>л</a:t>
            </a:r>
            <a:r>
              <a:rPr lang="en" sz="1000" dirty="0" smtClean="0"/>
              <a:t>ига </a:t>
            </a:r>
            <a:r>
              <a:rPr lang="en" sz="1000" dirty="0"/>
              <a:t>чемпионов</a:t>
            </a:r>
            <a:r>
              <a:rPr lang="ru-RU" sz="1000" dirty="0" smtClean="0"/>
              <a:t>». 2002</a:t>
            </a:r>
            <a:r>
              <a:rPr lang="en" sz="1000" dirty="0" smtClean="0"/>
              <a:t> </a:t>
            </a:r>
            <a:endParaRPr lang="ru-RU" sz="1000" dirty="0" smtClean="0"/>
          </a:p>
          <a:p>
            <a:pPr lvl="0" rtl="0">
              <a:spcBef>
                <a:spcPts val="0"/>
              </a:spcBef>
              <a:buNone/>
            </a:pPr>
            <a:r>
              <a:rPr lang="ru-RU" sz="1000" dirty="0" smtClean="0"/>
              <a:t>Г</a:t>
            </a:r>
            <a:r>
              <a:rPr lang="en" sz="1000" dirty="0" smtClean="0"/>
              <a:t>алерея М</a:t>
            </a:r>
            <a:r>
              <a:rPr lang="ru-RU" sz="1000" dirty="0" smtClean="0"/>
              <a:t>арата</a:t>
            </a:r>
            <a:r>
              <a:rPr lang="en" sz="1000" dirty="0" smtClean="0"/>
              <a:t> </a:t>
            </a:r>
            <a:r>
              <a:rPr lang="en" sz="1000" dirty="0"/>
              <a:t>Гельмана, </a:t>
            </a:r>
            <a:r>
              <a:rPr lang="en" sz="1000" dirty="0" smtClean="0"/>
              <a:t>Москва</a:t>
            </a:r>
            <a:endParaRPr lang="en" sz="1000" dirty="0"/>
          </a:p>
        </p:txBody>
      </p:sp>
    </p:spTree>
    <p:extLst>
      <p:ext uri="{BB962C8B-B14F-4D97-AF65-F5344CB8AC3E}">
        <p14:creationId xmlns:p14="http://schemas.microsoft.com/office/powerpoint/2010/main" val="12194137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p:nvPr/>
        </p:nvSpPr>
        <p:spPr>
          <a:xfrm>
            <a:off x="-1" y="123478"/>
            <a:ext cx="4052725" cy="1584176"/>
          </a:xfrm>
          <a:prstGeom prst="rect">
            <a:avLst/>
          </a:prstGeom>
          <a:noFill/>
          <a:ln>
            <a:noFill/>
          </a:ln>
        </p:spPr>
        <p:txBody>
          <a:bodyPr lIns="91425" tIns="91425" rIns="91425" bIns="91425" anchor="ctr" anchorCtr="0">
            <a:noAutofit/>
          </a:bodyPr>
          <a:lstStyle/>
          <a:p>
            <a:pPr lvl="0" rtl="0">
              <a:lnSpc>
                <a:spcPct val="115000"/>
              </a:lnSpc>
              <a:spcBef>
                <a:spcPts val="0"/>
              </a:spcBef>
              <a:buNone/>
            </a:pPr>
            <a:endParaRPr sz="1100" b="1" i="1" dirty="0">
              <a:solidFill>
                <a:schemeClr val="dk1"/>
              </a:solidFill>
            </a:endParaRPr>
          </a:p>
          <a:p>
            <a:pPr lvl="0" rtl="0">
              <a:spcBef>
                <a:spcPts val="0"/>
              </a:spcBef>
              <a:buNone/>
            </a:pPr>
            <a:r>
              <a:rPr lang="en" sz="1200" dirty="0"/>
              <a:t>Отсутствие ворот  указывает на то, что дело вовсе не в спорте как таковом, но в идеалах исчезнувшей советской культуры, поборниками которой выступают престарелые футболисты. В общем и целом - такой передвижнический памфлет на злобу дня</a:t>
            </a:r>
            <a:r>
              <a:rPr lang="en" sz="1200" dirty="0" smtClean="0"/>
              <a:t>.</a:t>
            </a:r>
            <a:endParaRPr lang="ru-RU" sz="1200" dirty="0" smtClean="0"/>
          </a:p>
          <a:p>
            <a:pPr lvl="0" rtl="0">
              <a:spcBef>
                <a:spcPts val="0"/>
              </a:spcBef>
              <a:buNone/>
            </a:pPr>
            <a:endParaRPr lang="en" sz="1200" dirty="0"/>
          </a:p>
          <a:p>
            <a:pPr lvl="0" rtl="0">
              <a:spcBef>
                <a:spcPts val="0"/>
              </a:spcBef>
              <a:buNone/>
            </a:pPr>
            <a:r>
              <a:rPr lang="en" sz="1200" dirty="0">
                <a:solidFill>
                  <a:schemeClr val="tx1"/>
                </a:solidFill>
              </a:rPr>
              <a:t>Максим Райскин</a:t>
            </a:r>
            <a:endParaRPr lang="en" sz="1200" dirty="0">
              <a:solidFill>
                <a:schemeClr val="tx1"/>
              </a:solidFill>
              <a:hlinkClick r:id="rId3"/>
            </a:endParaRPr>
          </a:p>
        </p:txBody>
      </p:sp>
      <p:pic>
        <p:nvPicPr>
          <p:cNvPr id="295" name="Shape 295"/>
          <p:cNvPicPr preferRelativeResize="0"/>
          <p:nvPr/>
        </p:nvPicPr>
        <p:blipFill>
          <a:blip r:embed="rId4">
            <a:alphaModFix/>
          </a:blip>
          <a:stretch>
            <a:fillRect/>
          </a:stretch>
        </p:blipFill>
        <p:spPr>
          <a:xfrm>
            <a:off x="4138300" y="0"/>
            <a:ext cx="4333398" cy="5143500"/>
          </a:xfrm>
          <a:prstGeom prst="rect">
            <a:avLst/>
          </a:prstGeom>
          <a:noFill/>
          <a:ln>
            <a:noFill/>
          </a:ln>
        </p:spPr>
      </p:pic>
      <p:sp>
        <p:nvSpPr>
          <p:cNvPr id="5" name="Shape 226"/>
          <p:cNvSpPr txBox="1"/>
          <p:nvPr/>
        </p:nvSpPr>
        <p:spPr>
          <a:xfrm>
            <a:off x="1515648" y="4371950"/>
            <a:ext cx="2520280" cy="633066"/>
          </a:xfrm>
          <a:prstGeom prst="rect">
            <a:avLst/>
          </a:prstGeom>
          <a:noFill/>
          <a:ln>
            <a:noFill/>
          </a:ln>
        </p:spPr>
        <p:txBody>
          <a:bodyPr lIns="91425" tIns="91425" rIns="91425" bIns="91425" anchor="ctr" anchorCtr="0">
            <a:noAutofit/>
          </a:bodyPr>
          <a:lstStyle/>
          <a:p>
            <a:pPr lvl="0"/>
            <a:r>
              <a:rPr lang="ru-RU" sz="1000" dirty="0" smtClean="0"/>
              <a:t>«</a:t>
            </a:r>
            <a:r>
              <a:rPr lang="en" sz="1000" dirty="0"/>
              <a:t>Мама, папа </a:t>
            </a:r>
            <a:r>
              <a:rPr lang="ru-RU" sz="1000" dirty="0" smtClean="0"/>
              <a:t>и</a:t>
            </a:r>
            <a:r>
              <a:rPr lang="en" sz="1000" dirty="0" smtClean="0"/>
              <a:t> </a:t>
            </a:r>
            <a:r>
              <a:rPr lang="ru-RU" sz="1000" dirty="0" smtClean="0"/>
              <a:t>л</a:t>
            </a:r>
            <a:r>
              <a:rPr lang="en" sz="1000" dirty="0" smtClean="0"/>
              <a:t>ига </a:t>
            </a:r>
            <a:r>
              <a:rPr lang="en" sz="1000" dirty="0"/>
              <a:t>чемпионов</a:t>
            </a:r>
            <a:r>
              <a:rPr lang="ru-RU" sz="1000" dirty="0" smtClean="0"/>
              <a:t>». 2002</a:t>
            </a:r>
            <a:r>
              <a:rPr lang="en" sz="1000" dirty="0" smtClean="0"/>
              <a:t> </a:t>
            </a:r>
            <a:endParaRPr lang="ru-RU" sz="1000" dirty="0" smtClean="0"/>
          </a:p>
          <a:p>
            <a:pPr lvl="0" rtl="0">
              <a:spcBef>
                <a:spcPts val="0"/>
              </a:spcBef>
              <a:buNone/>
            </a:pPr>
            <a:r>
              <a:rPr lang="ru-RU" sz="1000" dirty="0" smtClean="0"/>
              <a:t>Г</a:t>
            </a:r>
            <a:r>
              <a:rPr lang="en" sz="1000" dirty="0" smtClean="0"/>
              <a:t>алерея М</a:t>
            </a:r>
            <a:r>
              <a:rPr lang="ru-RU" sz="1000" dirty="0" smtClean="0"/>
              <a:t>арата</a:t>
            </a:r>
            <a:r>
              <a:rPr lang="en" sz="1000" dirty="0" smtClean="0"/>
              <a:t> </a:t>
            </a:r>
            <a:r>
              <a:rPr lang="en" sz="1000" dirty="0"/>
              <a:t>Гельмана, </a:t>
            </a:r>
            <a:r>
              <a:rPr lang="en" sz="1000" dirty="0" smtClean="0"/>
              <a:t>Москва</a:t>
            </a:r>
            <a:endParaRPr lang="en" sz="1000" dirty="0"/>
          </a:p>
        </p:txBody>
      </p:sp>
    </p:spTree>
    <p:extLst>
      <p:ext uri="{BB962C8B-B14F-4D97-AF65-F5344CB8AC3E}">
        <p14:creationId xmlns:p14="http://schemas.microsoft.com/office/powerpoint/2010/main" val="32967458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p:cNvSpPr txBox="1"/>
          <p:nvPr/>
        </p:nvSpPr>
        <p:spPr>
          <a:xfrm>
            <a:off x="0" y="0"/>
            <a:ext cx="4277100" cy="2067694"/>
          </a:xfrm>
          <a:prstGeom prst="rect">
            <a:avLst/>
          </a:prstGeom>
          <a:noFill/>
          <a:ln>
            <a:noFill/>
          </a:ln>
        </p:spPr>
        <p:txBody>
          <a:bodyPr lIns="91425" tIns="91425" rIns="91425" bIns="91425" anchor="ctr" anchorCtr="0">
            <a:noAutofit/>
          </a:bodyPr>
          <a:lstStyle/>
          <a:p>
            <a:pPr lvl="0" rtl="0">
              <a:spcBef>
                <a:spcPts val="0"/>
              </a:spcBef>
              <a:buNone/>
            </a:pPr>
            <a:r>
              <a:rPr lang="ru-RU" sz="1200" b="1" dirty="0" smtClean="0"/>
              <a:t>«Оттепель».</a:t>
            </a:r>
            <a:r>
              <a:rPr lang="en" sz="1200" b="1" dirty="0" smtClean="0"/>
              <a:t> </a:t>
            </a:r>
            <a:r>
              <a:rPr lang="en" sz="1200" b="1" dirty="0"/>
              <a:t>2006</a:t>
            </a:r>
          </a:p>
          <a:p>
            <a:pPr lvl="0" rtl="0">
              <a:spcBef>
                <a:spcPts val="0"/>
              </a:spcBef>
              <a:buNone/>
            </a:pPr>
            <a:r>
              <a:rPr lang="en" sz="1200" dirty="0" smtClean="0"/>
              <a:t>Фильм</a:t>
            </a:r>
            <a:r>
              <a:rPr lang="ru-RU" sz="1200" dirty="0" smtClean="0"/>
              <a:t>.</a:t>
            </a:r>
            <a:r>
              <a:rPr lang="en" sz="1200" dirty="0" smtClean="0"/>
              <a:t> 3</a:t>
            </a:r>
            <a:r>
              <a:rPr lang="ru-RU" sz="1200" dirty="0" smtClean="0"/>
              <a:t> минуты </a:t>
            </a:r>
            <a:r>
              <a:rPr lang="en" sz="1200" dirty="0" smtClean="0"/>
              <a:t>40</a:t>
            </a:r>
            <a:r>
              <a:rPr lang="ru-RU" sz="1200" dirty="0" smtClean="0"/>
              <a:t> секунд</a:t>
            </a:r>
            <a:endParaRPr lang="en" sz="1200" dirty="0"/>
          </a:p>
          <a:p>
            <a:pPr lvl="0" rtl="0">
              <a:spcBef>
                <a:spcPts val="0"/>
              </a:spcBef>
              <a:buNone/>
            </a:pPr>
            <a:r>
              <a:rPr lang="en" sz="1200" dirty="0" smtClean="0"/>
              <a:t>Музыка </a:t>
            </a:r>
            <a:r>
              <a:rPr lang="en" sz="1200" dirty="0"/>
              <a:t>Д. </a:t>
            </a:r>
            <a:r>
              <a:rPr lang="en" sz="1200" dirty="0" smtClean="0"/>
              <a:t>Шостаковича</a:t>
            </a:r>
            <a:endParaRPr lang="en" sz="1200" dirty="0"/>
          </a:p>
          <a:p>
            <a:pPr lvl="0" rtl="0">
              <a:spcBef>
                <a:spcPts val="0"/>
              </a:spcBef>
              <a:buNone/>
            </a:pPr>
            <a:r>
              <a:rPr lang="en" sz="1200" dirty="0"/>
              <a:t>Романс на стихи из журнала «Крокодил»</a:t>
            </a:r>
          </a:p>
          <a:p>
            <a:pPr lvl="0" rtl="0">
              <a:spcBef>
                <a:spcPts val="0"/>
              </a:spcBef>
              <a:buNone/>
            </a:pPr>
            <a:r>
              <a:rPr lang="en" sz="1200" dirty="0"/>
              <a:t>Поёт Ф. </a:t>
            </a:r>
            <a:r>
              <a:rPr lang="en" sz="1200" dirty="0" smtClean="0"/>
              <a:t>Кузнецов</a:t>
            </a:r>
            <a:endParaRPr lang="ru-RU" sz="1200" dirty="0" smtClean="0"/>
          </a:p>
          <a:p>
            <a:pPr lvl="0" rtl="0">
              <a:spcBef>
                <a:spcPts val="0"/>
              </a:spcBef>
              <a:buNone/>
            </a:pPr>
            <a:r>
              <a:rPr lang="en" sz="1200" dirty="0" smtClean="0"/>
              <a:t>Фортепиано </a:t>
            </a:r>
            <a:r>
              <a:rPr lang="en" sz="1200" dirty="0"/>
              <a:t>Ю. Серов</a:t>
            </a:r>
          </a:p>
        </p:txBody>
      </p:sp>
    </p:spTree>
    <p:extLst>
      <p:ext uri="{BB962C8B-B14F-4D97-AF65-F5344CB8AC3E}">
        <p14:creationId xmlns:p14="http://schemas.microsoft.com/office/powerpoint/2010/main" val="8838816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Shape 306"/>
          <p:cNvSpPr txBox="1"/>
          <p:nvPr/>
        </p:nvSpPr>
        <p:spPr>
          <a:xfrm>
            <a:off x="143599" y="118925"/>
            <a:ext cx="3014099" cy="2596841"/>
          </a:xfrm>
          <a:prstGeom prst="rect">
            <a:avLst/>
          </a:prstGeom>
          <a:noFill/>
          <a:ln>
            <a:noFill/>
          </a:ln>
        </p:spPr>
        <p:txBody>
          <a:bodyPr lIns="91425" tIns="91425" rIns="91425" bIns="91425" anchor="ctr" anchorCtr="0">
            <a:noAutofit/>
          </a:bodyPr>
          <a:lstStyle/>
          <a:p>
            <a:pPr lvl="0" rtl="0">
              <a:spcBef>
                <a:spcPts val="0"/>
              </a:spcBef>
              <a:buClr>
                <a:srgbClr val="000000"/>
              </a:buClr>
              <a:buFont typeface="Arial"/>
              <a:buNone/>
            </a:pPr>
            <a:r>
              <a:rPr lang="en" sz="1200" dirty="0" smtClean="0"/>
              <a:t>Художник</a:t>
            </a:r>
            <a:r>
              <a:rPr lang="en" sz="1200" dirty="0"/>
              <a:t>, обладающий типичной внешностью советского интеллигента, то и дело падает в лужу и мучительно вылавливает из талой жижи очки. Действие сопровождается романсом Дмитрия Шостаковича на текст письма читателя в редакцию журнала </a:t>
            </a:r>
            <a:r>
              <a:rPr lang="ru-RU" sz="1200" dirty="0" smtClean="0"/>
              <a:t>«</a:t>
            </a:r>
            <a:r>
              <a:rPr lang="en" sz="1200" dirty="0" smtClean="0"/>
              <a:t>Крокодил</a:t>
            </a:r>
            <a:r>
              <a:rPr lang="ru-RU" sz="1200" dirty="0" smtClean="0"/>
              <a:t>»</a:t>
            </a:r>
            <a:r>
              <a:rPr lang="en" sz="1200" dirty="0" smtClean="0"/>
              <a:t>: </a:t>
            </a:r>
            <a:r>
              <a:rPr lang="ru-RU" sz="1200" dirty="0" smtClean="0"/>
              <a:t>«</a:t>
            </a:r>
            <a:r>
              <a:rPr lang="en" sz="1200" dirty="0" smtClean="0"/>
              <a:t>Хотя </a:t>
            </a:r>
            <a:r>
              <a:rPr lang="en" sz="1200" dirty="0"/>
              <a:t>хулиган Федулов избил меня, я в органы нашей замечательной милиции не обратился, решил ограничиться полученными </a:t>
            </a:r>
            <a:r>
              <a:rPr lang="en" sz="1200" dirty="0" smtClean="0"/>
              <a:t>побоями</a:t>
            </a:r>
            <a:r>
              <a:rPr lang="ru-RU" sz="1200" dirty="0" smtClean="0"/>
              <a:t>»</a:t>
            </a:r>
            <a:r>
              <a:rPr lang="en" sz="1200" dirty="0" smtClean="0"/>
              <a:t>.</a:t>
            </a:r>
            <a:endParaRPr lang="en" sz="1200" dirty="0"/>
          </a:p>
        </p:txBody>
      </p:sp>
      <p:pic>
        <p:nvPicPr>
          <p:cNvPr id="307" name="Shape 307"/>
          <p:cNvPicPr preferRelativeResize="0"/>
          <p:nvPr/>
        </p:nvPicPr>
        <p:blipFill>
          <a:blip r:embed="rId3">
            <a:alphaModFix/>
          </a:blip>
          <a:stretch>
            <a:fillRect/>
          </a:stretch>
        </p:blipFill>
        <p:spPr>
          <a:xfrm>
            <a:off x="3263000" y="118925"/>
            <a:ext cx="2540000" cy="2019300"/>
          </a:xfrm>
          <a:prstGeom prst="rect">
            <a:avLst/>
          </a:prstGeom>
          <a:noFill/>
          <a:ln>
            <a:noFill/>
          </a:ln>
        </p:spPr>
      </p:pic>
      <p:pic>
        <p:nvPicPr>
          <p:cNvPr id="308" name="Shape 308"/>
          <p:cNvPicPr preferRelativeResize="0"/>
          <p:nvPr/>
        </p:nvPicPr>
        <p:blipFill>
          <a:blip r:embed="rId4">
            <a:alphaModFix/>
          </a:blip>
          <a:stretch>
            <a:fillRect/>
          </a:stretch>
        </p:blipFill>
        <p:spPr>
          <a:xfrm>
            <a:off x="6129900" y="163525"/>
            <a:ext cx="2540000" cy="2019300"/>
          </a:xfrm>
          <a:prstGeom prst="rect">
            <a:avLst/>
          </a:prstGeom>
          <a:noFill/>
          <a:ln>
            <a:noFill/>
          </a:ln>
        </p:spPr>
      </p:pic>
      <p:pic>
        <p:nvPicPr>
          <p:cNvPr id="309" name="Shape 309"/>
          <p:cNvPicPr preferRelativeResize="0"/>
          <p:nvPr/>
        </p:nvPicPr>
        <p:blipFill>
          <a:blip r:embed="rId5">
            <a:alphaModFix/>
          </a:blip>
          <a:stretch>
            <a:fillRect/>
          </a:stretch>
        </p:blipFill>
        <p:spPr>
          <a:xfrm>
            <a:off x="3294754" y="2495751"/>
            <a:ext cx="2540000" cy="2019300"/>
          </a:xfrm>
          <a:prstGeom prst="rect">
            <a:avLst/>
          </a:prstGeom>
          <a:noFill/>
          <a:ln>
            <a:noFill/>
          </a:ln>
        </p:spPr>
      </p:pic>
      <p:pic>
        <p:nvPicPr>
          <p:cNvPr id="310" name="Shape 310"/>
          <p:cNvPicPr preferRelativeResize="0"/>
          <p:nvPr/>
        </p:nvPicPr>
        <p:blipFill>
          <a:blip r:embed="rId6">
            <a:alphaModFix/>
          </a:blip>
          <a:stretch>
            <a:fillRect/>
          </a:stretch>
        </p:blipFill>
        <p:spPr>
          <a:xfrm>
            <a:off x="6129900" y="2497450"/>
            <a:ext cx="2540000" cy="2019300"/>
          </a:xfrm>
          <a:prstGeom prst="rect">
            <a:avLst/>
          </a:prstGeom>
          <a:noFill/>
          <a:ln>
            <a:noFill/>
          </a:ln>
        </p:spPr>
      </p:pic>
      <p:sp>
        <p:nvSpPr>
          <p:cNvPr id="311" name="Shape 311"/>
          <p:cNvSpPr txBox="1"/>
          <p:nvPr/>
        </p:nvSpPr>
        <p:spPr>
          <a:xfrm>
            <a:off x="611559" y="3939902"/>
            <a:ext cx="2703293" cy="575149"/>
          </a:xfrm>
          <a:prstGeom prst="rect">
            <a:avLst/>
          </a:prstGeom>
          <a:noFill/>
          <a:ln>
            <a:noFill/>
          </a:ln>
        </p:spPr>
        <p:txBody>
          <a:bodyPr lIns="91425" tIns="91425" rIns="91425" bIns="91425" anchor="ctr" anchorCtr="0">
            <a:noAutofit/>
          </a:bodyPr>
          <a:lstStyle/>
          <a:p>
            <a:pPr lvl="0"/>
            <a:r>
              <a:rPr lang="ru-RU" sz="1000" dirty="0" smtClean="0"/>
              <a:t>«Оттепель».</a:t>
            </a:r>
            <a:r>
              <a:rPr lang="en" sz="1000" dirty="0" smtClean="0"/>
              <a:t> </a:t>
            </a:r>
            <a:r>
              <a:rPr lang="en" sz="1000" dirty="0"/>
              <a:t>2006</a:t>
            </a:r>
          </a:p>
          <a:p>
            <a:pPr lvl="0"/>
            <a:r>
              <a:rPr lang="en" sz="1000" dirty="0"/>
              <a:t>Фильм</a:t>
            </a:r>
            <a:r>
              <a:rPr lang="ru-RU" sz="1000" dirty="0"/>
              <a:t>.</a:t>
            </a:r>
            <a:r>
              <a:rPr lang="en" sz="1000" dirty="0"/>
              <a:t> 3</a:t>
            </a:r>
            <a:r>
              <a:rPr lang="ru-RU" sz="1000" dirty="0"/>
              <a:t> минуты </a:t>
            </a:r>
            <a:r>
              <a:rPr lang="en" sz="1000" dirty="0"/>
              <a:t>40</a:t>
            </a:r>
            <a:r>
              <a:rPr lang="ru-RU" sz="1000" dirty="0"/>
              <a:t> секунд</a:t>
            </a:r>
            <a:endParaRPr lang="en" sz="1000" dirty="0"/>
          </a:p>
        </p:txBody>
      </p:sp>
    </p:spTree>
    <p:extLst>
      <p:ext uri="{BB962C8B-B14F-4D97-AF65-F5344CB8AC3E}">
        <p14:creationId xmlns:p14="http://schemas.microsoft.com/office/powerpoint/2010/main" val="3892266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p:nvPr/>
        </p:nvSpPr>
        <p:spPr>
          <a:xfrm>
            <a:off x="151104" y="411510"/>
            <a:ext cx="4173300" cy="3000000"/>
          </a:xfrm>
          <a:prstGeom prst="rect">
            <a:avLst/>
          </a:prstGeom>
          <a:noFill/>
          <a:ln>
            <a:noFill/>
          </a:ln>
        </p:spPr>
        <p:txBody>
          <a:bodyPr lIns="91425" tIns="91425" rIns="91425" bIns="91425" anchor="ctr" anchorCtr="0">
            <a:noAutofit/>
          </a:bodyPr>
          <a:lstStyle/>
          <a:p>
            <a:pPr lvl="0">
              <a:spcBef>
                <a:spcPts val="0"/>
              </a:spcBef>
              <a:buNone/>
            </a:pPr>
            <a:r>
              <a:rPr lang="en" sz="1200" dirty="0"/>
              <a:t>Гутов ставит акцент на критическом потенциале наследия СССР – что, вообще-то говоря, звучит крайне нестандартно и в западном, и в российском контексте. Таким СССР мало кому известен – разве что тем, кто именно живя в нем, выстроил свою интеллектуальную позицию и не хочет об этом забывать. </a:t>
            </a:r>
            <a:endParaRPr lang="ru-RU" sz="1200" dirty="0" smtClean="0"/>
          </a:p>
          <a:p>
            <a:pPr lvl="0">
              <a:spcBef>
                <a:spcPts val="0"/>
              </a:spcBef>
              <a:buNone/>
            </a:pPr>
            <a:endParaRPr lang="en" sz="1200" dirty="0"/>
          </a:p>
          <a:p>
            <a:pPr lvl="0" rtl="0">
              <a:spcBef>
                <a:spcPts val="0"/>
              </a:spcBef>
              <a:buNone/>
            </a:pPr>
            <a:r>
              <a:rPr lang="en" sz="1200" dirty="0"/>
              <a:t>Екатерина Деготь</a:t>
            </a:r>
          </a:p>
        </p:txBody>
      </p:sp>
      <p:pic>
        <p:nvPicPr>
          <p:cNvPr id="53" name="Shape 53"/>
          <p:cNvPicPr preferRelativeResize="0"/>
          <p:nvPr/>
        </p:nvPicPr>
        <p:blipFill>
          <a:blip r:embed="rId3">
            <a:alphaModFix/>
          </a:blip>
          <a:stretch>
            <a:fillRect/>
          </a:stretch>
        </p:blipFill>
        <p:spPr>
          <a:xfrm>
            <a:off x="4860032" y="33852"/>
            <a:ext cx="4173164" cy="5033025"/>
          </a:xfrm>
          <a:prstGeom prst="rect">
            <a:avLst/>
          </a:prstGeom>
          <a:noFill/>
          <a:ln>
            <a:noFill/>
          </a:ln>
        </p:spPr>
      </p:pic>
      <p:sp>
        <p:nvSpPr>
          <p:cNvPr id="54" name="Shape 54"/>
          <p:cNvSpPr txBox="1"/>
          <p:nvPr/>
        </p:nvSpPr>
        <p:spPr>
          <a:xfrm>
            <a:off x="1979712" y="4371950"/>
            <a:ext cx="2808312" cy="694928"/>
          </a:xfrm>
          <a:prstGeom prst="rect">
            <a:avLst/>
          </a:prstGeom>
          <a:noFill/>
          <a:ln>
            <a:noFill/>
          </a:ln>
        </p:spPr>
        <p:txBody>
          <a:bodyPr lIns="91425" tIns="91425" rIns="91425" bIns="91425" anchor="ctr" anchorCtr="0">
            <a:noAutofit/>
          </a:bodyPr>
          <a:lstStyle/>
          <a:p>
            <a:pPr lvl="0">
              <a:spcBef>
                <a:spcPts val="0"/>
              </a:spcBef>
              <a:buNone/>
            </a:pPr>
            <a:r>
              <a:rPr lang="ru-RU" sz="1000" dirty="0" smtClean="0"/>
              <a:t>«</a:t>
            </a:r>
            <a:r>
              <a:rPr lang="en" sz="1000" dirty="0" smtClean="0"/>
              <a:t>Слава </a:t>
            </a:r>
            <a:r>
              <a:rPr lang="en" sz="1000" dirty="0"/>
              <a:t>героям </a:t>
            </a:r>
            <a:r>
              <a:rPr lang="en" sz="1000" dirty="0" smtClean="0"/>
              <a:t>космоса</a:t>
            </a:r>
            <a:r>
              <a:rPr lang="ru-RU" sz="1000" dirty="0" smtClean="0"/>
              <a:t>».</a:t>
            </a:r>
            <a:r>
              <a:rPr lang="en" sz="1000" dirty="0" smtClean="0"/>
              <a:t> 1988,</a:t>
            </a:r>
            <a:r>
              <a:rPr lang="ru-RU" sz="1000" dirty="0" smtClean="0"/>
              <a:t> </a:t>
            </a:r>
            <a:r>
              <a:rPr lang="en" sz="1000" dirty="0" smtClean="0"/>
              <a:t>56 </a:t>
            </a:r>
            <a:r>
              <a:rPr lang="en" sz="1000" dirty="0"/>
              <a:t>х 46 см. </a:t>
            </a:r>
            <a:endParaRPr lang="ru-RU" sz="1000" dirty="0" smtClean="0"/>
          </a:p>
          <a:p>
            <a:pPr lvl="0" rtl="0">
              <a:spcBef>
                <a:spcPts val="0"/>
              </a:spcBef>
              <a:buNone/>
            </a:pPr>
            <a:r>
              <a:rPr lang="en" sz="1000" dirty="0" smtClean="0"/>
              <a:t>Обои</a:t>
            </a:r>
            <a:r>
              <a:rPr lang="en" sz="1000" dirty="0"/>
              <a:t>, </a:t>
            </a:r>
            <a:r>
              <a:rPr lang="en" sz="1000" dirty="0" smtClean="0"/>
              <a:t>аппликация</a:t>
            </a:r>
            <a:r>
              <a:rPr lang="ru-RU" sz="1000" dirty="0" smtClean="0"/>
              <a:t>.</a:t>
            </a:r>
            <a:endParaRPr lang="en" sz="1000" dirty="0"/>
          </a:p>
          <a:p>
            <a:pPr lvl="0" rtl="0">
              <a:spcBef>
                <a:spcPts val="0"/>
              </a:spcBef>
              <a:buNone/>
            </a:pPr>
            <a:r>
              <a:rPr lang="en" sz="1000" dirty="0"/>
              <a:t>Серия </a:t>
            </a:r>
            <a:r>
              <a:rPr lang="ru-RU" sz="1000" dirty="0" smtClean="0"/>
              <a:t>«</a:t>
            </a:r>
            <a:r>
              <a:rPr lang="en" sz="1000" dirty="0" smtClean="0"/>
              <a:t>Космос</a:t>
            </a:r>
            <a:r>
              <a:rPr lang="ru-RU" sz="1000" dirty="0" smtClean="0"/>
              <a:t>»</a:t>
            </a:r>
            <a:endParaRPr lang="en" sz="1000" dirty="0"/>
          </a:p>
        </p:txBody>
      </p:sp>
    </p:spTree>
    <p:extLst>
      <p:ext uri="{BB962C8B-B14F-4D97-AF65-F5344CB8AC3E}">
        <p14:creationId xmlns:p14="http://schemas.microsoft.com/office/powerpoint/2010/main" val="2339407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Shape 316"/>
          <p:cNvPicPr preferRelativeResize="0"/>
          <p:nvPr/>
        </p:nvPicPr>
        <p:blipFill>
          <a:blip r:embed="rId3">
            <a:alphaModFix/>
          </a:blip>
          <a:stretch>
            <a:fillRect/>
          </a:stretch>
        </p:blipFill>
        <p:spPr>
          <a:xfrm>
            <a:off x="3321675" y="1059582"/>
            <a:ext cx="5697250" cy="2831524"/>
          </a:xfrm>
          <a:prstGeom prst="rect">
            <a:avLst/>
          </a:prstGeom>
          <a:noFill/>
          <a:ln>
            <a:noFill/>
          </a:ln>
        </p:spPr>
      </p:pic>
      <p:sp>
        <p:nvSpPr>
          <p:cNvPr id="317" name="Shape 317"/>
          <p:cNvSpPr txBox="1"/>
          <p:nvPr/>
        </p:nvSpPr>
        <p:spPr>
          <a:xfrm>
            <a:off x="3321675" y="4083918"/>
            <a:ext cx="4608900" cy="705900"/>
          </a:xfrm>
          <a:prstGeom prst="rect">
            <a:avLst/>
          </a:prstGeom>
          <a:noFill/>
          <a:ln>
            <a:noFill/>
          </a:ln>
        </p:spPr>
        <p:txBody>
          <a:bodyPr lIns="91425" tIns="91425" rIns="91425" bIns="91425" anchor="ctr" anchorCtr="0">
            <a:noAutofit/>
          </a:bodyPr>
          <a:lstStyle/>
          <a:p>
            <a:pPr lvl="0" rtl="0">
              <a:spcBef>
                <a:spcPts val="0"/>
              </a:spcBef>
              <a:buNone/>
            </a:pPr>
            <a:r>
              <a:rPr lang="en" sz="1000" dirty="0"/>
              <a:t>Федор Александрович Васильев. </a:t>
            </a:r>
            <a:r>
              <a:rPr lang="ru-RU" sz="1000" dirty="0" smtClean="0"/>
              <a:t>«</a:t>
            </a:r>
            <a:r>
              <a:rPr lang="en" sz="1000" dirty="0" smtClean="0"/>
              <a:t>Оттепель</a:t>
            </a:r>
            <a:r>
              <a:rPr lang="ru-RU" sz="1000" dirty="0" smtClean="0"/>
              <a:t>».</a:t>
            </a:r>
            <a:r>
              <a:rPr lang="en" sz="1000" dirty="0" smtClean="0"/>
              <a:t>1871</a:t>
            </a:r>
            <a:endParaRPr lang="en" sz="1000" dirty="0"/>
          </a:p>
        </p:txBody>
      </p:sp>
      <p:sp>
        <p:nvSpPr>
          <p:cNvPr id="318" name="Shape 318"/>
          <p:cNvSpPr txBox="1"/>
          <p:nvPr/>
        </p:nvSpPr>
        <p:spPr>
          <a:xfrm>
            <a:off x="88875" y="987500"/>
            <a:ext cx="3232800" cy="1872282"/>
          </a:xfrm>
          <a:prstGeom prst="rect">
            <a:avLst/>
          </a:prstGeom>
          <a:noFill/>
          <a:ln>
            <a:noFill/>
          </a:ln>
        </p:spPr>
        <p:txBody>
          <a:bodyPr lIns="91425" tIns="91425" rIns="91425" bIns="91425" anchor="ctr" anchorCtr="0">
            <a:noAutofit/>
          </a:bodyPr>
          <a:lstStyle/>
          <a:p>
            <a:pPr lvl="0" rtl="0">
              <a:spcBef>
                <a:spcPts val="0"/>
              </a:spcBef>
              <a:buNone/>
            </a:pPr>
            <a:endParaRPr dirty="0"/>
          </a:p>
          <a:p>
            <a:pPr lvl="0" rtl="0">
              <a:spcBef>
                <a:spcPts val="0"/>
              </a:spcBef>
              <a:buNone/>
            </a:pPr>
            <a:endParaRPr sz="1200" dirty="0"/>
          </a:p>
          <a:p>
            <a:pPr lvl="0" rtl="0">
              <a:spcBef>
                <a:spcPts val="0"/>
              </a:spcBef>
              <a:buNone/>
            </a:pPr>
            <a:r>
              <a:rPr lang="en" sz="1200" dirty="0"/>
              <a:t>В русском  языке </a:t>
            </a:r>
            <a:r>
              <a:rPr lang="ru-RU" sz="1200" dirty="0" smtClean="0"/>
              <a:t>«</a:t>
            </a:r>
            <a:r>
              <a:rPr lang="en" sz="1200" dirty="0" smtClean="0"/>
              <a:t>оттепель</a:t>
            </a:r>
            <a:r>
              <a:rPr lang="ru-RU" sz="1200" dirty="0" smtClean="0"/>
              <a:t>»</a:t>
            </a:r>
            <a:r>
              <a:rPr lang="en" sz="1200" dirty="0" smtClean="0"/>
              <a:t> </a:t>
            </a:r>
            <a:r>
              <a:rPr lang="en" sz="1200" dirty="0"/>
              <a:t>употребляется в двух контекстах. Это и прекрасная пора надежд, развенчание сталинского режима, а с другой - туман, слизь, весенняя депрессия. В работе </a:t>
            </a:r>
            <a:r>
              <a:rPr lang="ru-RU" sz="1200" dirty="0" smtClean="0"/>
              <a:t>«</a:t>
            </a:r>
            <a:r>
              <a:rPr lang="en" sz="1200" dirty="0" smtClean="0"/>
              <a:t>Оттепель</a:t>
            </a:r>
            <a:r>
              <a:rPr lang="ru-RU" sz="1200" dirty="0" smtClean="0"/>
              <a:t>»</a:t>
            </a:r>
            <a:r>
              <a:rPr lang="en" sz="1200" dirty="0" smtClean="0"/>
              <a:t> </a:t>
            </a:r>
            <a:r>
              <a:rPr lang="en" sz="1200" dirty="0"/>
              <a:t>я использовал как раз второй вариант, меня вдохновила картина Васильева с его тяжелым реализмом. Меня вообще сейчас тянет именно туда, на темную </a:t>
            </a:r>
            <a:r>
              <a:rPr lang="en" sz="1200" dirty="0" smtClean="0"/>
              <a:t>сторону</a:t>
            </a:r>
            <a:r>
              <a:rPr lang="ru-RU" sz="1200" dirty="0" smtClean="0"/>
              <a:t>.</a:t>
            </a:r>
          </a:p>
          <a:p>
            <a:pPr lvl="0" rtl="0">
              <a:spcBef>
                <a:spcPts val="0"/>
              </a:spcBef>
              <a:buNone/>
            </a:pPr>
            <a:endParaRPr lang="en" sz="1200" dirty="0"/>
          </a:p>
          <a:p>
            <a:pPr lvl="0" rtl="0">
              <a:spcBef>
                <a:spcPts val="0"/>
              </a:spcBef>
              <a:buClr>
                <a:schemeClr val="dk1"/>
              </a:buClr>
              <a:buFont typeface="Arial"/>
              <a:buNone/>
            </a:pPr>
            <a:r>
              <a:rPr lang="en" sz="1200" dirty="0">
                <a:solidFill>
                  <a:schemeClr val="tx1"/>
                </a:solidFill>
              </a:rPr>
              <a:t>Дмитрий Гутов</a:t>
            </a:r>
            <a:endParaRPr lang="en" sz="1200" dirty="0">
              <a:solidFill>
                <a:schemeClr val="tx1"/>
              </a:solidFill>
              <a:hlinkClick r:id="rId4"/>
            </a:endParaRPr>
          </a:p>
        </p:txBody>
      </p:sp>
    </p:spTree>
    <p:extLst>
      <p:ext uri="{BB962C8B-B14F-4D97-AF65-F5344CB8AC3E}">
        <p14:creationId xmlns:p14="http://schemas.microsoft.com/office/powerpoint/2010/main" val="21115692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Shape 323"/>
          <p:cNvSpPr txBox="1"/>
          <p:nvPr/>
        </p:nvSpPr>
        <p:spPr>
          <a:xfrm>
            <a:off x="99974" y="535874"/>
            <a:ext cx="3751945" cy="1963868"/>
          </a:xfrm>
          <a:prstGeom prst="rect">
            <a:avLst/>
          </a:prstGeom>
          <a:noFill/>
          <a:ln>
            <a:noFill/>
          </a:ln>
        </p:spPr>
        <p:txBody>
          <a:bodyPr lIns="91425" tIns="91425" rIns="91425" bIns="91425" anchor="ctr" anchorCtr="0">
            <a:noAutofit/>
          </a:bodyPr>
          <a:lstStyle/>
          <a:p>
            <a:pPr lvl="0" rtl="0">
              <a:spcBef>
                <a:spcPts val="0"/>
              </a:spcBef>
              <a:buNone/>
            </a:pPr>
            <a:r>
              <a:rPr lang="en" sz="1200" dirty="0"/>
              <a:t>Гутов — художник политический, это работа о способности интеллектуала очароваться обещанием либерального потепления и снова угодить в ловушку собственных надежд. Так было всегда, подсказывает Гутов, используя смешного и жуткого Шостаковича: герой романса не обращается в милицию, </a:t>
            </a:r>
            <a:r>
              <a:rPr lang="en" sz="1200" dirty="0" smtClean="0"/>
              <a:t>решив </a:t>
            </a:r>
            <a:r>
              <a:rPr lang="en" sz="1200" dirty="0"/>
              <a:t>ограничиться полученными побоями</a:t>
            </a:r>
            <a:r>
              <a:rPr lang="en" sz="1200" dirty="0" smtClean="0"/>
              <a:t>.</a:t>
            </a:r>
            <a:endParaRPr lang="ru-RU" sz="1200" dirty="0" smtClean="0"/>
          </a:p>
          <a:p>
            <a:pPr lvl="0" rtl="0">
              <a:spcBef>
                <a:spcPts val="0"/>
              </a:spcBef>
              <a:buNone/>
            </a:pPr>
            <a:endParaRPr lang="en" sz="1200" dirty="0"/>
          </a:p>
          <a:p>
            <a:pPr lvl="0" rtl="0">
              <a:spcBef>
                <a:spcPts val="0"/>
              </a:spcBef>
              <a:buNone/>
            </a:pPr>
            <a:r>
              <a:rPr lang="en" sz="1200" dirty="0"/>
              <a:t>Валентин Дьяконов</a:t>
            </a:r>
          </a:p>
        </p:txBody>
      </p:sp>
      <p:pic>
        <p:nvPicPr>
          <p:cNvPr id="324" name="Shape 324"/>
          <p:cNvPicPr preferRelativeResize="0"/>
          <p:nvPr/>
        </p:nvPicPr>
        <p:blipFill>
          <a:blip r:embed="rId3">
            <a:alphaModFix/>
          </a:blip>
          <a:stretch>
            <a:fillRect/>
          </a:stretch>
        </p:blipFill>
        <p:spPr>
          <a:xfrm>
            <a:off x="3917954" y="535874"/>
            <a:ext cx="5170492" cy="4071750"/>
          </a:xfrm>
          <a:prstGeom prst="rect">
            <a:avLst/>
          </a:prstGeom>
          <a:noFill/>
          <a:ln>
            <a:noFill/>
          </a:ln>
        </p:spPr>
      </p:pic>
    </p:spTree>
    <p:extLst>
      <p:ext uri="{BB962C8B-B14F-4D97-AF65-F5344CB8AC3E}">
        <p14:creationId xmlns:p14="http://schemas.microsoft.com/office/powerpoint/2010/main" val="19738284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p:nvPr/>
        </p:nvSpPr>
        <p:spPr>
          <a:xfrm>
            <a:off x="44450" y="694312"/>
            <a:ext cx="4288200" cy="2093462"/>
          </a:xfrm>
          <a:prstGeom prst="rect">
            <a:avLst/>
          </a:prstGeom>
          <a:noFill/>
          <a:ln>
            <a:noFill/>
          </a:ln>
        </p:spPr>
        <p:txBody>
          <a:bodyPr lIns="91425" tIns="91425" rIns="91425" bIns="91425" anchor="ctr" anchorCtr="0">
            <a:noAutofit/>
          </a:bodyPr>
          <a:lstStyle/>
          <a:p>
            <a:pPr lvl="0" rtl="0">
              <a:spcBef>
                <a:spcPts val="0"/>
              </a:spcBef>
              <a:buNone/>
            </a:pPr>
            <a:r>
              <a:rPr lang="en" sz="1200" dirty="0"/>
              <a:t>Это обращение к зрителю интригующе неоднозначно: еще не история, но уже не игра, вводная смысловая завеса, подготавливающая к расслабленному восприятию. В фокусе зрителя оказывается самоирония и вариации нескольких социальных маркеров — персонаж Гутова наивен, жертва, да еще и с атрибутами интеллигенции</a:t>
            </a:r>
            <a:r>
              <a:rPr lang="en" sz="1200" dirty="0" smtClean="0"/>
              <a:t>.</a:t>
            </a:r>
            <a:endParaRPr lang="ru-RU" sz="1200" dirty="0" smtClean="0"/>
          </a:p>
          <a:p>
            <a:pPr lvl="0" rtl="0">
              <a:spcBef>
                <a:spcPts val="0"/>
              </a:spcBef>
              <a:buNone/>
            </a:pPr>
            <a:endParaRPr lang="en" sz="1200" dirty="0"/>
          </a:p>
          <a:p>
            <a:pPr lvl="0" rtl="0">
              <a:spcBef>
                <a:spcPts val="0"/>
              </a:spcBef>
              <a:buNone/>
            </a:pPr>
            <a:r>
              <a:rPr lang="en" sz="1200" dirty="0">
                <a:solidFill>
                  <a:schemeClr val="tx1"/>
                </a:solidFill>
              </a:rPr>
              <a:t>Ольга Данилкина</a:t>
            </a:r>
            <a:endParaRPr lang="en" sz="1200" dirty="0">
              <a:solidFill>
                <a:schemeClr val="tx1"/>
              </a:solidFill>
              <a:hlinkClick r:id="rId3"/>
            </a:endParaRPr>
          </a:p>
        </p:txBody>
      </p:sp>
      <p:pic>
        <p:nvPicPr>
          <p:cNvPr id="330" name="Shape 330"/>
          <p:cNvPicPr preferRelativeResize="0"/>
          <p:nvPr/>
        </p:nvPicPr>
        <p:blipFill>
          <a:blip r:embed="rId4">
            <a:alphaModFix/>
          </a:blip>
          <a:stretch>
            <a:fillRect/>
          </a:stretch>
        </p:blipFill>
        <p:spPr>
          <a:xfrm>
            <a:off x="4283968" y="728506"/>
            <a:ext cx="4743000" cy="3754875"/>
          </a:xfrm>
          <a:prstGeom prst="rect">
            <a:avLst/>
          </a:prstGeom>
          <a:noFill/>
          <a:ln>
            <a:noFill/>
          </a:ln>
        </p:spPr>
      </p:pic>
      <p:sp>
        <p:nvSpPr>
          <p:cNvPr id="5" name="Shape 311"/>
          <p:cNvSpPr txBox="1"/>
          <p:nvPr/>
        </p:nvSpPr>
        <p:spPr>
          <a:xfrm>
            <a:off x="1331640" y="3908232"/>
            <a:ext cx="2703293" cy="575149"/>
          </a:xfrm>
          <a:prstGeom prst="rect">
            <a:avLst/>
          </a:prstGeom>
          <a:noFill/>
          <a:ln>
            <a:noFill/>
          </a:ln>
        </p:spPr>
        <p:txBody>
          <a:bodyPr lIns="91425" tIns="91425" rIns="91425" bIns="91425" anchor="ctr" anchorCtr="0">
            <a:noAutofit/>
          </a:bodyPr>
          <a:lstStyle/>
          <a:p>
            <a:pPr lvl="0"/>
            <a:r>
              <a:rPr lang="ru-RU" sz="1000" dirty="0"/>
              <a:t>«Оттепель».</a:t>
            </a:r>
            <a:r>
              <a:rPr lang="en" sz="1000" dirty="0"/>
              <a:t> 2006</a:t>
            </a:r>
          </a:p>
          <a:p>
            <a:pPr lvl="0"/>
            <a:r>
              <a:rPr lang="en" sz="1000" dirty="0" smtClean="0"/>
              <a:t>Фильм</a:t>
            </a:r>
            <a:r>
              <a:rPr lang="ru-RU" sz="1000" dirty="0"/>
              <a:t>.</a:t>
            </a:r>
            <a:r>
              <a:rPr lang="en" sz="1000" dirty="0"/>
              <a:t> 3</a:t>
            </a:r>
            <a:r>
              <a:rPr lang="ru-RU" sz="1000" dirty="0"/>
              <a:t> минуты </a:t>
            </a:r>
            <a:r>
              <a:rPr lang="en" sz="1000" dirty="0"/>
              <a:t>40</a:t>
            </a:r>
            <a:r>
              <a:rPr lang="ru-RU" sz="1000" dirty="0"/>
              <a:t> секунд</a:t>
            </a:r>
            <a:endParaRPr lang="en" sz="1000" dirty="0"/>
          </a:p>
        </p:txBody>
      </p:sp>
    </p:spTree>
    <p:extLst>
      <p:ext uri="{BB962C8B-B14F-4D97-AF65-F5344CB8AC3E}">
        <p14:creationId xmlns:p14="http://schemas.microsoft.com/office/powerpoint/2010/main" val="28241074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Shape 336"/>
          <p:cNvSpPr txBox="1"/>
          <p:nvPr/>
        </p:nvSpPr>
        <p:spPr>
          <a:xfrm>
            <a:off x="177140" y="348001"/>
            <a:ext cx="3315000" cy="3168000"/>
          </a:xfrm>
          <a:prstGeom prst="rect">
            <a:avLst/>
          </a:prstGeom>
          <a:noFill/>
          <a:ln>
            <a:noFill/>
          </a:ln>
        </p:spPr>
        <p:txBody>
          <a:bodyPr lIns="91425" tIns="91425" rIns="91425" bIns="91425" anchor="ctr" anchorCtr="0">
            <a:noAutofit/>
          </a:bodyPr>
          <a:lstStyle/>
          <a:p>
            <a:pPr lvl="0">
              <a:spcBef>
                <a:spcPts val="0"/>
              </a:spcBef>
              <a:buNone/>
            </a:pPr>
            <a:r>
              <a:rPr lang="en" sz="1200" dirty="0"/>
              <a:t>Поэтика почвы Гутова не только заимствует мотивы из имажинария 1960-х, но и имеет в той эпохе свои преемственные аналогии. Близкий гутовскому реестр мотивов, а также их субстанциональный характер и их повторяемость мы находим в кинематографе Андрея Тарковского. Образный строй его фильмов задают мотивы земной тверди и жидкой хляби, полетов и падений, формы и энтропии, балансирования между явью и сном, реальностью и отражением</a:t>
            </a:r>
            <a:r>
              <a:rPr lang="en" sz="1200" dirty="0" smtClean="0"/>
              <a:t>.</a:t>
            </a:r>
            <a:endParaRPr lang="ru-RU" sz="1200" dirty="0" smtClean="0"/>
          </a:p>
          <a:p>
            <a:pPr lvl="0">
              <a:spcBef>
                <a:spcPts val="0"/>
              </a:spcBef>
              <a:buNone/>
            </a:pPr>
            <a:endParaRPr lang="en" sz="1200" dirty="0"/>
          </a:p>
          <a:p>
            <a:pPr lvl="0" rtl="0">
              <a:spcBef>
                <a:spcPts val="0"/>
              </a:spcBef>
              <a:buNone/>
            </a:pPr>
            <a:r>
              <a:rPr lang="en" sz="1200" dirty="0"/>
              <a:t>Виктор Мизиано</a:t>
            </a:r>
          </a:p>
        </p:txBody>
      </p:sp>
      <p:pic>
        <p:nvPicPr>
          <p:cNvPr id="337" name="Shape 337"/>
          <p:cNvPicPr preferRelativeResize="0"/>
          <p:nvPr/>
        </p:nvPicPr>
        <p:blipFill>
          <a:blip r:embed="rId3">
            <a:alphaModFix/>
          </a:blip>
          <a:stretch>
            <a:fillRect/>
          </a:stretch>
        </p:blipFill>
        <p:spPr>
          <a:xfrm>
            <a:off x="3707904" y="339502"/>
            <a:ext cx="5364087" cy="4265744"/>
          </a:xfrm>
          <a:prstGeom prst="rect">
            <a:avLst/>
          </a:prstGeom>
          <a:noFill/>
          <a:ln>
            <a:noFill/>
          </a:ln>
        </p:spPr>
      </p:pic>
      <p:sp>
        <p:nvSpPr>
          <p:cNvPr id="5" name="Shape 311"/>
          <p:cNvSpPr txBox="1"/>
          <p:nvPr/>
        </p:nvSpPr>
        <p:spPr>
          <a:xfrm>
            <a:off x="1298515" y="4391488"/>
            <a:ext cx="2703293" cy="575149"/>
          </a:xfrm>
          <a:prstGeom prst="rect">
            <a:avLst/>
          </a:prstGeom>
          <a:noFill/>
          <a:ln>
            <a:noFill/>
          </a:ln>
        </p:spPr>
        <p:txBody>
          <a:bodyPr lIns="91425" tIns="91425" rIns="91425" bIns="91425" anchor="ctr" anchorCtr="0">
            <a:noAutofit/>
          </a:bodyPr>
          <a:lstStyle/>
          <a:p>
            <a:pPr lvl="0"/>
            <a:r>
              <a:rPr lang="ru-RU" sz="1000" dirty="0"/>
              <a:t>«Оттепель».</a:t>
            </a:r>
            <a:r>
              <a:rPr lang="en" sz="1000" dirty="0"/>
              <a:t> 2006</a:t>
            </a:r>
          </a:p>
          <a:p>
            <a:pPr lvl="0"/>
            <a:r>
              <a:rPr lang="en" sz="1000" dirty="0" smtClean="0"/>
              <a:t>Фильм</a:t>
            </a:r>
            <a:r>
              <a:rPr lang="ru-RU" sz="1000" dirty="0"/>
              <a:t>.</a:t>
            </a:r>
            <a:r>
              <a:rPr lang="en" sz="1000" dirty="0"/>
              <a:t> 3</a:t>
            </a:r>
            <a:r>
              <a:rPr lang="ru-RU" sz="1000" dirty="0"/>
              <a:t> минуты </a:t>
            </a:r>
            <a:r>
              <a:rPr lang="en" sz="1000" dirty="0"/>
              <a:t>40</a:t>
            </a:r>
            <a:r>
              <a:rPr lang="ru-RU" sz="1000" dirty="0"/>
              <a:t> секунд</a:t>
            </a:r>
            <a:endParaRPr lang="en" sz="1000" dirty="0"/>
          </a:p>
        </p:txBody>
      </p:sp>
    </p:spTree>
    <p:extLst>
      <p:ext uri="{BB962C8B-B14F-4D97-AF65-F5344CB8AC3E}">
        <p14:creationId xmlns:p14="http://schemas.microsoft.com/office/powerpoint/2010/main" val="38627222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p:nvPr/>
        </p:nvSpPr>
        <p:spPr>
          <a:xfrm>
            <a:off x="539552" y="4220222"/>
            <a:ext cx="4232700" cy="799800"/>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a:t>
            </a:r>
            <a:r>
              <a:rPr lang="en" sz="1000" dirty="0" smtClean="0"/>
              <a:t>Я </a:t>
            </a:r>
            <a:r>
              <a:rPr lang="en" sz="1000" dirty="0"/>
              <a:t>чужой на этом празднике </a:t>
            </a:r>
            <a:r>
              <a:rPr lang="en" sz="1000" dirty="0" smtClean="0"/>
              <a:t>жизни</a:t>
            </a:r>
            <a:r>
              <a:rPr lang="ru-RU" sz="1000" dirty="0" smtClean="0"/>
              <a:t>»</a:t>
            </a:r>
            <a:r>
              <a:rPr lang="en" sz="1000" dirty="0" smtClean="0"/>
              <a:t>. </a:t>
            </a:r>
            <a:r>
              <a:rPr lang="ru-RU" sz="1000" dirty="0" smtClean="0"/>
              <a:t>2003</a:t>
            </a:r>
          </a:p>
          <a:p>
            <a:pPr lvl="0" rtl="0">
              <a:spcBef>
                <a:spcPts val="0"/>
              </a:spcBef>
              <a:buNone/>
            </a:pPr>
            <a:r>
              <a:rPr lang="en" sz="1000" i="1" dirty="0" smtClean="0">
                <a:solidFill>
                  <a:schemeClr val="dk1"/>
                </a:solidFill>
              </a:rPr>
              <a:t>Moscow </a:t>
            </a:r>
            <a:r>
              <a:rPr lang="en" sz="1000" i="1" dirty="0">
                <a:solidFill>
                  <a:schemeClr val="dk1"/>
                </a:solidFill>
              </a:rPr>
              <a:t>Fine </a:t>
            </a:r>
            <a:r>
              <a:rPr lang="en" sz="1000" i="1" dirty="0" smtClean="0">
                <a:solidFill>
                  <a:schemeClr val="dk1"/>
                </a:solidFill>
              </a:rPr>
              <a:t>Art</a:t>
            </a:r>
            <a:endParaRPr lang="en" sz="1000" i="1" dirty="0">
              <a:solidFill>
                <a:schemeClr val="dk1"/>
              </a:solidFill>
            </a:endParaRPr>
          </a:p>
        </p:txBody>
      </p:sp>
      <p:pic>
        <p:nvPicPr>
          <p:cNvPr id="344" name="Shape 344"/>
          <p:cNvPicPr preferRelativeResize="0"/>
          <p:nvPr/>
        </p:nvPicPr>
        <p:blipFill>
          <a:blip r:embed="rId3">
            <a:alphaModFix/>
          </a:blip>
          <a:stretch>
            <a:fillRect/>
          </a:stretch>
        </p:blipFill>
        <p:spPr>
          <a:xfrm>
            <a:off x="4860032" y="63525"/>
            <a:ext cx="3969242" cy="4956497"/>
          </a:xfrm>
          <a:prstGeom prst="rect">
            <a:avLst/>
          </a:prstGeom>
          <a:noFill/>
          <a:ln>
            <a:noFill/>
          </a:ln>
        </p:spPr>
      </p:pic>
    </p:spTree>
    <p:extLst>
      <p:ext uri="{BB962C8B-B14F-4D97-AF65-F5344CB8AC3E}">
        <p14:creationId xmlns:p14="http://schemas.microsoft.com/office/powerpoint/2010/main" val="18432747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Shape 349"/>
          <p:cNvPicPr preferRelativeResize="0"/>
          <p:nvPr/>
        </p:nvPicPr>
        <p:blipFill>
          <a:blip r:embed="rId3">
            <a:alphaModFix/>
          </a:blip>
          <a:stretch>
            <a:fillRect/>
          </a:stretch>
        </p:blipFill>
        <p:spPr>
          <a:xfrm>
            <a:off x="5125143" y="51470"/>
            <a:ext cx="3767337" cy="5017205"/>
          </a:xfrm>
          <a:prstGeom prst="rect">
            <a:avLst/>
          </a:prstGeom>
          <a:noFill/>
          <a:ln>
            <a:noFill/>
          </a:ln>
        </p:spPr>
      </p:pic>
      <p:sp>
        <p:nvSpPr>
          <p:cNvPr id="350" name="Shape 350"/>
          <p:cNvSpPr txBox="1"/>
          <p:nvPr/>
        </p:nvSpPr>
        <p:spPr>
          <a:xfrm>
            <a:off x="179512" y="61204"/>
            <a:ext cx="4849888" cy="2366530"/>
          </a:xfrm>
          <a:prstGeom prst="rect">
            <a:avLst/>
          </a:prstGeom>
          <a:noFill/>
          <a:ln>
            <a:noFill/>
          </a:ln>
        </p:spPr>
        <p:txBody>
          <a:bodyPr lIns="91425" tIns="91425" rIns="91425" bIns="91425" anchor="ctr" anchorCtr="0">
            <a:noAutofit/>
          </a:bodyPr>
          <a:lstStyle/>
          <a:p>
            <a:pPr lvl="0" rtl="0">
              <a:spcBef>
                <a:spcPts val="0"/>
              </a:spcBef>
              <a:buNone/>
            </a:pPr>
            <a:r>
              <a:rPr lang="en" sz="1200" dirty="0" smtClean="0"/>
              <a:t>Мартышленд </a:t>
            </a:r>
            <a:r>
              <a:rPr lang="en" sz="1200" dirty="0"/>
              <a:t>Гутова </a:t>
            </a:r>
            <a:r>
              <a:rPr lang="en" sz="1200" dirty="0" smtClean="0"/>
              <a:t>- </a:t>
            </a:r>
            <a:r>
              <a:rPr lang="en" sz="1200" dirty="0"/>
              <a:t>это новейшая версия плутовского романа </a:t>
            </a:r>
            <a:r>
              <a:rPr lang="ru-RU" sz="1200" dirty="0" smtClean="0"/>
              <a:t>«</a:t>
            </a:r>
            <a:r>
              <a:rPr lang="en" sz="1200" dirty="0" smtClean="0"/>
              <a:t>Симплициссимус</a:t>
            </a:r>
            <a:r>
              <a:rPr lang="ru-RU" sz="1200" dirty="0" smtClean="0"/>
              <a:t>»</a:t>
            </a:r>
            <a:r>
              <a:rPr lang="en" sz="1200" dirty="0" smtClean="0"/>
              <a:t>. </a:t>
            </a:r>
            <a:r>
              <a:rPr lang="en" sz="1200" dirty="0"/>
              <a:t>Герои выставки застряли между двумя полюсами современной культуры: порнографией и левым радикализмом. Эти два полюса одновременно притягивают и отталкивают сегодня многих. Обезьяны Гутова зарятся на девушек в мини-юбках и с тем же вожделением листают левые трактаты, напоминая возившуюся с очками мартышку Крылова: </a:t>
            </a:r>
            <a:r>
              <a:rPr lang="ru-RU" sz="1200" dirty="0" smtClean="0"/>
              <a:t>«</a:t>
            </a:r>
            <a:r>
              <a:rPr lang="en" sz="1200" dirty="0" smtClean="0"/>
              <a:t>То </a:t>
            </a:r>
            <a:r>
              <a:rPr lang="en" sz="1200" dirty="0"/>
              <a:t>их понюхает, то их полижет. Очки не действуют </a:t>
            </a:r>
            <a:r>
              <a:rPr lang="en" sz="1200" dirty="0" smtClean="0"/>
              <a:t>никак</a:t>
            </a:r>
            <a:r>
              <a:rPr lang="ru-RU" sz="1200" dirty="0" smtClean="0"/>
              <a:t>»</a:t>
            </a:r>
            <a:r>
              <a:rPr lang="en" sz="1200" dirty="0" smtClean="0"/>
              <a:t>.</a:t>
            </a:r>
            <a:endParaRPr lang="ru-RU" sz="1200" dirty="0" smtClean="0"/>
          </a:p>
          <a:p>
            <a:pPr lvl="0" rtl="0">
              <a:spcBef>
                <a:spcPts val="0"/>
              </a:spcBef>
              <a:buNone/>
            </a:pPr>
            <a:endParaRPr lang="en" sz="1200" dirty="0"/>
          </a:p>
          <a:p>
            <a:pPr lvl="0" rtl="0">
              <a:spcBef>
                <a:spcPts val="0"/>
              </a:spcBef>
              <a:buNone/>
            </a:pPr>
            <a:r>
              <a:rPr lang="en" sz="1200" dirty="0">
                <a:solidFill>
                  <a:schemeClr val="tx1"/>
                </a:solidFill>
              </a:rPr>
              <a:t>Валентин Дьяконов </a:t>
            </a:r>
            <a:endParaRPr lang="en" sz="1200" dirty="0">
              <a:solidFill>
                <a:schemeClr val="tx1"/>
              </a:solidFill>
              <a:hlinkClick r:id="rId4"/>
            </a:endParaRPr>
          </a:p>
        </p:txBody>
      </p:sp>
      <p:sp>
        <p:nvSpPr>
          <p:cNvPr id="5" name="Shape 343"/>
          <p:cNvSpPr txBox="1"/>
          <p:nvPr/>
        </p:nvSpPr>
        <p:spPr>
          <a:xfrm>
            <a:off x="796700" y="4268875"/>
            <a:ext cx="4232700" cy="799800"/>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a:t>
            </a:r>
            <a:r>
              <a:rPr lang="en" sz="1000" dirty="0" smtClean="0"/>
              <a:t>Я </a:t>
            </a:r>
            <a:r>
              <a:rPr lang="en" sz="1000" dirty="0"/>
              <a:t>чужой на этом празднике </a:t>
            </a:r>
            <a:r>
              <a:rPr lang="en" sz="1000" dirty="0" smtClean="0"/>
              <a:t>жизни</a:t>
            </a:r>
            <a:r>
              <a:rPr lang="ru-RU" sz="1000" dirty="0" smtClean="0"/>
              <a:t>»</a:t>
            </a:r>
            <a:r>
              <a:rPr lang="en" sz="1000" dirty="0" smtClean="0"/>
              <a:t>. </a:t>
            </a:r>
            <a:r>
              <a:rPr lang="ru-RU" sz="1000" dirty="0" smtClean="0"/>
              <a:t>2003</a:t>
            </a:r>
          </a:p>
          <a:p>
            <a:pPr lvl="0" rtl="0">
              <a:spcBef>
                <a:spcPts val="0"/>
              </a:spcBef>
              <a:buNone/>
            </a:pPr>
            <a:r>
              <a:rPr lang="en" sz="1000" i="1" dirty="0" smtClean="0">
                <a:solidFill>
                  <a:schemeClr val="dk1"/>
                </a:solidFill>
              </a:rPr>
              <a:t>Moscow </a:t>
            </a:r>
            <a:r>
              <a:rPr lang="en" sz="1000" i="1" dirty="0">
                <a:solidFill>
                  <a:schemeClr val="dk1"/>
                </a:solidFill>
              </a:rPr>
              <a:t>Fine </a:t>
            </a:r>
            <a:r>
              <a:rPr lang="en" sz="1000" i="1" dirty="0" smtClean="0">
                <a:solidFill>
                  <a:schemeClr val="dk1"/>
                </a:solidFill>
              </a:rPr>
              <a:t>Art</a:t>
            </a:r>
            <a:endParaRPr lang="en" sz="1000" i="1" dirty="0">
              <a:solidFill>
                <a:schemeClr val="dk1"/>
              </a:solidFill>
            </a:endParaRPr>
          </a:p>
        </p:txBody>
      </p:sp>
    </p:spTree>
    <p:extLst>
      <p:ext uri="{BB962C8B-B14F-4D97-AF65-F5344CB8AC3E}">
        <p14:creationId xmlns:p14="http://schemas.microsoft.com/office/powerpoint/2010/main" val="8037623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Shape 356"/>
          <p:cNvPicPr preferRelativeResize="0"/>
          <p:nvPr/>
        </p:nvPicPr>
        <p:blipFill>
          <a:blip r:embed="rId3">
            <a:alphaModFix/>
          </a:blip>
          <a:stretch>
            <a:fillRect/>
          </a:stretch>
        </p:blipFill>
        <p:spPr>
          <a:xfrm>
            <a:off x="5292080" y="20033"/>
            <a:ext cx="3628490" cy="5092030"/>
          </a:xfrm>
          <a:prstGeom prst="rect">
            <a:avLst/>
          </a:prstGeom>
          <a:noFill/>
          <a:ln>
            <a:noFill/>
          </a:ln>
        </p:spPr>
      </p:pic>
      <p:sp>
        <p:nvSpPr>
          <p:cNvPr id="357" name="Shape 357"/>
          <p:cNvSpPr txBox="1"/>
          <p:nvPr/>
        </p:nvSpPr>
        <p:spPr>
          <a:xfrm>
            <a:off x="179512" y="41240"/>
            <a:ext cx="5037388" cy="2386494"/>
          </a:xfrm>
          <a:prstGeom prst="rect">
            <a:avLst/>
          </a:prstGeom>
          <a:noFill/>
          <a:ln>
            <a:noFill/>
          </a:ln>
        </p:spPr>
        <p:txBody>
          <a:bodyPr lIns="91425" tIns="91425" rIns="91425" bIns="91425" anchor="ctr" anchorCtr="0">
            <a:noAutofit/>
          </a:bodyPr>
          <a:lstStyle/>
          <a:p>
            <a:pPr lvl="0" rtl="0">
              <a:spcBef>
                <a:spcPts val="0"/>
              </a:spcBef>
              <a:buNone/>
            </a:pPr>
            <a:r>
              <a:rPr lang="en" sz="1200" dirty="0" smtClean="0"/>
              <a:t>Живописи </a:t>
            </a:r>
            <a:r>
              <a:rPr lang="en" sz="1200" dirty="0"/>
              <a:t>Гутова свойственна какая-то сдержанность, кажется, какая-то рамка (камерности) не дает развернуться намечающемуся буйству. И это тоже особая черта всего, что художник делает. Впрочем, эскизная манера здесь тоже весьма специфическая, в чем-то подобная ранним работам акварелиста Николая Гришина или рисункам Петра Пинкисевича, т. е. поздней сталинской поры, когда учились рисовать и писать совсем без знания искусства модернистского, современного, советского в том числе. </a:t>
            </a:r>
            <a:endParaRPr lang="ru-RU" sz="1200" dirty="0" smtClean="0"/>
          </a:p>
          <a:p>
            <a:pPr lvl="0" rtl="0">
              <a:spcBef>
                <a:spcPts val="0"/>
              </a:spcBef>
              <a:buNone/>
            </a:pPr>
            <a:endParaRPr lang="en" sz="1200" dirty="0"/>
          </a:p>
          <a:p>
            <a:pPr lvl="0" rtl="0">
              <a:spcBef>
                <a:spcPts val="0"/>
              </a:spcBef>
              <a:buNone/>
            </a:pPr>
            <a:r>
              <a:rPr lang="en" sz="1200" dirty="0">
                <a:solidFill>
                  <a:schemeClr val="tx1"/>
                </a:solidFill>
              </a:rPr>
              <a:t>Владимир Сальников</a:t>
            </a:r>
            <a:endParaRPr lang="en" sz="1200" dirty="0">
              <a:solidFill>
                <a:schemeClr val="tx1"/>
              </a:solidFill>
              <a:hlinkClick r:id="rId4"/>
            </a:endParaRPr>
          </a:p>
        </p:txBody>
      </p:sp>
      <p:sp>
        <p:nvSpPr>
          <p:cNvPr id="5" name="Shape 343"/>
          <p:cNvSpPr txBox="1"/>
          <p:nvPr/>
        </p:nvSpPr>
        <p:spPr>
          <a:xfrm>
            <a:off x="1039458" y="4311236"/>
            <a:ext cx="4232700" cy="799800"/>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a:t>
            </a:r>
            <a:r>
              <a:rPr lang="en" sz="1000" dirty="0" smtClean="0"/>
              <a:t>Я </a:t>
            </a:r>
            <a:r>
              <a:rPr lang="en" sz="1000" dirty="0"/>
              <a:t>чужой на этом празднике </a:t>
            </a:r>
            <a:r>
              <a:rPr lang="en" sz="1000" dirty="0" smtClean="0"/>
              <a:t>жизни</a:t>
            </a:r>
            <a:r>
              <a:rPr lang="ru-RU" sz="1000" dirty="0" smtClean="0"/>
              <a:t>»</a:t>
            </a:r>
            <a:r>
              <a:rPr lang="en" sz="1000" dirty="0" smtClean="0"/>
              <a:t>. </a:t>
            </a:r>
            <a:r>
              <a:rPr lang="ru-RU" sz="1000" dirty="0" smtClean="0"/>
              <a:t>2003</a:t>
            </a:r>
          </a:p>
          <a:p>
            <a:pPr lvl="0" rtl="0">
              <a:spcBef>
                <a:spcPts val="0"/>
              </a:spcBef>
              <a:buNone/>
            </a:pPr>
            <a:r>
              <a:rPr lang="en" sz="1000" i="1" dirty="0" smtClean="0">
                <a:solidFill>
                  <a:schemeClr val="dk1"/>
                </a:solidFill>
              </a:rPr>
              <a:t>Moscow </a:t>
            </a:r>
            <a:r>
              <a:rPr lang="en" sz="1000" i="1" dirty="0">
                <a:solidFill>
                  <a:schemeClr val="dk1"/>
                </a:solidFill>
              </a:rPr>
              <a:t>Fine </a:t>
            </a:r>
            <a:r>
              <a:rPr lang="en" sz="1000" i="1" dirty="0" smtClean="0">
                <a:solidFill>
                  <a:schemeClr val="dk1"/>
                </a:solidFill>
              </a:rPr>
              <a:t>Art</a:t>
            </a:r>
            <a:endParaRPr lang="en" sz="1000" i="1" dirty="0">
              <a:solidFill>
                <a:schemeClr val="dk1"/>
              </a:solidFill>
            </a:endParaRPr>
          </a:p>
        </p:txBody>
      </p:sp>
    </p:spTree>
    <p:extLst>
      <p:ext uri="{BB962C8B-B14F-4D97-AF65-F5344CB8AC3E}">
        <p14:creationId xmlns:p14="http://schemas.microsoft.com/office/powerpoint/2010/main" val="7793039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Shape 363"/>
          <p:cNvPicPr preferRelativeResize="0"/>
          <p:nvPr/>
        </p:nvPicPr>
        <p:blipFill>
          <a:blip r:embed="rId3">
            <a:alphaModFix/>
          </a:blip>
          <a:stretch>
            <a:fillRect/>
          </a:stretch>
        </p:blipFill>
        <p:spPr>
          <a:xfrm>
            <a:off x="5358488" y="55525"/>
            <a:ext cx="3359423" cy="5067438"/>
          </a:xfrm>
          <a:prstGeom prst="rect">
            <a:avLst/>
          </a:prstGeom>
          <a:noFill/>
          <a:ln>
            <a:noFill/>
          </a:ln>
        </p:spPr>
      </p:pic>
      <p:sp>
        <p:nvSpPr>
          <p:cNvPr id="364" name="Shape 364"/>
          <p:cNvSpPr txBox="1"/>
          <p:nvPr/>
        </p:nvSpPr>
        <p:spPr>
          <a:xfrm>
            <a:off x="107504" y="55525"/>
            <a:ext cx="5186357" cy="2084177"/>
          </a:xfrm>
          <a:prstGeom prst="rect">
            <a:avLst/>
          </a:prstGeom>
          <a:noFill/>
          <a:ln>
            <a:noFill/>
          </a:ln>
        </p:spPr>
        <p:txBody>
          <a:bodyPr lIns="91425" tIns="91425" rIns="91425" bIns="91425" anchor="ctr" anchorCtr="0">
            <a:noAutofit/>
          </a:bodyPr>
          <a:lstStyle/>
          <a:p>
            <a:pPr lvl="0" rtl="0">
              <a:spcBef>
                <a:spcPts val="0"/>
              </a:spcBef>
              <a:buNone/>
            </a:pPr>
            <a:r>
              <a:rPr lang="en" sz="1200" dirty="0"/>
              <a:t>Получился какой-то гибрид </a:t>
            </a:r>
            <a:r>
              <a:rPr lang="ru-RU" sz="1200" dirty="0" smtClean="0"/>
              <a:t>«</a:t>
            </a:r>
            <a:r>
              <a:rPr lang="en" sz="1200" dirty="0" smtClean="0"/>
              <a:t>Планеты обезьян</a:t>
            </a:r>
            <a:r>
              <a:rPr lang="ru-RU" sz="1200" dirty="0" smtClean="0"/>
              <a:t>»</a:t>
            </a:r>
            <a:r>
              <a:rPr lang="en" sz="1200" dirty="0" smtClean="0"/>
              <a:t> </a:t>
            </a:r>
            <a:r>
              <a:rPr lang="en" sz="1200" dirty="0"/>
              <a:t>и </a:t>
            </a:r>
            <a:r>
              <a:rPr lang="ru-RU" sz="1200" dirty="0" smtClean="0"/>
              <a:t>«</a:t>
            </a:r>
            <a:r>
              <a:rPr lang="en" sz="1200" dirty="0" smtClean="0"/>
              <a:t>Города женщин</a:t>
            </a:r>
            <a:r>
              <a:rPr lang="ru-RU" sz="1200" dirty="0" smtClean="0"/>
              <a:t>»</a:t>
            </a:r>
            <a:r>
              <a:rPr lang="en" sz="1200" dirty="0" smtClean="0"/>
              <a:t> </a:t>
            </a:r>
            <a:r>
              <a:rPr lang="en" sz="1200" dirty="0"/>
              <a:t>— двух хрестоматийных фильмов о человеческой отчужденности, в свое время также трактовавшихся как критика капиталистического общества. Впрочем, трогательные обезьянки Дмитрия Гутова напоминают не пришедших на смену человеку разумных шимпанзе из сатиры Пьера Буля, но тех нарисованных тонкой кистью созданий, которые воплощали меланхолию в традиционной японской живописи и поэзии. </a:t>
            </a:r>
            <a:endParaRPr lang="ru-RU" sz="1200" dirty="0" smtClean="0"/>
          </a:p>
          <a:p>
            <a:pPr lvl="0" rtl="0">
              <a:spcBef>
                <a:spcPts val="0"/>
              </a:spcBef>
              <a:buNone/>
            </a:pPr>
            <a:endParaRPr lang="en" sz="1200" dirty="0"/>
          </a:p>
          <a:p>
            <a:pPr lvl="0" rtl="0">
              <a:spcBef>
                <a:spcPts val="0"/>
              </a:spcBef>
              <a:buNone/>
            </a:pPr>
            <a:r>
              <a:rPr lang="en" sz="1200" dirty="0"/>
              <a:t>Ирина Кулик</a:t>
            </a:r>
          </a:p>
        </p:txBody>
      </p:sp>
      <p:sp>
        <p:nvSpPr>
          <p:cNvPr id="5" name="Shape 343"/>
          <p:cNvSpPr txBox="1"/>
          <p:nvPr/>
        </p:nvSpPr>
        <p:spPr>
          <a:xfrm>
            <a:off x="1067180" y="4315096"/>
            <a:ext cx="4232700" cy="799800"/>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a:t>
            </a:r>
            <a:r>
              <a:rPr lang="en" sz="1000" dirty="0" smtClean="0"/>
              <a:t>Я </a:t>
            </a:r>
            <a:r>
              <a:rPr lang="en" sz="1000" dirty="0"/>
              <a:t>чужой на этом празднике </a:t>
            </a:r>
            <a:r>
              <a:rPr lang="en" sz="1000" dirty="0" smtClean="0"/>
              <a:t>жизни</a:t>
            </a:r>
            <a:r>
              <a:rPr lang="ru-RU" sz="1000" dirty="0" smtClean="0"/>
              <a:t>»</a:t>
            </a:r>
            <a:r>
              <a:rPr lang="en" sz="1000" dirty="0" smtClean="0"/>
              <a:t>. </a:t>
            </a:r>
            <a:r>
              <a:rPr lang="ru-RU" sz="1000" dirty="0" smtClean="0"/>
              <a:t>2003</a:t>
            </a:r>
          </a:p>
          <a:p>
            <a:pPr lvl="0" rtl="0">
              <a:spcBef>
                <a:spcPts val="0"/>
              </a:spcBef>
              <a:buNone/>
            </a:pPr>
            <a:r>
              <a:rPr lang="en" sz="1000" i="1" dirty="0" smtClean="0">
                <a:solidFill>
                  <a:schemeClr val="dk1"/>
                </a:solidFill>
              </a:rPr>
              <a:t>Moscow </a:t>
            </a:r>
            <a:r>
              <a:rPr lang="en" sz="1000" i="1" dirty="0">
                <a:solidFill>
                  <a:schemeClr val="dk1"/>
                </a:solidFill>
              </a:rPr>
              <a:t>Fine </a:t>
            </a:r>
            <a:r>
              <a:rPr lang="en" sz="1000" i="1" dirty="0" smtClean="0">
                <a:solidFill>
                  <a:schemeClr val="dk1"/>
                </a:solidFill>
              </a:rPr>
              <a:t>Art</a:t>
            </a:r>
            <a:endParaRPr lang="en" sz="1000" i="1" dirty="0">
              <a:solidFill>
                <a:schemeClr val="dk1"/>
              </a:solidFill>
            </a:endParaRPr>
          </a:p>
        </p:txBody>
      </p:sp>
    </p:spTree>
    <p:extLst>
      <p:ext uri="{BB962C8B-B14F-4D97-AF65-F5344CB8AC3E}">
        <p14:creationId xmlns:p14="http://schemas.microsoft.com/office/powerpoint/2010/main" val="41936532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Shape 370"/>
          <p:cNvSpPr txBox="1"/>
          <p:nvPr/>
        </p:nvSpPr>
        <p:spPr>
          <a:xfrm>
            <a:off x="0" y="0"/>
            <a:ext cx="4427984" cy="1995686"/>
          </a:xfrm>
          <a:prstGeom prst="rect">
            <a:avLst/>
          </a:prstGeom>
          <a:noFill/>
          <a:ln>
            <a:noFill/>
          </a:ln>
        </p:spPr>
        <p:txBody>
          <a:bodyPr lIns="91425" tIns="91425" rIns="91425" bIns="91425" anchor="ctr" anchorCtr="0">
            <a:noAutofit/>
          </a:bodyPr>
          <a:lstStyle/>
          <a:p>
            <a:pPr lvl="0">
              <a:spcBef>
                <a:spcPts val="0"/>
              </a:spcBef>
              <a:buNone/>
            </a:pPr>
            <a:r>
              <a:rPr lang="en" sz="1200" dirty="0"/>
              <a:t>По модернизму было издано всего две-три книжки, но они были прекрасно составлены. Бедным сегодняшним студентам до сих пор нельзя порекомендовать ничего лучшего по искусству ХХ века, чем «Кризис безобразия» Лифшица – там грамотно, с точными цитатами, изложены основные вехи истории искусства ХХ века. Что Дюшан, что Уорхол с банками «Кэмпбелл</a:t>
            </a:r>
            <a:r>
              <a:rPr lang="en" sz="1200" dirty="0" smtClean="0"/>
              <a:t>».</a:t>
            </a:r>
            <a:endParaRPr lang="ru-RU" sz="1200" dirty="0" smtClean="0"/>
          </a:p>
          <a:p>
            <a:pPr lvl="0">
              <a:spcBef>
                <a:spcPts val="0"/>
              </a:spcBef>
              <a:buNone/>
            </a:pPr>
            <a:endParaRPr lang="en" sz="1200" dirty="0"/>
          </a:p>
          <a:p>
            <a:pPr lvl="0" rtl="0">
              <a:spcBef>
                <a:spcPts val="0"/>
              </a:spcBef>
              <a:buNone/>
            </a:pPr>
            <a:r>
              <a:rPr lang="en" sz="1200" dirty="0"/>
              <a:t>Дмитрий </a:t>
            </a:r>
            <a:r>
              <a:rPr lang="en" sz="1200" dirty="0" smtClean="0"/>
              <a:t>Гутов </a:t>
            </a:r>
            <a:endParaRPr lang="en" sz="1200" dirty="0"/>
          </a:p>
        </p:txBody>
      </p:sp>
      <p:pic>
        <p:nvPicPr>
          <p:cNvPr id="371" name="Shape 371"/>
          <p:cNvPicPr preferRelativeResize="0"/>
          <p:nvPr/>
        </p:nvPicPr>
        <p:blipFill>
          <a:blip r:embed="rId3">
            <a:alphaModFix/>
          </a:blip>
          <a:stretch>
            <a:fillRect/>
          </a:stretch>
        </p:blipFill>
        <p:spPr>
          <a:xfrm>
            <a:off x="4549672" y="0"/>
            <a:ext cx="4284604" cy="5143499"/>
          </a:xfrm>
          <a:prstGeom prst="rect">
            <a:avLst/>
          </a:prstGeom>
          <a:noFill/>
          <a:ln>
            <a:noFill/>
          </a:ln>
        </p:spPr>
      </p:pic>
      <p:sp>
        <p:nvSpPr>
          <p:cNvPr id="5" name="Shape 343"/>
          <p:cNvSpPr txBox="1"/>
          <p:nvPr/>
        </p:nvSpPr>
        <p:spPr>
          <a:xfrm>
            <a:off x="611560" y="4342117"/>
            <a:ext cx="4232700" cy="799800"/>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a:t>
            </a:r>
            <a:r>
              <a:rPr lang="en" sz="1000" dirty="0" smtClean="0"/>
              <a:t>Я </a:t>
            </a:r>
            <a:r>
              <a:rPr lang="en" sz="1000" dirty="0"/>
              <a:t>чужой на этом празднике </a:t>
            </a:r>
            <a:r>
              <a:rPr lang="en" sz="1000" dirty="0" smtClean="0"/>
              <a:t>жизни</a:t>
            </a:r>
            <a:r>
              <a:rPr lang="ru-RU" sz="1000" dirty="0" smtClean="0"/>
              <a:t>»</a:t>
            </a:r>
            <a:r>
              <a:rPr lang="en" sz="1000" dirty="0" smtClean="0"/>
              <a:t>. </a:t>
            </a:r>
            <a:r>
              <a:rPr lang="ru-RU" sz="1000" dirty="0" smtClean="0"/>
              <a:t>2003</a:t>
            </a:r>
          </a:p>
          <a:p>
            <a:pPr lvl="0" rtl="0">
              <a:spcBef>
                <a:spcPts val="0"/>
              </a:spcBef>
              <a:buNone/>
            </a:pPr>
            <a:r>
              <a:rPr lang="en" sz="1000" i="1" dirty="0" smtClean="0">
                <a:solidFill>
                  <a:schemeClr val="dk1"/>
                </a:solidFill>
              </a:rPr>
              <a:t>Moscow </a:t>
            </a:r>
            <a:r>
              <a:rPr lang="en" sz="1000" i="1" dirty="0">
                <a:solidFill>
                  <a:schemeClr val="dk1"/>
                </a:solidFill>
              </a:rPr>
              <a:t>Fine </a:t>
            </a:r>
            <a:r>
              <a:rPr lang="en" sz="1000" i="1" dirty="0" smtClean="0">
                <a:solidFill>
                  <a:schemeClr val="dk1"/>
                </a:solidFill>
              </a:rPr>
              <a:t>Art</a:t>
            </a:r>
            <a:endParaRPr lang="en" sz="1000" i="1" dirty="0">
              <a:solidFill>
                <a:schemeClr val="dk1"/>
              </a:solidFill>
            </a:endParaRPr>
          </a:p>
        </p:txBody>
      </p:sp>
    </p:spTree>
    <p:extLst>
      <p:ext uri="{BB962C8B-B14F-4D97-AF65-F5344CB8AC3E}">
        <p14:creationId xmlns:p14="http://schemas.microsoft.com/office/powerpoint/2010/main" val="28983767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txBox="1"/>
          <p:nvPr/>
        </p:nvSpPr>
        <p:spPr>
          <a:xfrm>
            <a:off x="69004" y="21222"/>
            <a:ext cx="3266416" cy="2160240"/>
          </a:xfrm>
          <a:prstGeom prst="rect">
            <a:avLst/>
          </a:prstGeom>
          <a:noFill/>
          <a:ln>
            <a:noFill/>
          </a:ln>
        </p:spPr>
        <p:txBody>
          <a:bodyPr lIns="91425" tIns="91425" rIns="91425" bIns="91425" anchor="ctr" anchorCtr="0">
            <a:noAutofit/>
          </a:bodyPr>
          <a:lstStyle/>
          <a:p>
            <a:pPr lvl="0" rtl="0">
              <a:spcBef>
                <a:spcPts val="0"/>
              </a:spcBef>
              <a:buNone/>
            </a:pPr>
            <a:r>
              <a:rPr lang="en" sz="1200" dirty="0"/>
              <a:t>Институт Михаила Лифшица - интеллектуальная лаборатория, дискуссионный клуб, опыт коллективного междисциплинарного исследования, в котором принимают участие люди разных профессий и возрастов - от депутатов Государственной Думы, до философов и социологов. </a:t>
            </a:r>
            <a:endParaRPr lang="ru-RU" sz="1200" dirty="0" smtClean="0"/>
          </a:p>
          <a:p>
            <a:pPr lvl="0" rtl="0">
              <a:spcBef>
                <a:spcPts val="0"/>
              </a:spcBef>
              <a:buNone/>
            </a:pPr>
            <a:endParaRPr lang="en" sz="1200" dirty="0"/>
          </a:p>
          <a:p>
            <a:pPr lvl="0" rtl="0">
              <a:spcBef>
                <a:spcPts val="0"/>
              </a:spcBef>
              <a:buNone/>
            </a:pPr>
            <a:r>
              <a:rPr lang="en" sz="1200" dirty="0">
                <a:solidFill>
                  <a:schemeClr val="dk1"/>
                </a:solidFill>
              </a:rPr>
              <a:t>Виктор Мизиано</a:t>
            </a:r>
          </a:p>
          <a:p>
            <a:pPr lvl="0" rtl="0">
              <a:spcBef>
                <a:spcPts val="0"/>
              </a:spcBef>
              <a:buNone/>
            </a:pPr>
            <a:endParaRPr dirty="0"/>
          </a:p>
        </p:txBody>
      </p:sp>
      <p:pic>
        <p:nvPicPr>
          <p:cNvPr id="398" name="Shape 398"/>
          <p:cNvPicPr preferRelativeResize="0"/>
          <p:nvPr/>
        </p:nvPicPr>
        <p:blipFill>
          <a:blip r:embed="rId3">
            <a:alphaModFix/>
          </a:blip>
          <a:stretch>
            <a:fillRect/>
          </a:stretch>
        </p:blipFill>
        <p:spPr>
          <a:xfrm>
            <a:off x="3333051" y="21222"/>
            <a:ext cx="5810949" cy="4362924"/>
          </a:xfrm>
          <a:prstGeom prst="rect">
            <a:avLst/>
          </a:prstGeom>
          <a:noFill/>
          <a:ln>
            <a:noFill/>
          </a:ln>
        </p:spPr>
      </p:pic>
    </p:spTree>
    <p:extLst>
      <p:ext uri="{BB962C8B-B14F-4D97-AF65-F5344CB8AC3E}">
        <p14:creationId xmlns:p14="http://schemas.microsoft.com/office/powerpoint/2010/main" val="3219883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p:nvPr/>
        </p:nvSpPr>
        <p:spPr>
          <a:xfrm>
            <a:off x="0" y="267494"/>
            <a:ext cx="3000000" cy="3000000"/>
          </a:xfrm>
          <a:prstGeom prst="rect">
            <a:avLst/>
          </a:prstGeom>
          <a:noFill/>
          <a:ln>
            <a:noFill/>
          </a:ln>
        </p:spPr>
        <p:txBody>
          <a:bodyPr lIns="91425" tIns="91425" rIns="91425" bIns="91425" anchor="ctr" anchorCtr="0">
            <a:noAutofit/>
          </a:bodyPr>
          <a:lstStyle/>
          <a:p>
            <a:pPr lvl="0" rtl="0">
              <a:spcBef>
                <a:spcPts val="0"/>
              </a:spcBef>
              <a:buNone/>
            </a:pPr>
            <a:r>
              <a:rPr lang="en" sz="1200" dirty="0"/>
              <a:t>Художник пытался показать, что модернизм (абстракция), подчиненный требованиям жизни, не несет в себе ничего опасного и негативного. Можно сказать, что Гутов одним из первых реабилитировал советский дизайн, которым только сейчас начали увлекаться. </a:t>
            </a:r>
            <a:endParaRPr lang="ru-RU" sz="1200" dirty="0" smtClean="0"/>
          </a:p>
          <a:p>
            <a:pPr lvl="0" rtl="0">
              <a:spcBef>
                <a:spcPts val="0"/>
              </a:spcBef>
              <a:buNone/>
            </a:pPr>
            <a:endParaRPr lang="en" sz="1200" dirty="0"/>
          </a:p>
          <a:p>
            <a:pPr lvl="0" rtl="0">
              <a:spcBef>
                <a:spcPts val="0"/>
              </a:spcBef>
              <a:buNone/>
            </a:pPr>
            <a:r>
              <a:rPr lang="en" sz="1200" dirty="0"/>
              <a:t>Михаил Боде</a:t>
            </a:r>
          </a:p>
        </p:txBody>
      </p:sp>
      <p:pic>
        <p:nvPicPr>
          <p:cNvPr id="67" name="Shape 67"/>
          <p:cNvPicPr preferRelativeResize="0"/>
          <p:nvPr/>
        </p:nvPicPr>
        <p:blipFill>
          <a:blip r:embed="rId3">
            <a:alphaModFix/>
          </a:blip>
          <a:stretch>
            <a:fillRect/>
          </a:stretch>
        </p:blipFill>
        <p:spPr>
          <a:xfrm>
            <a:off x="3203848" y="195486"/>
            <a:ext cx="5881484" cy="4752528"/>
          </a:xfrm>
          <a:prstGeom prst="rect">
            <a:avLst/>
          </a:prstGeom>
          <a:noFill/>
          <a:ln>
            <a:noFill/>
          </a:ln>
        </p:spPr>
      </p:pic>
      <p:sp>
        <p:nvSpPr>
          <p:cNvPr id="68" name="Shape 68"/>
          <p:cNvSpPr txBox="1"/>
          <p:nvPr/>
        </p:nvSpPr>
        <p:spPr>
          <a:xfrm>
            <a:off x="539552" y="3939902"/>
            <a:ext cx="2587800" cy="1008112"/>
          </a:xfrm>
          <a:prstGeom prst="rect">
            <a:avLst/>
          </a:prstGeom>
          <a:noFill/>
          <a:ln>
            <a:noFill/>
          </a:ln>
        </p:spPr>
        <p:txBody>
          <a:bodyPr lIns="91425" tIns="91425" rIns="91425" bIns="91425" anchor="ctr" anchorCtr="0">
            <a:noAutofit/>
          </a:bodyPr>
          <a:lstStyle/>
          <a:p>
            <a:pPr lvl="0" rtl="0">
              <a:spcBef>
                <a:spcPts val="0"/>
              </a:spcBef>
              <a:buNone/>
            </a:pPr>
            <a:r>
              <a:rPr lang="en" sz="1000" dirty="0"/>
              <a:t>Юрий Злотников. </a:t>
            </a:r>
            <a:endParaRPr lang="ru-RU" sz="1000" dirty="0" smtClean="0"/>
          </a:p>
          <a:p>
            <a:pPr lvl="0" rtl="0">
              <a:spcBef>
                <a:spcPts val="0"/>
              </a:spcBef>
              <a:buNone/>
            </a:pPr>
            <a:r>
              <a:rPr lang="en" sz="1000" dirty="0" smtClean="0"/>
              <a:t>Из </a:t>
            </a:r>
            <a:r>
              <a:rPr lang="en" sz="1000" dirty="0"/>
              <a:t>серии «Сигналы».</a:t>
            </a:r>
            <a:r>
              <a:rPr lang="en" sz="1000" b="1" dirty="0"/>
              <a:t> </a:t>
            </a:r>
            <a:r>
              <a:rPr lang="en" sz="1000" dirty="0"/>
              <a:t>Конец 1950-х. </a:t>
            </a:r>
          </a:p>
        </p:txBody>
      </p:sp>
    </p:spTree>
    <p:extLst>
      <p:ext uri="{BB962C8B-B14F-4D97-AF65-F5344CB8AC3E}">
        <p14:creationId xmlns:p14="http://schemas.microsoft.com/office/powerpoint/2010/main" val="7620596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Shape 367"/>
          <p:cNvSpPr txBox="1"/>
          <p:nvPr/>
        </p:nvSpPr>
        <p:spPr>
          <a:xfrm>
            <a:off x="107504" y="339502"/>
            <a:ext cx="5217771" cy="1800200"/>
          </a:xfrm>
          <a:prstGeom prst="rect">
            <a:avLst/>
          </a:prstGeom>
          <a:noFill/>
          <a:ln>
            <a:noFill/>
          </a:ln>
        </p:spPr>
        <p:txBody>
          <a:bodyPr lIns="91425" tIns="91425" rIns="91425" bIns="91425" anchor="ctr" anchorCtr="0">
            <a:noAutofit/>
          </a:bodyPr>
          <a:lstStyle/>
          <a:p>
            <a:pPr lvl="0" rtl="0">
              <a:spcBef>
                <a:spcPts val="0"/>
              </a:spcBef>
              <a:buNone/>
            </a:pPr>
            <a:r>
              <a:rPr lang="en" sz="1200" dirty="0"/>
              <a:t>На дворе был 1988 год — анафематствуется вся советская культура, вся русская революционная демократия. Мол, не мы ведем себя как свиньи, а чистейшие люди XIX века виноваты. Так что в эту эпоху чтение Лифшица с его отсылками ко всему, что тогда ­было оплевано, вызывало безумный драйв — ты был как бы один против всех, весь мир про­тив тебя</a:t>
            </a:r>
            <a:r>
              <a:rPr lang="en" sz="1200" dirty="0" smtClean="0"/>
              <a:t>.</a:t>
            </a:r>
            <a:endParaRPr lang="ru-RU" sz="1200" dirty="0" smtClean="0"/>
          </a:p>
          <a:p>
            <a:pPr lvl="0" rtl="0">
              <a:spcBef>
                <a:spcPts val="0"/>
              </a:spcBef>
              <a:buNone/>
            </a:pPr>
            <a:endParaRPr lang="en" sz="1200" dirty="0"/>
          </a:p>
          <a:p>
            <a:pPr lvl="0" rtl="0">
              <a:spcBef>
                <a:spcPts val="0"/>
              </a:spcBef>
              <a:buNone/>
            </a:pPr>
            <a:r>
              <a:rPr lang="en" sz="1200" dirty="0"/>
              <a:t>Дмитрий Гутов</a:t>
            </a:r>
          </a:p>
        </p:txBody>
      </p:sp>
      <p:pic>
        <p:nvPicPr>
          <p:cNvPr id="368" name="Shape 368"/>
          <p:cNvPicPr preferRelativeResize="0"/>
          <p:nvPr/>
        </p:nvPicPr>
        <p:blipFill rotWithShape="1">
          <a:blip r:embed="rId3">
            <a:alphaModFix/>
          </a:blip>
          <a:srcRect r="53229"/>
          <a:stretch/>
        </p:blipFill>
        <p:spPr>
          <a:xfrm>
            <a:off x="5325275" y="80175"/>
            <a:ext cx="3721300" cy="500647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3" name="Shape 403"/>
          <p:cNvPicPr preferRelativeResize="0"/>
          <p:nvPr/>
        </p:nvPicPr>
        <p:blipFill>
          <a:blip r:embed="rId3">
            <a:alphaModFix/>
          </a:blip>
          <a:stretch>
            <a:fillRect/>
          </a:stretch>
        </p:blipFill>
        <p:spPr>
          <a:xfrm>
            <a:off x="5324043" y="0"/>
            <a:ext cx="3199257" cy="5143500"/>
          </a:xfrm>
          <a:prstGeom prst="rect">
            <a:avLst/>
          </a:prstGeom>
          <a:noFill/>
          <a:ln>
            <a:noFill/>
          </a:ln>
        </p:spPr>
      </p:pic>
      <p:sp>
        <p:nvSpPr>
          <p:cNvPr id="404" name="Shape 404"/>
          <p:cNvSpPr txBox="1"/>
          <p:nvPr/>
        </p:nvSpPr>
        <p:spPr>
          <a:xfrm>
            <a:off x="107504" y="51470"/>
            <a:ext cx="5109867" cy="1687150"/>
          </a:xfrm>
          <a:prstGeom prst="rect">
            <a:avLst/>
          </a:prstGeom>
          <a:noFill/>
          <a:ln>
            <a:noFill/>
          </a:ln>
        </p:spPr>
        <p:txBody>
          <a:bodyPr lIns="91425" tIns="91425" rIns="91425" bIns="91425" anchor="ctr" anchorCtr="0">
            <a:noAutofit/>
          </a:bodyPr>
          <a:lstStyle/>
          <a:p>
            <a:pPr lvl="0" rtl="0">
              <a:spcBef>
                <a:spcPts val="0"/>
              </a:spcBef>
              <a:buNone/>
            </a:pPr>
            <a:r>
              <a:rPr lang="en" sz="1200" dirty="0"/>
              <a:t>Михаилу Лифшицу бесконечно благодарны все, кто учился в советских гуманитарных вузах: вместо того, чтобы долбить в свое удовольствие этюды Черни, учить имена египетских фараонов или срисовывать торсы античных героев, приходилось зубрить постулаты самой передовой в мире эстетики, столпом и основателем которой и был незабвенный Мих. Лифшиц. </a:t>
            </a:r>
            <a:endParaRPr lang="ru-RU" sz="1200" dirty="0" smtClean="0"/>
          </a:p>
          <a:p>
            <a:pPr lvl="0" rtl="0">
              <a:spcBef>
                <a:spcPts val="0"/>
              </a:spcBef>
              <a:buNone/>
            </a:pPr>
            <a:endParaRPr lang="en" sz="1200" dirty="0"/>
          </a:p>
          <a:p>
            <a:pPr lvl="0" rtl="0">
              <a:spcBef>
                <a:spcPts val="0"/>
              </a:spcBef>
              <a:buClr>
                <a:schemeClr val="dk1"/>
              </a:buClr>
              <a:buFont typeface="Arial"/>
              <a:buNone/>
            </a:pPr>
            <a:r>
              <a:rPr lang="en" sz="1200" dirty="0"/>
              <a:t>Андрей Ковалев</a:t>
            </a:r>
          </a:p>
        </p:txBody>
      </p:sp>
    </p:spTree>
    <p:extLst>
      <p:ext uri="{BB962C8B-B14F-4D97-AF65-F5344CB8AC3E}">
        <p14:creationId xmlns:p14="http://schemas.microsoft.com/office/powerpoint/2010/main" val="41889421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Shape 409"/>
          <p:cNvSpPr txBox="1"/>
          <p:nvPr/>
        </p:nvSpPr>
        <p:spPr>
          <a:xfrm>
            <a:off x="63524" y="654825"/>
            <a:ext cx="3212331" cy="1988933"/>
          </a:xfrm>
          <a:prstGeom prst="rect">
            <a:avLst/>
          </a:prstGeom>
          <a:noFill/>
          <a:ln>
            <a:noFill/>
          </a:ln>
        </p:spPr>
        <p:txBody>
          <a:bodyPr lIns="91425" tIns="91425" rIns="91425" bIns="91425" anchor="ctr" anchorCtr="0">
            <a:noAutofit/>
          </a:bodyPr>
          <a:lstStyle/>
          <a:p>
            <a:pPr lvl="0" rtl="0">
              <a:spcBef>
                <a:spcPts val="0"/>
              </a:spcBef>
              <a:buNone/>
            </a:pPr>
            <a:endParaRPr dirty="0"/>
          </a:p>
          <a:p>
            <a:pPr lvl="0" rtl="0">
              <a:spcBef>
                <a:spcPts val="0"/>
              </a:spcBef>
              <a:buNone/>
            </a:pPr>
            <a:r>
              <a:rPr lang="en" sz="1200" dirty="0"/>
              <a:t>Институт Лифшица, в деятельности которого принимают участие примерно десять человек, работает над очень важным вопросом: «Каковы современные возможности реализма как альтернативы буржуазному искусству</a:t>
            </a:r>
            <a:r>
              <a:rPr lang="en" sz="1200" dirty="0" smtClean="0"/>
              <a:t>?»</a:t>
            </a:r>
            <a:r>
              <a:rPr lang="ru-RU" sz="1200" dirty="0" smtClean="0"/>
              <a:t>.</a:t>
            </a:r>
            <a:r>
              <a:rPr lang="en" sz="1200" dirty="0" smtClean="0"/>
              <a:t> </a:t>
            </a:r>
            <a:endParaRPr lang="ru-RU" sz="1200" dirty="0" smtClean="0"/>
          </a:p>
          <a:p>
            <a:pPr lvl="0" rtl="0">
              <a:spcBef>
                <a:spcPts val="0"/>
              </a:spcBef>
              <a:buNone/>
            </a:pPr>
            <a:endParaRPr lang="en" sz="1200" dirty="0"/>
          </a:p>
          <a:p>
            <a:pPr lvl="0" rtl="0">
              <a:spcBef>
                <a:spcPts val="0"/>
              </a:spcBef>
              <a:buNone/>
            </a:pPr>
            <a:r>
              <a:rPr lang="en" sz="1200" dirty="0">
                <a:solidFill>
                  <a:schemeClr val="tx1"/>
                </a:solidFill>
              </a:rPr>
              <a:t>Андрей Ковалев</a:t>
            </a:r>
            <a:endParaRPr lang="en" sz="1200" dirty="0">
              <a:solidFill>
                <a:schemeClr val="tx1"/>
              </a:solidFill>
              <a:hlinkClick r:id="rId3"/>
            </a:endParaRPr>
          </a:p>
        </p:txBody>
      </p:sp>
      <p:pic>
        <p:nvPicPr>
          <p:cNvPr id="410" name="Shape 410"/>
          <p:cNvPicPr preferRelativeResize="0"/>
          <p:nvPr/>
        </p:nvPicPr>
        <p:blipFill>
          <a:blip r:embed="rId4">
            <a:alphaModFix/>
          </a:blip>
          <a:stretch>
            <a:fillRect/>
          </a:stretch>
        </p:blipFill>
        <p:spPr>
          <a:xfrm>
            <a:off x="3347864" y="629846"/>
            <a:ext cx="5689874" cy="3238048"/>
          </a:xfrm>
          <a:prstGeom prst="rect">
            <a:avLst/>
          </a:prstGeom>
          <a:noFill/>
          <a:ln>
            <a:noFill/>
          </a:ln>
        </p:spPr>
      </p:pic>
    </p:spTree>
    <p:extLst>
      <p:ext uri="{BB962C8B-B14F-4D97-AF65-F5344CB8AC3E}">
        <p14:creationId xmlns:p14="http://schemas.microsoft.com/office/powerpoint/2010/main" val="9961392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Shape 415"/>
          <p:cNvPicPr preferRelativeResize="0"/>
          <p:nvPr/>
        </p:nvPicPr>
        <p:blipFill>
          <a:blip r:embed="rId3">
            <a:alphaModFix/>
          </a:blip>
          <a:stretch>
            <a:fillRect/>
          </a:stretch>
        </p:blipFill>
        <p:spPr>
          <a:xfrm>
            <a:off x="3682838" y="540699"/>
            <a:ext cx="5476875" cy="3590925"/>
          </a:xfrm>
          <a:prstGeom prst="rect">
            <a:avLst/>
          </a:prstGeom>
          <a:noFill/>
          <a:ln>
            <a:noFill/>
          </a:ln>
        </p:spPr>
      </p:pic>
      <p:sp>
        <p:nvSpPr>
          <p:cNvPr id="416" name="Shape 416"/>
          <p:cNvSpPr txBox="1"/>
          <p:nvPr/>
        </p:nvSpPr>
        <p:spPr>
          <a:xfrm>
            <a:off x="140574" y="3363838"/>
            <a:ext cx="3456384" cy="1344748"/>
          </a:xfrm>
          <a:prstGeom prst="rect">
            <a:avLst/>
          </a:prstGeom>
          <a:noFill/>
          <a:ln>
            <a:noFill/>
          </a:ln>
        </p:spPr>
        <p:txBody>
          <a:bodyPr lIns="91425" tIns="91425" rIns="91425" bIns="91425" anchor="ctr" anchorCtr="0">
            <a:noAutofit/>
          </a:bodyPr>
          <a:lstStyle/>
          <a:p>
            <a:pPr lvl="0" rtl="0">
              <a:spcBef>
                <a:spcPts val="0"/>
              </a:spcBef>
              <a:buNone/>
            </a:pPr>
            <a:r>
              <a:rPr lang="en" sz="1000" dirty="0" smtClean="0"/>
              <a:t>В</a:t>
            </a:r>
            <a:r>
              <a:rPr lang="ru-RU" sz="1000" dirty="0" err="1" smtClean="0"/>
              <a:t>алерий</a:t>
            </a:r>
            <a:r>
              <a:rPr lang="en" sz="1000" dirty="0" smtClean="0"/>
              <a:t> </a:t>
            </a:r>
            <a:r>
              <a:rPr lang="en" sz="1000" dirty="0"/>
              <a:t>Подорога, философский семинар на Якиманке. </a:t>
            </a:r>
            <a:endParaRPr lang="ru-RU" sz="1000" dirty="0" smtClean="0"/>
          </a:p>
          <a:p>
            <a:pPr lvl="0" rtl="0">
              <a:spcBef>
                <a:spcPts val="0"/>
              </a:spcBef>
              <a:buNone/>
            </a:pPr>
            <a:r>
              <a:rPr lang="en" sz="1000" dirty="0" smtClean="0"/>
              <a:t>Дмитрий </a:t>
            </a:r>
            <a:r>
              <a:rPr lang="en" sz="1000" dirty="0"/>
              <a:t>Гутов и </a:t>
            </a:r>
            <a:r>
              <a:rPr lang="ru-RU" sz="1000" dirty="0" smtClean="0"/>
              <a:t>«И</a:t>
            </a:r>
            <a:r>
              <a:rPr lang="en" sz="1000" dirty="0" smtClean="0"/>
              <a:t>нститут Лифшица</a:t>
            </a:r>
            <a:r>
              <a:rPr lang="ru-RU" sz="1000" dirty="0" smtClean="0"/>
              <a:t>»</a:t>
            </a:r>
            <a:r>
              <a:rPr lang="en" sz="1000" dirty="0" smtClean="0"/>
              <a:t>. </a:t>
            </a:r>
            <a:endParaRPr lang="ru-RU" sz="1000" dirty="0" smtClean="0"/>
          </a:p>
          <a:p>
            <a:pPr lvl="0" rtl="0">
              <a:spcBef>
                <a:spcPts val="0"/>
              </a:spcBef>
              <a:buNone/>
            </a:pPr>
            <a:r>
              <a:rPr lang="en" sz="1000" dirty="0" smtClean="0"/>
              <a:t>9 </a:t>
            </a:r>
            <a:r>
              <a:rPr lang="en" sz="1000" dirty="0"/>
              <a:t>июля, суббота, 19.30, книжный магазин «Гилея», Тверской бульвар, д. 9</a:t>
            </a:r>
          </a:p>
        </p:txBody>
      </p:sp>
      <p:sp>
        <p:nvSpPr>
          <p:cNvPr id="417" name="Shape 417"/>
          <p:cNvSpPr txBox="1"/>
          <p:nvPr/>
        </p:nvSpPr>
        <p:spPr>
          <a:xfrm>
            <a:off x="-1371" y="111185"/>
            <a:ext cx="3528900" cy="1596470"/>
          </a:xfrm>
          <a:prstGeom prst="rect">
            <a:avLst/>
          </a:prstGeom>
          <a:noFill/>
          <a:ln>
            <a:noFill/>
          </a:ln>
        </p:spPr>
        <p:txBody>
          <a:bodyPr lIns="91425" tIns="91425" rIns="91425" bIns="91425" anchor="ctr" anchorCtr="0">
            <a:noAutofit/>
          </a:bodyPr>
          <a:lstStyle/>
          <a:p>
            <a:pPr lvl="0" rtl="0">
              <a:spcBef>
                <a:spcPts val="0"/>
              </a:spcBef>
              <a:buNone/>
            </a:pPr>
            <a:r>
              <a:rPr lang="en" sz="1200" dirty="0" smtClean="0">
                <a:solidFill>
                  <a:schemeClr val="dk1"/>
                </a:solidFill>
              </a:rPr>
              <a:t>Чем </a:t>
            </a:r>
            <a:r>
              <a:rPr lang="en" sz="1200" dirty="0">
                <a:solidFill>
                  <a:schemeClr val="dk1"/>
                </a:solidFill>
              </a:rPr>
              <a:t>меньше искусства - тем больше резонов оставаться художником. Установки на реабилитацию марксистской традиции в пост-современной Москве - акт не менее эксцентричный и антиинтеллигентский, чем эксгибиционизм Бренера и Кулика</a:t>
            </a:r>
            <a:r>
              <a:rPr lang="en" sz="1200" dirty="0" smtClean="0">
                <a:solidFill>
                  <a:schemeClr val="dk1"/>
                </a:solidFill>
              </a:rPr>
              <a:t>.</a:t>
            </a:r>
            <a:endParaRPr lang="ru-RU" sz="1200" dirty="0" smtClean="0">
              <a:solidFill>
                <a:schemeClr val="dk1"/>
              </a:solidFill>
            </a:endParaRPr>
          </a:p>
          <a:p>
            <a:pPr lvl="0" rtl="0">
              <a:spcBef>
                <a:spcPts val="0"/>
              </a:spcBef>
              <a:buNone/>
            </a:pPr>
            <a:r>
              <a:rPr lang="en" sz="1200" dirty="0" smtClean="0">
                <a:solidFill>
                  <a:schemeClr val="dk1"/>
                </a:solidFill>
              </a:rPr>
              <a:t> </a:t>
            </a:r>
            <a:endParaRPr lang="en" sz="1200" dirty="0">
              <a:solidFill>
                <a:schemeClr val="dk1"/>
              </a:solidFill>
            </a:endParaRPr>
          </a:p>
          <a:p>
            <a:pPr lvl="0" rtl="0">
              <a:spcBef>
                <a:spcPts val="0"/>
              </a:spcBef>
              <a:buNone/>
            </a:pPr>
            <a:r>
              <a:rPr lang="en" sz="1200" dirty="0">
                <a:solidFill>
                  <a:schemeClr val="dk1"/>
                </a:solidFill>
              </a:rPr>
              <a:t>Виктор Мизиано</a:t>
            </a:r>
          </a:p>
        </p:txBody>
      </p:sp>
    </p:spTree>
    <p:extLst>
      <p:ext uri="{BB962C8B-B14F-4D97-AF65-F5344CB8AC3E}">
        <p14:creationId xmlns:p14="http://schemas.microsoft.com/office/powerpoint/2010/main" val="9266322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p:nvPr/>
        </p:nvSpPr>
        <p:spPr>
          <a:xfrm>
            <a:off x="0" y="54169"/>
            <a:ext cx="4607496" cy="2160240"/>
          </a:xfrm>
          <a:prstGeom prst="rect">
            <a:avLst/>
          </a:prstGeom>
          <a:noFill/>
          <a:ln>
            <a:noFill/>
          </a:ln>
        </p:spPr>
        <p:txBody>
          <a:bodyPr lIns="91425" tIns="91425" rIns="91425" bIns="91425" anchor="ctr" anchorCtr="0">
            <a:noAutofit/>
          </a:bodyPr>
          <a:lstStyle/>
          <a:p>
            <a:pPr lvl="0" rtl="0">
              <a:spcBef>
                <a:spcPts val="0"/>
              </a:spcBef>
              <a:buNone/>
            </a:pPr>
            <a:r>
              <a:rPr lang="en" sz="1200" dirty="0"/>
              <a:t>(На быставке Энди Уорхола в галерее Stella Art)  Дмитрий Гутов п предложил перечитать </a:t>
            </a:r>
            <a:r>
              <a:rPr lang="ru-RU" sz="1200" dirty="0" smtClean="0"/>
              <a:t>«</a:t>
            </a:r>
            <a:r>
              <a:rPr lang="en" sz="1200" dirty="0" smtClean="0"/>
              <a:t>Феноменологию </a:t>
            </a:r>
            <a:r>
              <a:rPr lang="en" sz="1200" dirty="0"/>
              <a:t>консервной </a:t>
            </a:r>
            <a:r>
              <a:rPr lang="en" sz="1200" dirty="0" smtClean="0"/>
              <a:t>банки</a:t>
            </a:r>
            <a:r>
              <a:rPr lang="ru-RU" sz="1200" dirty="0" smtClean="0"/>
              <a:t>»</a:t>
            </a:r>
            <a:r>
              <a:rPr lang="en" sz="1200" dirty="0" smtClean="0"/>
              <a:t> </a:t>
            </a:r>
            <a:r>
              <a:rPr lang="en" sz="1200" dirty="0"/>
              <a:t>в ситуации, которую Михаил Лифшиц не мог представить даже в страшном сне: на выставке поп-арта в капиталистической Москве. </a:t>
            </a:r>
            <a:endParaRPr lang="ru-RU" sz="1200" dirty="0" smtClean="0"/>
          </a:p>
          <a:p>
            <a:pPr lvl="0" rtl="0">
              <a:spcBef>
                <a:spcPts val="0"/>
              </a:spcBef>
              <a:buNone/>
            </a:pPr>
            <a:endParaRPr lang="en" sz="1200" dirty="0"/>
          </a:p>
          <a:p>
            <a:pPr lvl="0" rtl="0">
              <a:spcBef>
                <a:spcPts val="0"/>
              </a:spcBef>
              <a:buNone/>
            </a:pPr>
            <a:r>
              <a:rPr lang="en" sz="1200" dirty="0"/>
              <a:t>Ирина </a:t>
            </a:r>
            <a:r>
              <a:rPr lang="en" sz="1200" dirty="0" smtClean="0"/>
              <a:t>Кулик</a:t>
            </a:r>
            <a:endParaRPr lang="ru-RU" sz="1200" dirty="0" smtClean="0"/>
          </a:p>
          <a:p>
            <a:pPr lvl="0" rtl="0">
              <a:spcBef>
                <a:spcPts val="0"/>
              </a:spcBef>
              <a:buNone/>
            </a:pPr>
            <a:endParaRPr lang="en" dirty="0"/>
          </a:p>
          <a:p>
            <a:pPr lvl="0" rtl="0">
              <a:spcBef>
                <a:spcPts val="0"/>
              </a:spcBef>
              <a:buNone/>
            </a:pPr>
            <a:endParaRPr lang="en" dirty="0"/>
          </a:p>
        </p:txBody>
      </p:sp>
      <p:pic>
        <p:nvPicPr>
          <p:cNvPr id="423" name="Shape 423"/>
          <p:cNvPicPr preferRelativeResize="0"/>
          <p:nvPr/>
        </p:nvPicPr>
        <p:blipFill rotWithShape="1">
          <a:blip r:embed="rId3">
            <a:alphaModFix/>
          </a:blip>
          <a:srcRect l="52065"/>
          <a:stretch/>
        </p:blipFill>
        <p:spPr>
          <a:xfrm>
            <a:off x="4640924" y="46751"/>
            <a:ext cx="4069849" cy="5016525"/>
          </a:xfrm>
          <a:prstGeom prst="rect">
            <a:avLst/>
          </a:prstGeom>
          <a:noFill/>
          <a:ln>
            <a:noFill/>
          </a:ln>
        </p:spPr>
      </p:pic>
    </p:spTree>
    <p:extLst>
      <p:ext uri="{BB962C8B-B14F-4D97-AF65-F5344CB8AC3E}">
        <p14:creationId xmlns:p14="http://schemas.microsoft.com/office/powerpoint/2010/main" val="2606476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Shape 428"/>
          <p:cNvPicPr preferRelativeResize="0"/>
          <p:nvPr/>
        </p:nvPicPr>
        <p:blipFill>
          <a:blip r:embed="rId3">
            <a:alphaModFix/>
          </a:blip>
          <a:stretch>
            <a:fillRect/>
          </a:stretch>
        </p:blipFill>
        <p:spPr>
          <a:xfrm>
            <a:off x="5436096" y="51470"/>
            <a:ext cx="3486080" cy="4911553"/>
          </a:xfrm>
          <a:prstGeom prst="rect">
            <a:avLst/>
          </a:prstGeom>
          <a:noFill/>
          <a:ln>
            <a:noFill/>
          </a:ln>
        </p:spPr>
      </p:pic>
      <p:sp>
        <p:nvSpPr>
          <p:cNvPr id="429" name="Shape 429"/>
          <p:cNvSpPr txBox="1"/>
          <p:nvPr/>
        </p:nvSpPr>
        <p:spPr>
          <a:xfrm>
            <a:off x="2843808" y="4170935"/>
            <a:ext cx="2411760" cy="792088"/>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«Забор», </a:t>
            </a:r>
            <a:r>
              <a:rPr lang="en" sz="1000" dirty="0" smtClean="0"/>
              <a:t>2007</a:t>
            </a:r>
            <a:endParaRPr lang="ru-RU" sz="1000" dirty="0" smtClean="0"/>
          </a:p>
          <a:p>
            <a:pPr lvl="0" rtl="0">
              <a:spcBef>
                <a:spcPts val="0"/>
              </a:spcBef>
              <a:buNone/>
            </a:pPr>
            <a:r>
              <a:rPr lang="en" sz="1000" dirty="0" smtClean="0"/>
              <a:t>200</a:t>
            </a:r>
            <a:r>
              <a:rPr lang="ru-RU" sz="1000" dirty="0" smtClean="0"/>
              <a:t> </a:t>
            </a:r>
            <a:r>
              <a:rPr lang="en" sz="1000" dirty="0" smtClean="0"/>
              <a:t>x</a:t>
            </a:r>
            <a:r>
              <a:rPr lang="ru-RU" sz="1000" dirty="0" smtClean="0"/>
              <a:t> </a:t>
            </a:r>
            <a:r>
              <a:rPr lang="en" sz="1000" dirty="0" smtClean="0"/>
              <a:t>120 </a:t>
            </a:r>
            <a:r>
              <a:rPr lang="en" sz="1000" dirty="0"/>
              <a:t>см. </a:t>
            </a:r>
            <a:endParaRPr lang="ru-RU" sz="1000" dirty="0" smtClean="0"/>
          </a:p>
          <a:p>
            <a:pPr lvl="0"/>
            <a:r>
              <a:rPr lang="en-US" sz="1000" dirty="0"/>
              <a:t>D</a:t>
            </a:r>
            <a:r>
              <a:rPr lang="en" sz="1000" dirty="0" smtClean="0"/>
              <a:t>ocumenta </a:t>
            </a:r>
            <a:r>
              <a:rPr lang="en" sz="1000" dirty="0"/>
              <a:t>12, Кассель, </a:t>
            </a:r>
            <a:r>
              <a:rPr lang="en" sz="1000" dirty="0" smtClean="0"/>
              <a:t>Германия</a:t>
            </a:r>
            <a:endParaRPr lang="en" sz="1000" dirty="0"/>
          </a:p>
        </p:txBody>
      </p:sp>
    </p:spTree>
    <p:extLst>
      <p:ext uri="{BB962C8B-B14F-4D97-AF65-F5344CB8AC3E}">
        <p14:creationId xmlns:p14="http://schemas.microsoft.com/office/powerpoint/2010/main" val="39401136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p:nvPr/>
        </p:nvSpPr>
        <p:spPr>
          <a:xfrm>
            <a:off x="107504" y="51470"/>
            <a:ext cx="4733740" cy="1296144"/>
          </a:xfrm>
          <a:prstGeom prst="rect">
            <a:avLst/>
          </a:prstGeom>
          <a:noFill/>
          <a:ln>
            <a:noFill/>
          </a:ln>
        </p:spPr>
        <p:txBody>
          <a:bodyPr lIns="91425" tIns="91425" rIns="91425" bIns="91425" anchor="ctr" anchorCtr="0">
            <a:noAutofit/>
          </a:bodyPr>
          <a:lstStyle/>
          <a:p>
            <a:pPr lvl="0">
              <a:spcBef>
                <a:spcPts val="0"/>
              </a:spcBef>
              <a:buNone/>
            </a:pPr>
            <a:r>
              <a:rPr lang="en" sz="1200" dirty="0"/>
              <a:t>«Забор» – согнутые и сваренные из металлических полос рукописи известных писателей и поэтов, это было навеяно полуразрушенными заборами вокруг самозахваченных огородов</a:t>
            </a:r>
            <a:r>
              <a:rPr lang="en" sz="1200" dirty="0" smtClean="0"/>
              <a:t>.</a:t>
            </a:r>
          </a:p>
          <a:p>
            <a:pPr lvl="0">
              <a:spcBef>
                <a:spcPts val="0"/>
              </a:spcBef>
              <a:buNone/>
            </a:pPr>
            <a:endParaRPr lang="en" sz="1200" dirty="0"/>
          </a:p>
          <a:p>
            <a:pPr lvl="0" rtl="0">
              <a:spcBef>
                <a:spcPts val="0"/>
              </a:spcBef>
              <a:buNone/>
            </a:pPr>
            <a:r>
              <a:rPr lang="en" sz="1200" dirty="0"/>
              <a:t>Дмитрий Гутов</a:t>
            </a:r>
          </a:p>
        </p:txBody>
      </p:sp>
      <p:pic>
        <p:nvPicPr>
          <p:cNvPr id="435" name="Shape 435"/>
          <p:cNvPicPr preferRelativeResize="0"/>
          <p:nvPr/>
        </p:nvPicPr>
        <p:blipFill>
          <a:blip r:embed="rId3">
            <a:alphaModFix/>
          </a:blip>
          <a:stretch>
            <a:fillRect/>
          </a:stretch>
        </p:blipFill>
        <p:spPr>
          <a:xfrm>
            <a:off x="5154200" y="0"/>
            <a:ext cx="3568675" cy="5100175"/>
          </a:xfrm>
          <a:prstGeom prst="rect">
            <a:avLst/>
          </a:prstGeom>
          <a:noFill/>
          <a:ln>
            <a:noFill/>
          </a:ln>
        </p:spPr>
      </p:pic>
    </p:spTree>
    <p:extLst>
      <p:ext uri="{BB962C8B-B14F-4D97-AF65-F5344CB8AC3E}">
        <p14:creationId xmlns:p14="http://schemas.microsoft.com/office/powerpoint/2010/main" val="22020098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Shape 411"/>
          <p:cNvPicPr preferRelativeResize="0"/>
          <p:nvPr/>
        </p:nvPicPr>
        <p:blipFill rotWithShape="1">
          <a:blip r:embed="rId3">
            <a:alphaModFix/>
          </a:blip>
          <a:srcRect l="19069" t="12475" r="5618" b="-2290"/>
          <a:stretch/>
        </p:blipFill>
        <p:spPr>
          <a:xfrm>
            <a:off x="778019" y="128299"/>
            <a:ext cx="7587968" cy="50900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Shape 446"/>
          <p:cNvPicPr preferRelativeResize="0"/>
          <p:nvPr/>
        </p:nvPicPr>
        <p:blipFill>
          <a:blip r:embed="rId3">
            <a:alphaModFix/>
          </a:blip>
          <a:stretch>
            <a:fillRect/>
          </a:stretch>
        </p:blipFill>
        <p:spPr>
          <a:xfrm>
            <a:off x="113800" y="92475"/>
            <a:ext cx="1828800" cy="2381250"/>
          </a:xfrm>
          <a:prstGeom prst="rect">
            <a:avLst/>
          </a:prstGeom>
          <a:noFill/>
          <a:ln>
            <a:noFill/>
          </a:ln>
        </p:spPr>
      </p:pic>
      <p:pic>
        <p:nvPicPr>
          <p:cNvPr id="447" name="Shape 447"/>
          <p:cNvPicPr preferRelativeResize="0"/>
          <p:nvPr/>
        </p:nvPicPr>
        <p:blipFill>
          <a:blip r:embed="rId4">
            <a:alphaModFix/>
          </a:blip>
          <a:stretch>
            <a:fillRect/>
          </a:stretch>
        </p:blipFill>
        <p:spPr>
          <a:xfrm>
            <a:off x="1840537" y="211550"/>
            <a:ext cx="1590675" cy="2381250"/>
          </a:xfrm>
          <a:prstGeom prst="rect">
            <a:avLst/>
          </a:prstGeom>
          <a:noFill/>
          <a:ln>
            <a:noFill/>
          </a:ln>
        </p:spPr>
      </p:pic>
      <p:pic>
        <p:nvPicPr>
          <p:cNvPr id="448" name="Shape 448"/>
          <p:cNvPicPr preferRelativeResize="0"/>
          <p:nvPr/>
        </p:nvPicPr>
        <p:blipFill>
          <a:blip r:embed="rId5">
            <a:alphaModFix/>
          </a:blip>
          <a:stretch>
            <a:fillRect/>
          </a:stretch>
        </p:blipFill>
        <p:spPr>
          <a:xfrm>
            <a:off x="3273637" y="211550"/>
            <a:ext cx="1057275" cy="2381250"/>
          </a:xfrm>
          <a:prstGeom prst="rect">
            <a:avLst/>
          </a:prstGeom>
          <a:noFill/>
          <a:ln>
            <a:noFill/>
          </a:ln>
        </p:spPr>
      </p:pic>
      <p:pic>
        <p:nvPicPr>
          <p:cNvPr id="449" name="Shape 449"/>
          <p:cNvPicPr preferRelativeResize="0"/>
          <p:nvPr/>
        </p:nvPicPr>
        <p:blipFill>
          <a:blip r:embed="rId6">
            <a:alphaModFix/>
          </a:blip>
          <a:stretch>
            <a:fillRect/>
          </a:stretch>
        </p:blipFill>
        <p:spPr>
          <a:xfrm>
            <a:off x="4330912" y="211550"/>
            <a:ext cx="1533525" cy="2381250"/>
          </a:xfrm>
          <a:prstGeom prst="rect">
            <a:avLst/>
          </a:prstGeom>
          <a:noFill/>
          <a:ln>
            <a:noFill/>
          </a:ln>
        </p:spPr>
      </p:pic>
      <p:pic>
        <p:nvPicPr>
          <p:cNvPr id="450" name="Shape 450"/>
          <p:cNvPicPr preferRelativeResize="0"/>
          <p:nvPr/>
        </p:nvPicPr>
        <p:blipFill>
          <a:blip r:embed="rId7">
            <a:alphaModFix/>
          </a:blip>
          <a:stretch>
            <a:fillRect/>
          </a:stretch>
        </p:blipFill>
        <p:spPr>
          <a:xfrm>
            <a:off x="5864437" y="144875"/>
            <a:ext cx="1362075" cy="2381250"/>
          </a:xfrm>
          <a:prstGeom prst="rect">
            <a:avLst/>
          </a:prstGeom>
          <a:noFill/>
          <a:ln>
            <a:noFill/>
          </a:ln>
        </p:spPr>
      </p:pic>
      <p:pic>
        <p:nvPicPr>
          <p:cNvPr id="451" name="Shape 451"/>
          <p:cNvPicPr preferRelativeResize="0"/>
          <p:nvPr/>
        </p:nvPicPr>
        <p:blipFill>
          <a:blip r:embed="rId8">
            <a:alphaModFix/>
          </a:blip>
          <a:stretch>
            <a:fillRect/>
          </a:stretch>
        </p:blipFill>
        <p:spPr>
          <a:xfrm>
            <a:off x="7293800" y="144875"/>
            <a:ext cx="990600" cy="2381250"/>
          </a:xfrm>
          <a:prstGeom prst="rect">
            <a:avLst/>
          </a:prstGeom>
          <a:noFill/>
          <a:ln>
            <a:noFill/>
          </a:ln>
        </p:spPr>
      </p:pic>
      <p:sp>
        <p:nvSpPr>
          <p:cNvPr id="452" name="Shape 452"/>
          <p:cNvSpPr txBox="1"/>
          <p:nvPr/>
        </p:nvSpPr>
        <p:spPr>
          <a:xfrm>
            <a:off x="86518" y="4083918"/>
            <a:ext cx="4125442" cy="923368"/>
          </a:xfrm>
          <a:prstGeom prst="rect">
            <a:avLst/>
          </a:prstGeom>
          <a:noFill/>
          <a:ln>
            <a:noFill/>
          </a:ln>
        </p:spPr>
        <p:txBody>
          <a:bodyPr lIns="91425" tIns="91425" rIns="91425" bIns="91425" anchor="ctr" anchorCtr="0">
            <a:noAutofit/>
          </a:bodyPr>
          <a:lstStyle/>
          <a:p>
            <a:r>
              <a:rPr lang="ru-RU" sz="1000" dirty="0" smtClean="0"/>
              <a:t>«Шуберт»</a:t>
            </a:r>
            <a:r>
              <a:rPr lang="en" sz="1000" dirty="0"/>
              <a:t>. Из серии </a:t>
            </a:r>
            <a:r>
              <a:rPr lang="ru-RU" sz="1000" dirty="0"/>
              <a:t>«Портреты композиторов</a:t>
            </a:r>
            <a:r>
              <a:rPr lang="ru-RU" sz="1000" dirty="0" smtClean="0"/>
              <a:t>». </a:t>
            </a:r>
            <a:r>
              <a:rPr lang="en" sz="1000" dirty="0" smtClean="0"/>
              <a:t>2010 </a:t>
            </a:r>
            <a:endParaRPr lang="ru-RU" sz="1000" dirty="0" smtClean="0"/>
          </a:p>
          <a:p>
            <a:pPr lvl="0">
              <a:spcBef>
                <a:spcPts val="0"/>
              </a:spcBef>
              <a:buNone/>
            </a:pPr>
            <a:r>
              <a:rPr lang="en" sz="1000" dirty="0" smtClean="0"/>
              <a:t>Металл</a:t>
            </a:r>
            <a:r>
              <a:rPr lang="en" sz="1000" dirty="0"/>
              <a:t>, сварка. 110 </a:t>
            </a:r>
            <a:r>
              <a:rPr lang="ru-RU" sz="1000" dirty="0" smtClean="0"/>
              <a:t>х</a:t>
            </a:r>
            <a:r>
              <a:rPr lang="en" sz="1000" dirty="0" smtClean="0"/>
              <a:t> </a:t>
            </a:r>
            <a:r>
              <a:rPr lang="en" sz="1000" dirty="0"/>
              <a:t>84 </a:t>
            </a:r>
            <a:r>
              <a:rPr lang="ru-RU" sz="1000" dirty="0" smtClean="0"/>
              <a:t>х</a:t>
            </a:r>
            <a:r>
              <a:rPr lang="en" sz="1000" dirty="0" smtClean="0"/>
              <a:t> </a:t>
            </a:r>
            <a:r>
              <a:rPr lang="en" sz="1000" dirty="0"/>
              <a:t>35 см. Коллекция Дмитрия </a:t>
            </a:r>
            <a:r>
              <a:rPr lang="en" sz="1000" dirty="0" smtClean="0"/>
              <a:t>Волкова</a:t>
            </a:r>
            <a:endParaRPr lang="en" sz="1000" dirty="0"/>
          </a:p>
        </p:txBody>
      </p:sp>
    </p:spTree>
    <p:extLst>
      <p:ext uri="{BB962C8B-B14F-4D97-AF65-F5344CB8AC3E}">
        <p14:creationId xmlns:p14="http://schemas.microsoft.com/office/powerpoint/2010/main" val="5273130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Shape 457"/>
          <p:cNvSpPr txBox="1"/>
          <p:nvPr/>
        </p:nvSpPr>
        <p:spPr>
          <a:xfrm>
            <a:off x="107504" y="713850"/>
            <a:ext cx="3121500" cy="1609548"/>
          </a:xfrm>
          <a:prstGeom prst="rect">
            <a:avLst/>
          </a:prstGeom>
          <a:noFill/>
          <a:ln>
            <a:noFill/>
          </a:ln>
        </p:spPr>
        <p:txBody>
          <a:bodyPr lIns="91425" tIns="91425" rIns="91425" bIns="91425" anchor="ctr" anchorCtr="0">
            <a:noAutofit/>
          </a:bodyPr>
          <a:lstStyle/>
          <a:p>
            <a:pPr lvl="0" rtl="0">
              <a:spcBef>
                <a:spcPts val="0"/>
              </a:spcBef>
              <a:buNone/>
            </a:pPr>
            <a:r>
              <a:rPr lang="en" sz="1200" dirty="0"/>
              <a:t>Гутов совершенным произведением сделал, по сути, процесс, труд рождения образа как такового. Рабочее движение не только материи, но и глаз с мыслью</a:t>
            </a:r>
            <a:r>
              <a:rPr lang="en" sz="1200" dirty="0" smtClean="0"/>
              <a:t>.</a:t>
            </a:r>
            <a:endParaRPr lang="ru-RU" sz="1200" dirty="0" smtClean="0"/>
          </a:p>
          <a:p>
            <a:pPr lvl="0" rtl="0">
              <a:spcBef>
                <a:spcPts val="0"/>
              </a:spcBef>
              <a:buNone/>
            </a:pPr>
            <a:endParaRPr lang="en" sz="1200" dirty="0"/>
          </a:p>
          <a:p>
            <a:pPr lvl="0" rtl="0">
              <a:spcBef>
                <a:spcPts val="0"/>
              </a:spcBef>
              <a:buNone/>
            </a:pPr>
            <a:r>
              <a:rPr lang="en" sz="1200" dirty="0"/>
              <a:t>Сергей </a:t>
            </a:r>
            <a:r>
              <a:rPr lang="ru-RU" sz="1200" dirty="0" err="1" smtClean="0"/>
              <a:t>Хачатуров</a:t>
            </a:r>
            <a:endParaRPr lang="en" sz="1200" dirty="0"/>
          </a:p>
        </p:txBody>
      </p:sp>
      <p:pic>
        <p:nvPicPr>
          <p:cNvPr id="458" name="Shape 458"/>
          <p:cNvPicPr preferRelativeResize="0"/>
          <p:nvPr/>
        </p:nvPicPr>
        <p:blipFill>
          <a:blip r:embed="rId3">
            <a:alphaModFix/>
          </a:blip>
          <a:stretch>
            <a:fillRect/>
          </a:stretch>
        </p:blipFill>
        <p:spPr>
          <a:xfrm>
            <a:off x="3366050" y="713850"/>
            <a:ext cx="5777951" cy="3851975"/>
          </a:xfrm>
          <a:prstGeom prst="rect">
            <a:avLst/>
          </a:prstGeom>
          <a:noFill/>
          <a:ln>
            <a:noFill/>
          </a:ln>
        </p:spPr>
      </p:pic>
    </p:spTree>
    <p:extLst>
      <p:ext uri="{BB962C8B-B14F-4D97-AF65-F5344CB8AC3E}">
        <p14:creationId xmlns:p14="http://schemas.microsoft.com/office/powerpoint/2010/main" val="3755381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p:nvPr/>
        </p:nvSpPr>
        <p:spPr>
          <a:xfrm>
            <a:off x="60175" y="483518"/>
            <a:ext cx="3079800" cy="2555700"/>
          </a:xfrm>
          <a:prstGeom prst="rect">
            <a:avLst/>
          </a:prstGeom>
          <a:noFill/>
          <a:ln>
            <a:noFill/>
          </a:ln>
        </p:spPr>
        <p:txBody>
          <a:bodyPr lIns="91425" tIns="91425" rIns="91425" bIns="91425" anchor="ctr" anchorCtr="0">
            <a:noAutofit/>
          </a:bodyPr>
          <a:lstStyle/>
          <a:p>
            <a:pPr lvl="0">
              <a:spcBef>
                <a:spcPts val="0"/>
              </a:spcBef>
              <a:buNone/>
            </a:pPr>
            <a:r>
              <a:rPr lang="en" sz="1200" dirty="0"/>
              <a:t>Наступила эпоха денег, началась чудовищная девальвация, деньги не стоили ничего. </a:t>
            </a:r>
          </a:p>
          <a:p>
            <a:pPr lvl="0" rtl="0">
              <a:spcBef>
                <a:spcPts val="0"/>
              </a:spcBef>
              <a:buNone/>
            </a:pPr>
            <a:r>
              <a:rPr lang="en" sz="1200" dirty="0"/>
              <a:t>Я сделал выставку «Мелочи нашей жизни», на которой стаканами раздавали горы мелочи. Здесь, кстати, и пригодилась еще не до конца растраченная тысяча долларов за первую мою работу. </a:t>
            </a:r>
          </a:p>
        </p:txBody>
      </p:sp>
      <p:pic>
        <p:nvPicPr>
          <p:cNvPr id="74" name="Shape 74"/>
          <p:cNvPicPr preferRelativeResize="0"/>
          <p:nvPr/>
        </p:nvPicPr>
        <p:blipFill>
          <a:blip r:embed="rId3">
            <a:alphaModFix/>
          </a:blip>
          <a:stretch>
            <a:fillRect/>
          </a:stretch>
        </p:blipFill>
        <p:spPr>
          <a:xfrm>
            <a:off x="3275856" y="987573"/>
            <a:ext cx="5794412" cy="3582975"/>
          </a:xfrm>
          <a:prstGeom prst="rect">
            <a:avLst/>
          </a:prstGeom>
          <a:noFill/>
          <a:ln>
            <a:noFill/>
          </a:ln>
        </p:spPr>
      </p:pic>
      <p:sp>
        <p:nvSpPr>
          <p:cNvPr id="75" name="Shape 75"/>
          <p:cNvSpPr txBox="1"/>
          <p:nvPr/>
        </p:nvSpPr>
        <p:spPr>
          <a:xfrm>
            <a:off x="120325" y="4012700"/>
            <a:ext cx="2959500" cy="825600"/>
          </a:xfrm>
          <a:prstGeom prst="rect">
            <a:avLst/>
          </a:prstGeom>
          <a:noFill/>
          <a:ln>
            <a:noFill/>
          </a:ln>
        </p:spPr>
        <p:txBody>
          <a:bodyPr lIns="91425" tIns="91425" rIns="91425" bIns="91425" anchor="ctr" anchorCtr="0">
            <a:noAutofit/>
          </a:bodyPr>
          <a:lstStyle/>
          <a:p>
            <a:pPr lvl="0" algn="r" rtl="0">
              <a:spcBef>
                <a:spcPts val="0"/>
              </a:spcBef>
              <a:buNone/>
            </a:pPr>
            <a:r>
              <a:rPr lang="ru-RU" sz="1200" dirty="0" smtClean="0">
                <a:solidFill>
                  <a:schemeClr val="dk1"/>
                </a:solidFill>
              </a:rPr>
              <a:t>«</a:t>
            </a:r>
            <a:r>
              <a:rPr lang="en" sz="1200" dirty="0" smtClean="0">
                <a:solidFill>
                  <a:schemeClr val="dk1"/>
                </a:solidFill>
              </a:rPr>
              <a:t>Мелочи </a:t>
            </a:r>
            <a:r>
              <a:rPr lang="en" sz="1200" dirty="0">
                <a:solidFill>
                  <a:schemeClr val="dk1"/>
                </a:solidFill>
              </a:rPr>
              <a:t>нашей </a:t>
            </a:r>
            <a:r>
              <a:rPr lang="en" sz="1200" dirty="0" smtClean="0">
                <a:solidFill>
                  <a:schemeClr val="dk1"/>
                </a:solidFill>
              </a:rPr>
              <a:t>жизни</a:t>
            </a:r>
            <a:r>
              <a:rPr lang="ru-RU" sz="1200" dirty="0" smtClean="0">
                <a:solidFill>
                  <a:schemeClr val="dk1"/>
                </a:solidFill>
              </a:rPr>
              <a:t>»</a:t>
            </a:r>
            <a:r>
              <a:rPr lang="en" sz="1200" dirty="0" smtClean="0">
                <a:solidFill>
                  <a:schemeClr val="dk1"/>
                </a:solidFill>
              </a:rPr>
              <a:t>. </a:t>
            </a:r>
            <a:r>
              <a:rPr lang="en" sz="1200" dirty="0">
                <a:solidFill>
                  <a:schemeClr val="dk1"/>
                </a:solidFill>
              </a:rPr>
              <a:t>1991 </a:t>
            </a:r>
          </a:p>
        </p:txBody>
      </p:sp>
    </p:spTree>
    <p:extLst>
      <p:ext uri="{BB962C8B-B14F-4D97-AF65-F5344CB8AC3E}">
        <p14:creationId xmlns:p14="http://schemas.microsoft.com/office/powerpoint/2010/main" val="33466106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Shape 463"/>
          <p:cNvSpPr txBox="1"/>
          <p:nvPr/>
        </p:nvSpPr>
        <p:spPr>
          <a:xfrm>
            <a:off x="107504" y="765787"/>
            <a:ext cx="3576616" cy="2021987"/>
          </a:xfrm>
          <a:prstGeom prst="rect">
            <a:avLst/>
          </a:prstGeom>
          <a:noFill/>
          <a:ln>
            <a:noFill/>
          </a:ln>
        </p:spPr>
        <p:txBody>
          <a:bodyPr lIns="91425" tIns="91425" rIns="91425" bIns="91425" anchor="ctr" anchorCtr="0">
            <a:noAutofit/>
          </a:bodyPr>
          <a:lstStyle/>
          <a:p>
            <a:pPr lvl="0" rtl="0">
              <a:spcBef>
                <a:spcPts val="0"/>
              </a:spcBef>
              <a:buNone/>
            </a:pPr>
            <a:r>
              <a:rPr lang="en" sz="1200" dirty="0"/>
              <a:t>Я бродил по складам металлолома и подбирал что-то такое кривое, и чтобы следы краски остались. У меня был грузовик, я набивал его полный отборными кусками, вывозил, а потом вынимал то, что из этого мне понадобится. Если что-то оказывалось слишком аккуратным, то я это бросал в снег, поливал кислотой, чтобы придать нужный вид. </a:t>
            </a:r>
            <a:endParaRPr lang="ru-RU" sz="1200" dirty="0" smtClean="0"/>
          </a:p>
          <a:p>
            <a:pPr lvl="0" rtl="0">
              <a:spcBef>
                <a:spcPts val="0"/>
              </a:spcBef>
              <a:buNone/>
            </a:pPr>
            <a:endParaRPr lang="en" sz="1200" dirty="0"/>
          </a:p>
          <a:p>
            <a:pPr lvl="0" rtl="0">
              <a:spcBef>
                <a:spcPts val="0"/>
              </a:spcBef>
              <a:buNone/>
            </a:pPr>
            <a:r>
              <a:rPr lang="en" sz="1200" dirty="0"/>
              <a:t>Дмитрий Гутов</a:t>
            </a:r>
          </a:p>
        </p:txBody>
      </p:sp>
      <p:pic>
        <p:nvPicPr>
          <p:cNvPr id="464" name="Shape 464"/>
          <p:cNvPicPr preferRelativeResize="0"/>
          <p:nvPr/>
        </p:nvPicPr>
        <p:blipFill>
          <a:blip r:embed="rId3">
            <a:alphaModFix/>
          </a:blip>
          <a:stretch>
            <a:fillRect/>
          </a:stretch>
        </p:blipFill>
        <p:spPr>
          <a:xfrm>
            <a:off x="3775951" y="765787"/>
            <a:ext cx="5188538" cy="3534155"/>
          </a:xfrm>
          <a:prstGeom prst="rect">
            <a:avLst/>
          </a:prstGeom>
          <a:noFill/>
          <a:ln>
            <a:noFill/>
          </a:ln>
        </p:spPr>
      </p:pic>
    </p:spTree>
    <p:extLst>
      <p:ext uri="{BB962C8B-B14F-4D97-AF65-F5344CB8AC3E}">
        <p14:creationId xmlns:p14="http://schemas.microsoft.com/office/powerpoint/2010/main" val="26846468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Shape 469"/>
          <p:cNvSpPr txBox="1"/>
          <p:nvPr/>
        </p:nvSpPr>
        <p:spPr>
          <a:xfrm>
            <a:off x="47849" y="819562"/>
            <a:ext cx="4129500" cy="1536164"/>
          </a:xfrm>
          <a:prstGeom prst="rect">
            <a:avLst/>
          </a:prstGeom>
          <a:noFill/>
          <a:ln>
            <a:noFill/>
          </a:ln>
        </p:spPr>
        <p:txBody>
          <a:bodyPr lIns="91425" tIns="91425" rIns="91425" bIns="91425" anchor="ctr" anchorCtr="0">
            <a:noAutofit/>
          </a:bodyPr>
          <a:lstStyle/>
          <a:p>
            <a:pPr lvl="0" rtl="0">
              <a:spcBef>
                <a:spcPts val="0"/>
              </a:spcBef>
              <a:buNone/>
            </a:pPr>
            <a:r>
              <a:rPr lang="en" sz="1200" dirty="0"/>
              <a:t>Все время приходится переделывать, то энергия работы сохраняется. Просто каждую железку нужно согнуть, приложить, посмотреть, срезать, опять приложить, опять срезать. Естественно такой труд заставляет очень сильно концентрироваться. Это прямо два противоположных способа работы — живопись и сварка из металла.</a:t>
            </a:r>
          </a:p>
        </p:txBody>
      </p:sp>
      <p:pic>
        <p:nvPicPr>
          <p:cNvPr id="470" name="Shape 470"/>
          <p:cNvPicPr preferRelativeResize="0"/>
          <p:nvPr/>
        </p:nvPicPr>
        <p:blipFill>
          <a:blip r:embed="rId3">
            <a:alphaModFix/>
          </a:blip>
          <a:stretch>
            <a:fillRect/>
          </a:stretch>
        </p:blipFill>
        <p:spPr>
          <a:xfrm>
            <a:off x="3995936" y="803316"/>
            <a:ext cx="5016450" cy="3504374"/>
          </a:xfrm>
          <a:prstGeom prst="rect">
            <a:avLst/>
          </a:prstGeom>
          <a:noFill/>
          <a:ln>
            <a:noFill/>
          </a:ln>
        </p:spPr>
      </p:pic>
      <p:sp>
        <p:nvSpPr>
          <p:cNvPr id="471" name="Shape 471"/>
          <p:cNvSpPr txBox="1"/>
          <p:nvPr/>
        </p:nvSpPr>
        <p:spPr>
          <a:xfrm>
            <a:off x="179512" y="3939902"/>
            <a:ext cx="3732063" cy="367788"/>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a:t>
            </a:r>
            <a:r>
              <a:rPr lang="en" sz="1000" dirty="0" smtClean="0"/>
              <a:t>Христос </a:t>
            </a:r>
            <a:r>
              <a:rPr lang="en" sz="1000" dirty="0"/>
              <a:t>во время бури на море </a:t>
            </a:r>
            <a:r>
              <a:rPr lang="en" sz="1000" dirty="0" smtClean="0"/>
              <a:t>Галилейском</a:t>
            </a:r>
            <a:r>
              <a:rPr lang="ru-RU" sz="1000" dirty="0" smtClean="0"/>
              <a:t>».</a:t>
            </a:r>
            <a:r>
              <a:rPr lang="en" sz="1000" dirty="0" smtClean="0"/>
              <a:t> </a:t>
            </a:r>
            <a:r>
              <a:rPr lang="en" sz="1000" dirty="0"/>
              <a:t>2009 </a:t>
            </a:r>
          </a:p>
        </p:txBody>
      </p:sp>
    </p:spTree>
    <p:extLst>
      <p:ext uri="{BB962C8B-B14F-4D97-AF65-F5344CB8AC3E}">
        <p14:creationId xmlns:p14="http://schemas.microsoft.com/office/powerpoint/2010/main" val="14647095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Shape 476"/>
          <p:cNvSpPr txBox="1"/>
          <p:nvPr/>
        </p:nvSpPr>
        <p:spPr>
          <a:xfrm>
            <a:off x="107504" y="195486"/>
            <a:ext cx="3332416" cy="1584176"/>
          </a:xfrm>
          <a:prstGeom prst="rect">
            <a:avLst/>
          </a:prstGeom>
          <a:noFill/>
          <a:ln>
            <a:noFill/>
          </a:ln>
        </p:spPr>
        <p:txBody>
          <a:bodyPr lIns="91425" tIns="91425" rIns="91425" bIns="91425" anchor="ctr" anchorCtr="0">
            <a:noAutofit/>
          </a:bodyPr>
          <a:lstStyle/>
          <a:p>
            <a:pPr lvl="0">
              <a:spcBef>
                <a:spcPts val="0"/>
              </a:spcBef>
              <a:buNone/>
            </a:pPr>
            <a:r>
              <a:rPr lang="en" sz="1200" dirty="0" smtClean="0"/>
              <a:t>Рисунки </a:t>
            </a:r>
            <a:r>
              <a:rPr lang="en" sz="1200" dirty="0"/>
              <a:t>Рембрандта сделаны с глубиной 35 - 40 см. За счет этого возникает эффект параллакса, то есть изображение все время меняется при движении зрителя, и собственно рембрандтовский рисунок может быть виден только с одной единственной точки</a:t>
            </a:r>
            <a:r>
              <a:rPr lang="en" sz="1200" dirty="0" smtClean="0"/>
              <a:t>.</a:t>
            </a:r>
            <a:endParaRPr lang="ru-RU" sz="1200" dirty="0" smtClean="0"/>
          </a:p>
          <a:p>
            <a:pPr lvl="0">
              <a:spcBef>
                <a:spcPts val="0"/>
              </a:spcBef>
              <a:buNone/>
            </a:pPr>
            <a:endParaRPr lang="en" sz="1200" dirty="0"/>
          </a:p>
          <a:p>
            <a:pPr lvl="0" rtl="0">
              <a:spcBef>
                <a:spcPts val="0"/>
              </a:spcBef>
              <a:buNone/>
            </a:pPr>
            <a:r>
              <a:rPr lang="en" sz="1200" dirty="0"/>
              <a:t>Дмитрий Гутов</a:t>
            </a:r>
          </a:p>
        </p:txBody>
      </p:sp>
      <p:pic>
        <p:nvPicPr>
          <p:cNvPr id="477" name="Shape 477"/>
          <p:cNvPicPr preferRelativeResize="0"/>
          <p:nvPr/>
        </p:nvPicPr>
        <p:blipFill>
          <a:blip r:embed="rId3">
            <a:alphaModFix/>
          </a:blip>
          <a:stretch>
            <a:fillRect/>
          </a:stretch>
        </p:blipFill>
        <p:spPr>
          <a:xfrm>
            <a:off x="6875795" y="0"/>
            <a:ext cx="2023109" cy="5143500"/>
          </a:xfrm>
          <a:prstGeom prst="rect">
            <a:avLst/>
          </a:prstGeom>
          <a:noFill/>
          <a:ln>
            <a:noFill/>
          </a:ln>
        </p:spPr>
      </p:pic>
      <p:pic>
        <p:nvPicPr>
          <p:cNvPr id="478" name="Shape 478"/>
          <p:cNvPicPr preferRelativeResize="0"/>
          <p:nvPr/>
        </p:nvPicPr>
        <p:blipFill>
          <a:blip r:embed="rId4">
            <a:alphaModFix/>
          </a:blip>
          <a:stretch>
            <a:fillRect/>
          </a:stretch>
        </p:blipFill>
        <p:spPr>
          <a:xfrm>
            <a:off x="3485477" y="0"/>
            <a:ext cx="3331845" cy="5143500"/>
          </a:xfrm>
          <a:prstGeom prst="rect">
            <a:avLst/>
          </a:prstGeom>
          <a:noFill/>
          <a:ln>
            <a:noFill/>
          </a:ln>
        </p:spPr>
      </p:pic>
    </p:spTree>
    <p:extLst>
      <p:ext uri="{BB962C8B-B14F-4D97-AF65-F5344CB8AC3E}">
        <p14:creationId xmlns:p14="http://schemas.microsoft.com/office/powerpoint/2010/main" val="34865281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Shape 483"/>
          <p:cNvSpPr txBox="1"/>
          <p:nvPr/>
        </p:nvSpPr>
        <p:spPr>
          <a:xfrm>
            <a:off x="107503" y="339502"/>
            <a:ext cx="3988667" cy="2520280"/>
          </a:xfrm>
          <a:prstGeom prst="rect">
            <a:avLst/>
          </a:prstGeom>
          <a:noFill/>
          <a:ln>
            <a:noFill/>
          </a:ln>
        </p:spPr>
        <p:txBody>
          <a:bodyPr lIns="91425" tIns="91425" rIns="91425" bIns="91425" anchor="ctr" anchorCtr="0">
            <a:noAutofit/>
          </a:bodyPr>
          <a:lstStyle/>
          <a:p>
            <a:pPr lvl="0" rtl="0">
              <a:spcBef>
                <a:spcPts val="0"/>
              </a:spcBef>
              <a:buNone/>
            </a:pPr>
            <a:r>
              <a:rPr lang="en" sz="1200" dirty="0" smtClean="0"/>
              <a:t>Тема </a:t>
            </a:r>
            <a:r>
              <a:rPr lang="en" sz="1200" dirty="0"/>
              <a:t>сокрытости в искусстве модернизма классического искусства - наверное, самая главная для нашей эпохи. Соответственно задача выявления этой сокрытости - перспектива нового этапа развития современного искусства</a:t>
            </a:r>
            <a:r>
              <a:rPr lang="en" sz="1200" dirty="0" smtClean="0"/>
              <a:t>.</a:t>
            </a:r>
            <a:endParaRPr lang="ru-RU" sz="1200" dirty="0" smtClean="0"/>
          </a:p>
          <a:p>
            <a:pPr lvl="0" rtl="0">
              <a:spcBef>
                <a:spcPts val="0"/>
              </a:spcBef>
              <a:buNone/>
            </a:pPr>
            <a:endParaRPr lang="en" sz="1200" dirty="0"/>
          </a:p>
          <a:p>
            <a:pPr lvl="0" rtl="0">
              <a:spcBef>
                <a:spcPts val="0"/>
              </a:spcBef>
              <a:buNone/>
            </a:pPr>
            <a:r>
              <a:rPr lang="en" sz="1200" dirty="0" smtClean="0">
                <a:solidFill>
                  <a:schemeClr val="tx1"/>
                </a:solidFill>
              </a:rPr>
              <a:t>Анатолий </a:t>
            </a:r>
            <a:r>
              <a:rPr lang="en" sz="1200" dirty="0">
                <a:solidFill>
                  <a:schemeClr val="tx1"/>
                </a:solidFill>
              </a:rPr>
              <a:t>Осмоловский</a:t>
            </a:r>
            <a:endParaRPr lang="en" sz="1200" dirty="0">
              <a:solidFill>
                <a:schemeClr val="tx1"/>
              </a:solidFill>
              <a:hlinkClick r:id="rId3"/>
            </a:endParaRPr>
          </a:p>
        </p:txBody>
      </p:sp>
      <p:pic>
        <p:nvPicPr>
          <p:cNvPr id="484" name="Shape 484"/>
          <p:cNvPicPr preferRelativeResize="0"/>
          <p:nvPr/>
        </p:nvPicPr>
        <p:blipFill>
          <a:blip r:embed="rId4">
            <a:alphaModFix/>
          </a:blip>
          <a:stretch>
            <a:fillRect/>
          </a:stretch>
        </p:blipFill>
        <p:spPr>
          <a:xfrm>
            <a:off x="4096171" y="272100"/>
            <a:ext cx="4927828" cy="4599300"/>
          </a:xfrm>
          <a:prstGeom prst="rect">
            <a:avLst/>
          </a:prstGeom>
          <a:noFill/>
          <a:ln>
            <a:noFill/>
          </a:ln>
        </p:spPr>
      </p:pic>
    </p:spTree>
    <p:extLst>
      <p:ext uri="{BB962C8B-B14F-4D97-AF65-F5344CB8AC3E}">
        <p14:creationId xmlns:p14="http://schemas.microsoft.com/office/powerpoint/2010/main" val="41165565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Shape 489"/>
          <p:cNvSpPr txBox="1"/>
          <p:nvPr/>
        </p:nvSpPr>
        <p:spPr>
          <a:xfrm>
            <a:off x="111337" y="51470"/>
            <a:ext cx="3870900" cy="2376264"/>
          </a:xfrm>
          <a:prstGeom prst="rect">
            <a:avLst/>
          </a:prstGeom>
          <a:noFill/>
          <a:ln>
            <a:noFill/>
          </a:ln>
        </p:spPr>
        <p:txBody>
          <a:bodyPr lIns="91425" tIns="91425" rIns="91425" bIns="91425" anchor="ctr" anchorCtr="0">
            <a:noAutofit/>
          </a:bodyPr>
          <a:lstStyle/>
          <a:p>
            <a:pPr lvl="0" rtl="0">
              <a:spcBef>
                <a:spcPts val="0"/>
              </a:spcBef>
              <a:buNone/>
            </a:pPr>
            <a:r>
              <a:rPr lang="en" sz="1200" dirty="0"/>
              <a:t>Композиция самой графической конструкции, переведенной в металл, столь совершенна и разумна, что во всех ракурсах, даже когда изображение становится чистой абстракцией, эстетические качества восхищают. В немалой степени и тем, что, несмотря на брутальность материала, сохраняется ощущение тончайшей каллиграфической маэстрии. Разумно устроенное разумно всегда. Что и требовалось доказать. </a:t>
            </a:r>
            <a:endParaRPr lang="ru-RU" sz="1200" dirty="0" smtClean="0"/>
          </a:p>
          <a:p>
            <a:pPr lvl="0" rtl="0">
              <a:spcBef>
                <a:spcPts val="0"/>
              </a:spcBef>
              <a:buNone/>
            </a:pPr>
            <a:endParaRPr lang="en" sz="1200" dirty="0"/>
          </a:p>
          <a:p>
            <a:pPr lvl="0" rtl="0">
              <a:spcBef>
                <a:spcPts val="0"/>
              </a:spcBef>
              <a:buNone/>
            </a:pPr>
            <a:r>
              <a:rPr lang="en" sz="1200" dirty="0"/>
              <a:t>Сергей Хачатуров</a:t>
            </a:r>
          </a:p>
        </p:txBody>
      </p:sp>
      <p:pic>
        <p:nvPicPr>
          <p:cNvPr id="490" name="Shape 490"/>
          <p:cNvPicPr preferRelativeResize="0"/>
          <p:nvPr/>
        </p:nvPicPr>
        <p:blipFill>
          <a:blip r:embed="rId3">
            <a:alphaModFix/>
          </a:blip>
          <a:stretch>
            <a:fillRect/>
          </a:stretch>
        </p:blipFill>
        <p:spPr>
          <a:xfrm>
            <a:off x="3984952" y="0"/>
            <a:ext cx="5217795" cy="5143500"/>
          </a:xfrm>
          <a:prstGeom prst="rect">
            <a:avLst/>
          </a:prstGeom>
          <a:noFill/>
          <a:ln>
            <a:noFill/>
          </a:ln>
        </p:spPr>
      </p:pic>
    </p:spTree>
    <p:extLst>
      <p:ext uri="{BB962C8B-B14F-4D97-AF65-F5344CB8AC3E}">
        <p14:creationId xmlns:p14="http://schemas.microsoft.com/office/powerpoint/2010/main" val="32610519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Shape 495"/>
          <p:cNvSpPr txBox="1"/>
          <p:nvPr/>
        </p:nvSpPr>
        <p:spPr>
          <a:xfrm>
            <a:off x="106799" y="267494"/>
            <a:ext cx="4576800" cy="2304256"/>
          </a:xfrm>
          <a:prstGeom prst="rect">
            <a:avLst/>
          </a:prstGeom>
          <a:noFill/>
          <a:ln>
            <a:noFill/>
          </a:ln>
        </p:spPr>
        <p:txBody>
          <a:bodyPr lIns="91425" tIns="91425" rIns="91425" bIns="91425" anchor="ctr" anchorCtr="0">
            <a:noAutofit/>
          </a:bodyPr>
          <a:lstStyle/>
          <a:p>
            <a:pPr lvl="0" rtl="0">
              <a:spcBef>
                <a:spcPts val="0"/>
              </a:spcBef>
              <a:buNone/>
            </a:pPr>
            <a:r>
              <a:rPr lang="en" sz="1200" dirty="0"/>
              <a:t>В первом приближении смысл этих вещей в том, чтобы показать от противного, какая хрупкая штука искусство. Шедевр рождается из бесчисленных отвергнутых комбинаций линии и цвета, сосредоточенности, умения видеть и реагировать. С другой стороны, железки Гутова можно рассматривать как маленький трактат о том, как развивалось искусство — да что там, само зрение — в XX веке. Картина все дальше уходила от окна и зеркала, система и логика сменялись спонтанностью и вариациями на тему </a:t>
            </a:r>
            <a:r>
              <a:rPr lang="ru-RU" sz="1200" dirty="0" smtClean="0"/>
              <a:t>«</a:t>
            </a:r>
            <a:r>
              <a:rPr lang="en" sz="1200" dirty="0" smtClean="0"/>
              <a:t>я </a:t>
            </a:r>
            <a:r>
              <a:rPr lang="en" sz="1200" dirty="0"/>
              <a:t>так </a:t>
            </a:r>
            <a:r>
              <a:rPr lang="en" sz="1200" dirty="0" smtClean="0"/>
              <a:t>вижу</a:t>
            </a:r>
            <a:r>
              <a:rPr lang="ru-RU" sz="1200" dirty="0" smtClean="0"/>
              <a:t>»</a:t>
            </a:r>
            <a:r>
              <a:rPr lang="en" sz="1200" dirty="0" smtClean="0"/>
              <a:t>. </a:t>
            </a:r>
            <a:endParaRPr lang="ru-RU" sz="1200" dirty="0" smtClean="0"/>
          </a:p>
          <a:p>
            <a:pPr lvl="0" rtl="0">
              <a:spcBef>
                <a:spcPts val="0"/>
              </a:spcBef>
              <a:buNone/>
            </a:pPr>
            <a:endParaRPr lang="ru-RU" sz="1200" dirty="0"/>
          </a:p>
          <a:p>
            <a:pPr lvl="0" rtl="0">
              <a:spcBef>
                <a:spcPts val="0"/>
              </a:spcBef>
              <a:buNone/>
            </a:pPr>
            <a:r>
              <a:rPr lang="ru-RU" sz="1200" dirty="0" smtClean="0"/>
              <a:t>Валентин Дьяконов</a:t>
            </a:r>
          </a:p>
        </p:txBody>
      </p:sp>
      <p:pic>
        <p:nvPicPr>
          <p:cNvPr id="496" name="Shape 496"/>
          <p:cNvPicPr preferRelativeResize="0"/>
          <p:nvPr/>
        </p:nvPicPr>
        <p:blipFill>
          <a:blip r:embed="rId3">
            <a:alphaModFix/>
          </a:blip>
          <a:stretch>
            <a:fillRect/>
          </a:stretch>
        </p:blipFill>
        <p:spPr>
          <a:xfrm>
            <a:off x="4682722" y="187204"/>
            <a:ext cx="4406300" cy="4613925"/>
          </a:xfrm>
          <a:prstGeom prst="rect">
            <a:avLst/>
          </a:prstGeom>
          <a:noFill/>
          <a:ln>
            <a:noFill/>
          </a:ln>
        </p:spPr>
      </p:pic>
      <p:sp>
        <p:nvSpPr>
          <p:cNvPr id="497" name="Shape 497"/>
          <p:cNvSpPr txBox="1"/>
          <p:nvPr/>
        </p:nvSpPr>
        <p:spPr>
          <a:xfrm>
            <a:off x="1187624" y="4390129"/>
            <a:ext cx="3445152" cy="411000"/>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«Художник и смерть».</a:t>
            </a:r>
            <a:r>
              <a:rPr lang="en" sz="1000" dirty="0" smtClean="0"/>
              <a:t> </a:t>
            </a:r>
            <a:r>
              <a:rPr lang="en" sz="1000" dirty="0"/>
              <a:t>2010</a:t>
            </a:r>
          </a:p>
        </p:txBody>
      </p:sp>
    </p:spTree>
    <p:extLst>
      <p:ext uri="{BB962C8B-B14F-4D97-AF65-F5344CB8AC3E}">
        <p14:creationId xmlns:p14="http://schemas.microsoft.com/office/powerpoint/2010/main" val="27456619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Shape 502"/>
          <p:cNvPicPr preferRelativeResize="0"/>
          <p:nvPr/>
        </p:nvPicPr>
        <p:blipFill>
          <a:blip r:embed="rId3">
            <a:alphaModFix/>
          </a:blip>
          <a:stretch>
            <a:fillRect/>
          </a:stretch>
        </p:blipFill>
        <p:spPr>
          <a:xfrm>
            <a:off x="4950076" y="0"/>
            <a:ext cx="4193922" cy="5143500"/>
          </a:xfrm>
          <a:prstGeom prst="rect">
            <a:avLst/>
          </a:prstGeom>
          <a:noFill/>
          <a:ln>
            <a:noFill/>
          </a:ln>
        </p:spPr>
      </p:pic>
      <p:sp>
        <p:nvSpPr>
          <p:cNvPr id="503" name="Shape 503"/>
          <p:cNvSpPr txBox="1"/>
          <p:nvPr/>
        </p:nvSpPr>
        <p:spPr>
          <a:xfrm>
            <a:off x="66675" y="123478"/>
            <a:ext cx="4865700" cy="1872208"/>
          </a:xfrm>
          <a:prstGeom prst="rect">
            <a:avLst/>
          </a:prstGeom>
          <a:noFill/>
          <a:ln>
            <a:noFill/>
          </a:ln>
        </p:spPr>
        <p:txBody>
          <a:bodyPr lIns="91425" tIns="91425" rIns="91425" bIns="91425" anchor="ctr" anchorCtr="0">
            <a:noAutofit/>
          </a:bodyPr>
          <a:lstStyle/>
          <a:p>
            <a:pPr lvl="0" rtl="0">
              <a:spcBef>
                <a:spcPts val="0"/>
              </a:spcBef>
              <a:buNone/>
            </a:pPr>
            <a:r>
              <a:rPr lang="en" sz="1200" dirty="0" smtClean="0"/>
              <a:t>Ассамбляжи </a:t>
            </a:r>
            <a:r>
              <a:rPr lang="en" sz="1200" dirty="0"/>
              <a:t>прекреплены к стене вертикально. Это автоматически уравнивает их с картинами, и не только навязывает живописные или графические композиционные правила, но и недвусмысленно означает, что перед нами вещи на продажу, которые должны украсить чей-то интерьер</a:t>
            </a:r>
            <a:r>
              <a:rPr lang="en" sz="1200" dirty="0" smtClean="0"/>
              <a:t>.</a:t>
            </a:r>
            <a:endParaRPr lang="ru-RU" sz="1200" dirty="0" smtClean="0"/>
          </a:p>
          <a:p>
            <a:pPr lvl="0" rtl="0">
              <a:spcBef>
                <a:spcPts val="0"/>
              </a:spcBef>
              <a:buNone/>
            </a:pPr>
            <a:endParaRPr lang="en" sz="1200" dirty="0"/>
          </a:p>
          <a:p>
            <a:pPr lvl="0" rtl="0">
              <a:spcBef>
                <a:spcPts val="0"/>
              </a:spcBef>
              <a:buClr>
                <a:schemeClr val="dk1"/>
              </a:buClr>
              <a:buFont typeface="Arial"/>
              <a:buNone/>
            </a:pPr>
            <a:r>
              <a:rPr lang="en" sz="1200" dirty="0">
                <a:solidFill>
                  <a:schemeClr val="dk1"/>
                </a:solidFill>
              </a:rPr>
              <a:t>Давид Рифф</a:t>
            </a:r>
          </a:p>
          <a:p>
            <a:pPr lvl="0" rtl="0">
              <a:spcBef>
                <a:spcPts val="0"/>
              </a:spcBef>
              <a:buNone/>
            </a:pPr>
            <a:endParaRPr sz="1200" dirty="0"/>
          </a:p>
        </p:txBody>
      </p:sp>
      <p:sp>
        <p:nvSpPr>
          <p:cNvPr id="504" name="Shape 504"/>
          <p:cNvSpPr txBox="1"/>
          <p:nvPr/>
        </p:nvSpPr>
        <p:spPr>
          <a:xfrm>
            <a:off x="2166553" y="4587974"/>
            <a:ext cx="2731147" cy="470692"/>
          </a:xfrm>
          <a:prstGeom prst="rect">
            <a:avLst/>
          </a:prstGeom>
          <a:noFill/>
          <a:ln>
            <a:noFill/>
          </a:ln>
        </p:spPr>
        <p:txBody>
          <a:bodyPr lIns="91425" tIns="91425" rIns="91425" bIns="91425" anchor="ctr" anchorCtr="0">
            <a:noAutofit/>
          </a:bodyPr>
          <a:lstStyle/>
          <a:p>
            <a:pPr lvl="0" rtl="0">
              <a:spcBef>
                <a:spcPts val="0"/>
              </a:spcBef>
              <a:buNone/>
            </a:pPr>
            <a:r>
              <a:rPr lang="ru-RU" sz="1000" i="1" dirty="0" smtClean="0"/>
              <a:t>«</a:t>
            </a:r>
            <a:r>
              <a:rPr lang="en" sz="1000" dirty="0" smtClean="0"/>
              <a:t>Б/У</a:t>
            </a:r>
            <a:r>
              <a:rPr lang="ru-RU" sz="1000" dirty="0" smtClean="0"/>
              <a:t>».</a:t>
            </a:r>
            <a:r>
              <a:rPr lang="en" sz="1000" dirty="0" smtClean="0"/>
              <a:t> 2008  </a:t>
            </a:r>
            <a:endParaRPr lang="ru-RU" sz="1000" dirty="0" smtClean="0"/>
          </a:p>
          <a:p>
            <a:pPr lvl="0" rtl="0">
              <a:spcBef>
                <a:spcPts val="0"/>
              </a:spcBef>
              <a:buNone/>
            </a:pPr>
            <a:r>
              <a:rPr lang="en" sz="1000" dirty="0" smtClean="0"/>
              <a:t>Металл</a:t>
            </a:r>
            <a:r>
              <a:rPr lang="en" sz="1000" dirty="0"/>
              <a:t>, сварка, реди-мэйд</a:t>
            </a:r>
          </a:p>
        </p:txBody>
      </p:sp>
    </p:spTree>
    <p:extLst>
      <p:ext uri="{BB962C8B-B14F-4D97-AF65-F5344CB8AC3E}">
        <p14:creationId xmlns:p14="http://schemas.microsoft.com/office/powerpoint/2010/main" val="25448889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Shape 509"/>
          <p:cNvSpPr txBox="1"/>
          <p:nvPr/>
        </p:nvSpPr>
        <p:spPr>
          <a:xfrm>
            <a:off x="179512" y="123478"/>
            <a:ext cx="4646512" cy="2088232"/>
          </a:xfrm>
          <a:prstGeom prst="rect">
            <a:avLst/>
          </a:prstGeom>
          <a:noFill/>
          <a:ln>
            <a:noFill/>
          </a:ln>
        </p:spPr>
        <p:txBody>
          <a:bodyPr lIns="91425" tIns="91425" rIns="91425" bIns="91425" anchor="ctr" anchorCtr="0">
            <a:noAutofit/>
          </a:bodyPr>
          <a:lstStyle/>
          <a:p>
            <a:pPr lvl="0">
              <a:spcBef>
                <a:spcPts val="0"/>
              </a:spcBef>
              <a:buNone/>
            </a:pPr>
            <a:r>
              <a:rPr lang="en" sz="1200" dirty="0" smtClean="0"/>
              <a:t>Новые </a:t>
            </a:r>
            <a:r>
              <a:rPr lang="en" sz="1200" dirty="0"/>
              <a:t>поколения вырастают среди одноразовых предметов. Для остатков материальной эпохи единственный способ выжить – стать частью элитарных произведений искусства (читай – товаров), упрятанных либо в музеи, либо, что более вероятно, в руки частных коллекционеров. Всё безопаснее, чем дома</a:t>
            </a:r>
            <a:r>
              <a:rPr lang="en" sz="1200" dirty="0" smtClean="0"/>
              <a:t>.</a:t>
            </a:r>
            <a:endParaRPr lang="ru-RU" sz="1200" dirty="0" smtClean="0"/>
          </a:p>
          <a:p>
            <a:pPr lvl="0">
              <a:spcBef>
                <a:spcPts val="0"/>
              </a:spcBef>
              <a:buNone/>
            </a:pPr>
            <a:endParaRPr lang="en" sz="1200" dirty="0"/>
          </a:p>
          <a:p>
            <a:pPr lvl="0" rtl="0">
              <a:spcBef>
                <a:spcPts val="0"/>
              </a:spcBef>
              <a:buNone/>
            </a:pPr>
            <a:r>
              <a:rPr lang="en" sz="1200" dirty="0"/>
              <a:t>Давид Рифф</a:t>
            </a:r>
          </a:p>
        </p:txBody>
      </p:sp>
      <p:pic>
        <p:nvPicPr>
          <p:cNvPr id="510" name="Shape 510"/>
          <p:cNvPicPr preferRelativeResize="0"/>
          <p:nvPr/>
        </p:nvPicPr>
        <p:blipFill>
          <a:blip r:embed="rId3">
            <a:alphaModFix/>
          </a:blip>
          <a:stretch>
            <a:fillRect/>
          </a:stretch>
        </p:blipFill>
        <p:spPr>
          <a:xfrm>
            <a:off x="5124108" y="0"/>
            <a:ext cx="3503083" cy="5143500"/>
          </a:xfrm>
          <a:prstGeom prst="rect">
            <a:avLst/>
          </a:prstGeom>
          <a:noFill/>
          <a:ln>
            <a:noFill/>
          </a:ln>
        </p:spPr>
      </p:pic>
      <p:sp>
        <p:nvSpPr>
          <p:cNvPr id="5" name="Shape 504"/>
          <p:cNvSpPr txBox="1"/>
          <p:nvPr/>
        </p:nvSpPr>
        <p:spPr>
          <a:xfrm>
            <a:off x="2267744" y="4587974"/>
            <a:ext cx="2731147" cy="470692"/>
          </a:xfrm>
          <a:prstGeom prst="rect">
            <a:avLst/>
          </a:prstGeom>
          <a:noFill/>
          <a:ln>
            <a:noFill/>
          </a:ln>
        </p:spPr>
        <p:txBody>
          <a:bodyPr lIns="91425" tIns="91425" rIns="91425" bIns="91425" anchor="ctr" anchorCtr="0">
            <a:noAutofit/>
          </a:bodyPr>
          <a:lstStyle/>
          <a:p>
            <a:pPr lvl="0" rtl="0">
              <a:spcBef>
                <a:spcPts val="0"/>
              </a:spcBef>
              <a:buNone/>
            </a:pPr>
            <a:r>
              <a:rPr lang="ru-RU" sz="1000" i="1" dirty="0" smtClean="0"/>
              <a:t>«</a:t>
            </a:r>
            <a:r>
              <a:rPr lang="en" sz="1000" dirty="0" smtClean="0"/>
              <a:t>Б/У</a:t>
            </a:r>
            <a:r>
              <a:rPr lang="ru-RU" sz="1000" dirty="0" smtClean="0"/>
              <a:t>».</a:t>
            </a:r>
            <a:r>
              <a:rPr lang="en" sz="1000" dirty="0" smtClean="0"/>
              <a:t> 2008  </a:t>
            </a:r>
            <a:endParaRPr lang="ru-RU" sz="1000" dirty="0" smtClean="0"/>
          </a:p>
          <a:p>
            <a:pPr lvl="0" rtl="0">
              <a:spcBef>
                <a:spcPts val="0"/>
              </a:spcBef>
              <a:buNone/>
            </a:pPr>
            <a:r>
              <a:rPr lang="en" sz="1000" dirty="0" smtClean="0"/>
              <a:t>Металл</a:t>
            </a:r>
            <a:r>
              <a:rPr lang="en" sz="1000" dirty="0"/>
              <a:t>, сварка, реди-мэйд</a:t>
            </a:r>
          </a:p>
        </p:txBody>
      </p:sp>
    </p:spTree>
    <p:extLst>
      <p:ext uri="{BB962C8B-B14F-4D97-AF65-F5344CB8AC3E}">
        <p14:creationId xmlns:p14="http://schemas.microsoft.com/office/powerpoint/2010/main" val="31675498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Shape 516"/>
          <p:cNvPicPr preferRelativeResize="0"/>
          <p:nvPr/>
        </p:nvPicPr>
        <p:blipFill>
          <a:blip r:embed="rId3">
            <a:alphaModFix/>
          </a:blip>
          <a:stretch>
            <a:fillRect/>
          </a:stretch>
        </p:blipFill>
        <p:spPr>
          <a:xfrm>
            <a:off x="4854636" y="0"/>
            <a:ext cx="4118375" cy="5143499"/>
          </a:xfrm>
          <a:prstGeom prst="rect">
            <a:avLst/>
          </a:prstGeom>
          <a:noFill/>
          <a:ln>
            <a:noFill/>
          </a:ln>
        </p:spPr>
      </p:pic>
      <p:sp>
        <p:nvSpPr>
          <p:cNvPr id="517" name="Shape 517"/>
          <p:cNvSpPr txBox="1"/>
          <p:nvPr/>
        </p:nvSpPr>
        <p:spPr>
          <a:xfrm>
            <a:off x="85536" y="123478"/>
            <a:ext cx="4769100" cy="1656184"/>
          </a:xfrm>
          <a:prstGeom prst="rect">
            <a:avLst/>
          </a:prstGeom>
          <a:noFill/>
          <a:ln>
            <a:noFill/>
          </a:ln>
        </p:spPr>
        <p:txBody>
          <a:bodyPr lIns="91425" tIns="91425" rIns="91425" bIns="91425" anchor="ctr" anchorCtr="0">
            <a:noAutofit/>
          </a:bodyPr>
          <a:lstStyle/>
          <a:p>
            <a:pPr lvl="0" rtl="0">
              <a:spcBef>
                <a:spcPts val="0"/>
              </a:spcBef>
              <a:buNone/>
            </a:pPr>
            <a:r>
              <a:rPr lang="en" sz="1200" dirty="0" smtClean="0">
                <a:solidFill>
                  <a:schemeClr val="dk1"/>
                </a:solidFill>
              </a:rPr>
              <a:t>Выбор </a:t>
            </a:r>
            <a:r>
              <a:rPr lang="en" sz="1200" dirty="0">
                <a:solidFill>
                  <a:schemeClr val="dk1"/>
                </a:solidFill>
              </a:rPr>
              <a:t>предметов показывает, что Гутов всегда был своего рода кабаковским персонажем, который никогда ничего не выбрасывал, – Робинзоном, который спасает всакое барахло с тонущего корабля. Впрочем, этот лирический образ собирателя несколько омрачен прозой художественного производства: Гутов обрамляет и продает дорогие для него вещи, уже совсем другому типу коллекционеров. </a:t>
            </a:r>
            <a:endParaRPr lang="ru-RU" sz="1200" dirty="0" smtClean="0">
              <a:solidFill>
                <a:schemeClr val="dk1"/>
              </a:solidFill>
            </a:endParaRPr>
          </a:p>
          <a:p>
            <a:pPr lvl="0" rtl="0">
              <a:spcBef>
                <a:spcPts val="0"/>
              </a:spcBef>
              <a:buNone/>
            </a:pPr>
            <a:endParaRPr lang="ru-RU" sz="1200" dirty="0" smtClean="0">
              <a:solidFill>
                <a:schemeClr val="dk1"/>
              </a:solidFill>
            </a:endParaRPr>
          </a:p>
          <a:p>
            <a:pPr lvl="0" rtl="0">
              <a:spcBef>
                <a:spcPts val="0"/>
              </a:spcBef>
              <a:buNone/>
            </a:pPr>
            <a:r>
              <a:rPr lang="en" sz="1200" dirty="0" smtClean="0">
                <a:solidFill>
                  <a:schemeClr val="dk1"/>
                </a:solidFill>
              </a:rPr>
              <a:t>Давид </a:t>
            </a:r>
            <a:r>
              <a:rPr lang="en" sz="1200" dirty="0">
                <a:solidFill>
                  <a:schemeClr val="dk1"/>
                </a:solidFill>
              </a:rPr>
              <a:t>Рифф</a:t>
            </a:r>
          </a:p>
        </p:txBody>
      </p:sp>
    </p:spTree>
    <p:extLst>
      <p:ext uri="{BB962C8B-B14F-4D97-AF65-F5344CB8AC3E}">
        <p14:creationId xmlns:p14="http://schemas.microsoft.com/office/powerpoint/2010/main" val="15881463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Shape 522"/>
          <p:cNvSpPr txBox="1"/>
          <p:nvPr/>
        </p:nvSpPr>
        <p:spPr>
          <a:xfrm>
            <a:off x="107504" y="265211"/>
            <a:ext cx="3766370" cy="2308822"/>
          </a:xfrm>
          <a:prstGeom prst="rect">
            <a:avLst/>
          </a:prstGeom>
          <a:noFill/>
          <a:ln>
            <a:noFill/>
          </a:ln>
        </p:spPr>
        <p:txBody>
          <a:bodyPr lIns="91425" tIns="91425" rIns="91425" bIns="91425" anchor="ctr" anchorCtr="0">
            <a:noAutofit/>
          </a:bodyPr>
          <a:lstStyle/>
          <a:p>
            <a:pPr lvl="0">
              <a:spcBef>
                <a:spcPts val="0"/>
              </a:spcBef>
              <a:buNone/>
            </a:pPr>
            <a:r>
              <a:rPr lang="en" sz="1200" dirty="0" smtClean="0"/>
              <a:t>Вещи </a:t>
            </a:r>
            <a:r>
              <a:rPr lang="en" sz="1200" dirty="0"/>
              <a:t>с помоек и блошиных рынков — дань художника Дмитрия Гутова советской эпохе. Но от оформленного такими инсталляциями пространства Галереи Марата Гельмана совсем не веет «совком», даже, напротив, все это выглядит как красивая, очень гладкая, дизайнерская выставка, лишь с легким намеком на авторскую сентиментальность</a:t>
            </a:r>
            <a:r>
              <a:rPr lang="en" sz="1200" dirty="0" smtClean="0"/>
              <a:t>.</a:t>
            </a:r>
          </a:p>
          <a:p>
            <a:pPr lvl="0">
              <a:spcBef>
                <a:spcPts val="0"/>
              </a:spcBef>
              <a:buNone/>
            </a:pPr>
            <a:endParaRPr lang="en" sz="1200" dirty="0"/>
          </a:p>
          <a:p>
            <a:pPr lvl="0" rtl="0">
              <a:spcBef>
                <a:spcPts val="0"/>
              </a:spcBef>
              <a:buNone/>
            </a:pPr>
            <a:r>
              <a:rPr lang="en" sz="1200" dirty="0">
                <a:solidFill>
                  <a:schemeClr val="dk1"/>
                </a:solidFill>
              </a:rPr>
              <a:t>Александра Рудык</a:t>
            </a:r>
          </a:p>
        </p:txBody>
      </p:sp>
      <p:pic>
        <p:nvPicPr>
          <p:cNvPr id="523" name="Shape 523"/>
          <p:cNvPicPr preferRelativeResize="0"/>
          <p:nvPr/>
        </p:nvPicPr>
        <p:blipFill>
          <a:blip r:embed="rId3">
            <a:alphaModFix/>
          </a:blip>
          <a:stretch>
            <a:fillRect/>
          </a:stretch>
        </p:blipFill>
        <p:spPr>
          <a:xfrm>
            <a:off x="3995936" y="2289570"/>
            <a:ext cx="5048250" cy="1905000"/>
          </a:xfrm>
          <a:prstGeom prst="rect">
            <a:avLst/>
          </a:prstGeom>
          <a:noFill/>
          <a:ln>
            <a:noFill/>
          </a:ln>
        </p:spPr>
      </p:pic>
      <p:sp>
        <p:nvSpPr>
          <p:cNvPr id="5" name="Shape 504"/>
          <p:cNvSpPr txBox="1"/>
          <p:nvPr/>
        </p:nvSpPr>
        <p:spPr>
          <a:xfrm>
            <a:off x="1264789" y="3723878"/>
            <a:ext cx="2731147" cy="470692"/>
          </a:xfrm>
          <a:prstGeom prst="rect">
            <a:avLst/>
          </a:prstGeom>
          <a:noFill/>
          <a:ln>
            <a:noFill/>
          </a:ln>
        </p:spPr>
        <p:txBody>
          <a:bodyPr lIns="91425" tIns="91425" rIns="91425" bIns="91425" anchor="ctr" anchorCtr="0">
            <a:noAutofit/>
          </a:bodyPr>
          <a:lstStyle/>
          <a:p>
            <a:pPr lvl="0" rtl="0">
              <a:spcBef>
                <a:spcPts val="0"/>
              </a:spcBef>
              <a:buNone/>
            </a:pPr>
            <a:r>
              <a:rPr lang="ru-RU" sz="1000" i="1" dirty="0" smtClean="0"/>
              <a:t>«</a:t>
            </a:r>
            <a:r>
              <a:rPr lang="en" sz="1000" dirty="0" smtClean="0"/>
              <a:t>Б/У</a:t>
            </a:r>
            <a:r>
              <a:rPr lang="ru-RU" sz="1000" dirty="0" smtClean="0"/>
              <a:t>».</a:t>
            </a:r>
            <a:r>
              <a:rPr lang="en" sz="1000" dirty="0" smtClean="0"/>
              <a:t> 2008  </a:t>
            </a:r>
            <a:endParaRPr lang="ru-RU" sz="1000" dirty="0" smtClean="0"/>
          </a:p>
          <a:p>
            <a:pPr lvl="0" rtl="0">
              <a:spcBef>
                <a:spcPts val="0"/>
              </a:spcBef>
              <a:buNone/>
            </a:pPr>
            <a:r>
              <a:rPr lang="en" sz="1000" dirty="0" smtClean="0"/>
              <a:t>Металл</a:t>
            </a:r>
            <a:r>
              <a:rPr lang="en" sz="1000" dirty="0"/>
              <a:t>, сварка, реди-мэйд</a:t>
            </a:r>
          </a:p>
        </p:txBody>
      </p:sp>
    </p:spTree>
    <p:extLst>
      <p:ext uri="{BB962C8B-B14F-4D97-AF65-F5344CB8AC3E}">
        <p14:creationId xmlns:p14="http://schemas.microsoft.com/office/powerpoint/2010/main" val="496198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Shape 80"/>
          <p:cNvPicPr preferRelativeResize="0"/>
          <p:nvPr/>
        </p:nvPicPr>
        <p:blipFill>
          <a:blip r:embed="rId3">
            <a:alphaModFix/>
          </a:blip>
          <a:stretch>
            <a:fillRect/>
          </a:stretch>
        </p:blipFill>
        <p:spPr>
          <a:xfrm>
            <a:off x="3635895" y="627534"/>
            <a:ext cx="5411709" cy="4032448"/>
          </a:xfrm>
          <a:prstGeom prst="rect">
            <a:avLst/>
          </a:prstGeom>
          <a:noFill/>
          <a:ln>
            <a:noFill/>
          </a:ln>
        </p:spPr>
      </p:pic>
      <p:sp>
        <p:nvSpPr>
          <p:cNvPr id="81" name="Shape 81"/>
          <p:cNvSpPr txBox="1"/>
          <p:nvPr/>
        </p:nvSpPr>
        <p:spPr>
          <a:xfrm>
            <a:off x="971600" y="4357582"/>
            <a:ext cx="2448272" cy="302400"/>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«Мелочи нашей жизни». 1991.</a:t>
            </a:r>
          </a:p>
          <a:p>
            <a:pPr lvl="0" rtl="0">
              <a:spcBef>
                <a:spcPts val="0"/>
              </a:spcBef>
              <a:buNone/>
            </a:pPr>
            <a:r>
              <a:rPr lang="ru-RU" sz="1000" dirty="0" smtClean="0"/>
              <a:t>Галерея на </a:t>
            </a:r>
            <a:r>
              <a:rPr lang="ru-RU" sz="1000" dirty="0" err="1" smtClean="0"/>
              <a:t>Трехпрудном</a:t>
            </a:r>
            <a:r>
              <a:rPr lang="ru-RU" sz="1000" dirty="0" smtClean="0"/>
              <a:t> переулке</a:t>
            </a:r>
            <a:endParaRPr lang="en" sz="1000" dirty="0"/>
          </a:p>
        </p:txBody>
      </p:sp>
      <p:sp>
        <p:nvSpPr>
          <p:cNvPr id="82" name="Shape 82"/>
          <p:cNvSpPr txBox="1"/>
          <p:nvPr/>
        </p:nvSpPr>
        <p:spPr>
          <a:xfrm>
            <a:off x="87554" y="8762"/>
            <a:ext cx="3548341" cy="3010200"/>
          </a:xfrm>
          <a:prstGeom prst="rect">
            <a:avLst/>
          </a:prstGeom>
          <a:noFill/>
          <a:ln>
            <a:noFill/>
          </a:ln>
        </p:spPr>
        <p:txBody>
          <a:bodyPr lIns="91425" tIns="91425" rIns="91425" bIns="91425" anchor="ctr" anchorCtr="0">
            <a:noAutofit/>
          </a:bodyPr>
          <a:lstStyle/>
          <a:p>
            <a:pPr lvl="0" rtl="0">
              <a:spcBef>
                <a:spcPts val="0"/>
              </a:spcBef>
              <a:buNone/>
            </a:pPr>
            <a:r>
              <a:rPr lang="en" sz="1200" dirty="0" smtClean="0"/>
              <a:t>Работы </a:t>
            </a:r>
            <a:r>
              <a:rPr lang="en" sz="1200" dirty="0"/>
              <a:t>Дмитрия Гутова принадлежат к Notional Art (понятийное искусство), единственному ответвлению </a:t>
            </a:r>
            <a:r>
              <a:rPr lang="ru-RU" sz="1200" dirty="0" smtClean="0"/>
              <a:t>к</a:t>
            </a:r>
            <a:r>
              <a:rPr lang="en" sz="1200" dirty="0" smtClean="0"/>
              <a:t>онцептуализма</a:t>
            </a:r>
            <a:r>
              <a:rPr lang="en" sz="1200" dirty="0"/>
              <a:t>, сохранившему магию переживания непосредственного события, происходящего здесь и сейчас, без грандиозной рефлексивной надстройки — привычного атрибута постконцептуальной школы</a:t>
            </a:r>
            <a:r>
              <a:rPr lang="en" sz="1200" dirty="0" smtClean="0"/>
              <a:t>.</a:t>
            </a:r>
            <a:endParaRPr lang="ru-RU" sz="1200" dirty="0" smtClean="0"/>
          </a:p>
          <a:p>
            <a:pPr lvl="0" rtl="0">
              <a:spcBef>
                <a:spcPts val="0"/>
              </a:spcBef>
              <a:buNone/>
            </a:pPr>
            <a:endParaRPr lang="ru-RU" sz="1200" dirty="0"/>
          </a:p>
          <a:p>
            <a:pPr lvl="0"/>
            <a:r>
              <a:rPr lang="en" sz="1200" dirty="0">
                <a:solidFill>
                  <a:schemeClr val="tx1"/>
                </a:solidFill>
              </a:rPr>
              <a:t>Роберт Сторр</a:t>
            </a:r>
            <a:endParaRPr lang="en" sz="1200" dirty="0"/>
          </a:p>
        </p:txBody>
      </p:sp>
    </p:spTree>
    <p:extLst>
      <p:ext uri="{BB962C8B-B14F-4D97-AF65-F5344CB8AC3E}">
        <p14:creationId xmlns:p14="http://schemas.microsoft.com/office/powerpoint/2010/main" val="21860615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Shape 529"/>
          <p:cNvSpPr txBox="1"/>
          <p:nvPr/>
        </p:nvSpPr>
        <p:spPr>
          <a:xfrm>
            <a:off x="179512" y="123478"/>
            <a:ext cx="5217632" cy="2736304"/>
          </a:xfrm>
          <a:prstGeom prst="rect">
            <a:avLst/>
          </a:prstGeom>
          <a:noFill/>
          <a:ln>
            <a:noFill/>
          </a:ln>
        </p:spPr>
        <p:txBody>
          <a:bodyPr lIns="91425" tIns="91425" rIns="91425" bIns="91425" anchor="ctr" anchorCtr="0">
            <a:noAutofit/>
          </a:bodyPr>
          <a:lstStyle/>
          <a:p>
            <a:pPr lvl="0" rtl="0">
              <a:spcBef>
                <a:spcPts val="0"/>
              </a:spcBef>
              <a:buNone/>
            </a:pPr>
            <a:r>
              <a:rPr lang="en" sz="1200" dirty="0"/>
              <a:t>Нет ощущения, что железные рамы спасут их от распада. Это не «вещи в себе». Это всё тот же поп-арт, который так не любил философ-марксист и кумир Гутова – Михаил Лифшиц. «</a:t>
            </a:r>
            <a:r>
              <a:rPr lang="en" sz="1200" dirty="0" smtClean="0"/>
              <a:t>Б/</a:t>
            </a:r>
            <a:r>
              <a:rPr lang="ru-RU" sz="1200" dirty="0" smtClean="0"/>
              <a:t>У</a:t>
            </a:r>
            <a:r>
              <a:rPr lang="en" sz="1200" dirty="0" smtClean="0"/>
              <a:t>» </a:t>
            </a:r>
            <a:r>
              <a:rPr lang="en" sz="1200" dirty="0"/>
              <a:t>– стремление «увековечить» изделия массового производства.</a:t>
            </a:r>
          </a:p>
          <a:p>
            <a:pPr lvl="0" rtl="0">
              <a:spcBef>
                <a:spcPts val="0"/>
              </a:spcBef>
              <a:buNone/>
            </a:pPr>
            <a:r>
              <a:rPr lang="en" sz="1200" dirty="0"/>
              <a:t>Когда Гутов переносил на полотно бренды 60-х, он «прибавлял от себя» свою оригинальную живописную манеру. Здесь же, действительно, не много личного участия художника (не считая решеток и расположения предметов).</a:t>
            </a:r>
          </a:p>
          <a:p>
            <a:pPr lvl="0">
              <a:spcBef>
                <a:spcPts val="0"/>
              </a:spcBef>
              <a:buNone/>
            </a:pPr>
            <a:r>
              <a:rPr lang="en" sz="1200" dirty="0"/>
              <a:t>Разница между уорхолловским и гутовским подходами только в том, что один обращался к самодовольству американского обывателя, а другой – к ностальгии советского. За что боролись, на то и напоролись</a:t>
            </a:r>
            <a:r>
              <a:rPr lang="en" sz="1200" dirty="0" smtClean="0"/>
              <a:t>.</a:t>
            </a:r>
          </a:p>
          <a:p>
            <a:pPr lvl="0">
              <a:spcBef>
                <a:spcPts val="0"/>
              </a:spcBef>
              <a:buNone/>
            </a:pPr>
            <a:endParaRPr lang="en" sz="1200" dirty="0"/>
          </a:p>
          <a:p>
            <a:pPr lvl="0" rtl="0">
              <a:spcBef>
                <a:spcPts val="0"/>
              </a:spcBef>
              <a:buNone/>
            </a:pPr>
            <a:r>
              <a:rPr lang="en" sz="1200" dirty="0"/>
              <a:t>Константин Рылев</a:t>
            </a:r>
          </a:p>
        </p:txBody>
      </p:sp>
      <p:pic>
        <p:nvPicPr>
          <p:cNvPr id="530" name="Shape 530"/>
          <p:cNvPicPr preferRelativeResize="0"/>
          <p:nvPr/>
        </p:nvPicPr>
        <p:blipFill>
          <a:blip r:embed="rId3">
            <a:alphaModFix/>
          </a:blip>
          <a:stretch>
            <a:fillRect/>
          </a:stretch>
        </p:blipFill>
        <p:spPr>
          <a:xfrm>
            <a:off x="5507518" y="0"/>
            <a:ext cx="3325912" cy="5143499"/>
          </a:xfrm>
          <a:prstGeom prst="rect">
            <a:avLst/>
          </a:prstGeom>
          <a:noFill/>
          <a:ln>
            <a:noFill/>
          </a:ln>
        </p:spPr>
      </p:pic>
      <p:sp>
        <p:nvSpPr>
          <p:cNvPr id="5" name="Shape 504"/>
          <p:cNvSpPr txBox="1"/>
          <p:nvPr/>
        </p:nvSpPr>
        <p:spPr>
          <a:xfrm>
            <a:off x="2555776" y="4515966"/>
            <a:ext cx="2731147" cy="470692"/>
          </a:xfrm>
          <a:prstGeom prst="rect">
            <a:avLst/>
          </a:prstGeom>
          <a:noFill/>
          <a:ln>
            <a:noFill/>
          </a:ln>
        </p:spPr>
        <p:txBody>
          <a:bodyPr lIns="91425" tIns="91425" rIns="91425" bIns="91425" anchor="ctr" anchorCtr="0">
            <a:noAutofit/>
          </a:bodyPr>
          <a:lstStyle/>
          <a:p>
            <a:pPr lvl="0" rtl="0">
              <a:spcBef>
                <a:spcPts val="0"/>
              </a:spcBef>
              <a:buNone/>
            </a:pPr>
            <a:r>
              <a:rPr lang="ru-RU" sz="1000" i="1" dirty="0" smtClean="0"/>
              <a:t>«</a:t>
            </a:r>
            <a:r>
              <a:rPr lang="en" sz="1000" dirty="0" smtClean="0"/>
              <a:t>Б/У</a:t>
            </a:r>
            <a:r>
              <a:rPr lang="ru-RU" sz="1000" dirty="0" smtClean="0"/>
              <a:t>».</a:t>
            </a:r>
            <a:r>
              <a:rPr lang="en" sz="1000" dirty="0" smtClean="0"/>
              <a:t> 2008  </a:t>
            </a:r>
            <a:endParaRPr lang="ru-RU" sz="1000" dirty="0" smtClean="0"/>
          </a:p>
          <a:p>
            <a:pPr lvl="0" rtl="0">
              <a:spcBef>
                <a:spcPts val="0"/>
              </a:spcBef>
              <a:buNone/>
            </a:pPr>
            <a:r>
              <a:rPr lang="en" sz="1000" dirty="0" smtClean="0"/>
              <a:t>Металл</a:t>
            </a:r>
            <a:r>
              <a:rPr lang="en" sz="1000" dirty="0"/>
              <a:t>, сварка, реди-мэйд</a:t>
            </a:r>
          </a:p>
        </p:txBody>
      </p:sp>
    </p:spTree>
    <p:extLst>
      <p:ext uri="{BB962C8B-B14F-4D97-AF65-F5344CB8AC3E}">
        <p14:creationId xmlns:p14="http://schemas.microsoft.com/office/powerpoint/2010/main" val="23894529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Shape 536"/>
          <p:cNvSpPr txBox="1"/>
          <p:nvPr/>
        </p:nvSpPr>
        <p:spPr>
          <a:xfrm>
            <a:off x="107504" y="195486"/>
            <a:ext cx="4442448" cy="1656184"/>
          </a:xfrm>
          <a:prstGeom prst="rect">
            <a:avLst/>
          </a:prstGeom>
          <a:noFill/>
          <a:ln>
            <a:noFill/>
          </a:ln>
        </p:spPr>
        <p:txBody>
          <a:bodyPr lIns="91425" tIns="91425" rIns="91425" bIns="91425" anchor="ctr" anchorCtr="0">
            <a:noAutofit/>
          </a:bodyPr>
          <a:lstStyle/>
          <a:p>
            <a:pPr lvl="0">
              <a:spcBef>
                <a:spcPts val="0"/>
              </a:spcBef>
              <a:buNone/>
            </a:pPr>
            <a:r>
              <a:rPr lang="en" sz="1200" dirty="0" smtClean="0"/>
              <a:t>В серии «Б/</a:t>
            </a:r>
            <a:r>
              <a:rPr lang="ru-RU" sz="1200" dirty="0" smtClean="0"/>
              <a:t>У</a:t>
            </a:r>
            <a:r>
              <a:rPr lang="en" sz="1200" dirty="0" smtClean="0"/>
              <a:t>» вместо индивидуальных почерков Гутов повесил на заборы предметы советского дизайна, которые тоже вдруг представились какими-то иероглифами утраченной цивилизации. </a:t>
            </a:r>
          </a:p>
          <a:p>
            <a:pPr lvl="0">
              <a:spcBef>
                <a:spcPts val="0"/>
              </a:spcBef>
              <a:buNone/>
            </a:pPr>
            <a:endParaRPr lang="en" sz="1200" dirty="0" smtClean="0"/>
          </a:p>
          <a:p>
            <a:pPr lvl="0" rtl="0">
              <a:spcBef>
                <a:spcPts val="0"/>
              </a:spcBef>
              <a:buNone/>
            </a:pPr>
            <a:r>
              <a:rPr lang="en" sz="1200" dirty="0" smtClean="0">
                <a:solidFill>
                  <a:schemeClr val="dk1"/>
                </a:solidFill>
              </a:rPr>
              <a:t>Александра Новоженова</a:t>
            </a:r>
            <a:endParaRPr lang="en" sz="1200" dirty="0">
              <a:solidFill>
                <a:schemeClr val="dk1"/>
              </a:solidFill>
            </a:endParaRPr>
          </a:p>
        </p:txBody>
      </p:sp>
      <p:pic>
        <p:nvPicPr>
          <p:cNvPr id="537" name="Shape 537"/>
          <p:cNvPicPr preferRelativeResize="0"/>
          <p:nvPr/>
        </p:nvPicPr>
        <p:blipFill>
          <a:blip r:embed="rId3">
            <a:alphaModFix/>
          </a:blip>
          <a:stretch>
            <a:fillRect/>
          </a:stretch>
        </p:blipFill>
        <p:spPr>
          <a:xfrm>
            <a:off x="4603411" y="0"/>
            <a:ext cx="4064828" cy="5143500"/>
          </a:xfrm>
          <a:prstGeom prst="rect">
            <a:avLst/>
          </a:prstGeom>
          <a:noFill/>
          <a:ln>
            <a:noFill/>
          </a:ln>
        </p:spPr>
      </p:pic>
      <p:sp>
        <p:nvSpPr>
          <p:cNvPr id="5" name="Shape 504"/>
          <p:cNvSpPr txBox="1"/>
          <p:nvPr/>
        </p:nvSpPr>
        <p:spPr>
          <a:xfrm>
            <a:off x="1872264" y="4515966"/>
            <a:ext cx="2731147" cy="470692"/>
          </a:xfrm>
          <a:prstGeom prst="rect">
            <a:avLst/>
          </a:prstGeom>
          <a:noFill/>
          <a:ln>
            <a:noFill/>
          </a:ln>
        </p:spPr>
        <p:txBody>
          <a:bodyPr lIns="91425" tIns="91425" rIns="91425" bIns="91425" anchor="ctr" anchorCtr="0">
            <a:noAutofit/>
          </a:bodyPr>
          <a:lstStyle/>
          <a:p>
            <a:pPr lvl="0" rtl="0">
              <a:spcBef>
                <a:spcPts val="0"/>
              </a:spcBef>
              <a:buNone/>
            </a:pPr>
            <a:r>
              <a:rPr lang="ru-RU" sz="1000" i="1" dirty="0" smtClean="0"/>
              <a:t>«</a:t>
            </a:r>
            <a:r>
              <a:rPr lang="en" sz="1000" dirty="0" smtClean="0"/>
              <a:t>Б/У</a:t>
            </a:r>
            <a:r>
              <a:rPr lang="ru-RU" sz="1000" dirty="0" smtClean="0"/>
              <a:t>».</a:t>
            </a:r>
            <a:r>
              <a:rPr lang="en" sz="1000" dirty="0" smtClean="0"/>
              <a:t> 2008  </a:t>
            </a:r>
            <a:endParaRPr lang="ru-RU" sz="1000" dirty="0" smtClean="0"/>
          </a:p>
          <a:p>
            <a:pPr lvl="0" rtl="0">
              <a:spcBef>
                <a:spcPts val="0"/>
              </a:spcBef>
              <a:buNone/>
            </a:pPr>
            <a:r>
              <a:rPr lang="en" sz="1000" dirty="0" smtClean="0"/>
              <a:t>Металл</a:t>
            </a:r>
            <a:r>
              <a:rPr lang="en" sz="1000" dirty="0"/>
              <a:t>, сварка, реди-мэйд</a:t>
            </a:r>
          </a:p>
        </p:txBody>
      </p:sp>
    </p:spTree>
    <p:extLst>
      <p:ext uri="{BB962C8B-B14F-4D97-AF65-F5344CB8AC3E}">
        <p14:creationId xmlns:p14="http://schemas.microsoft.com/office/powerpoint/2010/main" val="40819567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Shape 543"/>
          <p:cNvSpPr txBox="1"/>
          <p:nvPr/>
        </p:nvSpPr>
        <p:spPr>
          <a:xfrm>
            <a:off x="107504" y="267494"/>
            <a:ext cx="3890400" cy="3168352"/>
          </a:xfrm>
          <a:prstGeom prst="rect">
            <a:avLst/>
          </a:prstGeom>
          <a:noFill/>
          <a:ln>
            <a:noFill/>
          </a:ln>
        </p:spPr>
        <p:txBody>
          <a:bodyPr lIns="91425" tIns="91425" rIns="91425" bIns="91425" anchor="ctr" anchorCtr="0">
            <a:noAutofit/>
          </a:bodyPr>
          <a:lstStyle/>
          <a:p>
            <a:pPr lvl="0" rtl="0">
              <a:spcBef>
                <a:spcPts val="0"/>
              </a:spcBef>
              <a:buNone/>
            </a:pPr>
            <a:r>
              <a:rPr lang="en" sz="1200" dirty="0" smtClean="0"/>
              <a:t>Работы </a:t>
            </a:r>
            <a:r>
              <a:rPr lang="en" sz="1200" dirty="0"/>
              <a:t>Гутова — это буквалистское воплощение истории искусства. Демонстрация практически всей истории искусства ХХ века происходит из простого и естественного для разглядывания скульптуры обхода вокруг. В традиционной круглой скульптуре зритель видит различные ракурсы одного и того же объема, в скульптурах Гутова этого объема нет, и каждый новый ракурс отрицает предыдущий. История искусства как физическое перемещение тела в пространстве. </a:t>
            </a:r>
            <a:endParaRPr lang="ru-RU" sz="1200" dirty="0" smtClean="0"/>
          </a:p>
          <a:p>
            <a:pPr lvl="0" rtl="0">
              <a:spcBef>
                <a:spcPts val="0"/>
              </a:spcBef>
              <a:buNone/>
            </a:pPr>
            <a:endParaRPr lang="en" sz="1200" dirty="0">
              <a:solidFill>
                <a:schemeClr val="tx1"/>
              </a:solidFill>
            </a:endParaRPr>
          </a:p>
          <a:p>
            <a:pPr lvl="0" rtl="0">
              <a:spcBef>
                <a:spcPts val="0"/>
              </a:spcBef>
              <a:buNone/>
            </a:pPr>
            <a:r>
              <a:rPr lang="en" sz="1200" dirty="0">
                <a:solidFill>
                  <a:schemeClr val="tx1"/>
                </a:solidFill>
              </a:rPr>
              <a:t>Анатолий Осмоловский</a:t>
            </a:r>
            <a:endParaRPr lang="en" sz="1200" dirty="0">
              <a:solidFill>
                <a:schemeClr val="tx1"/>
              </a:solidFill>
              <a:hlinkClick r:id="rId3"/>
            </a:endParaRPr>
          </a:p>
        </p:txBody>
      </p:sp>
      <p:pic>
        <p:nvPicPr>
          <p:cNvPr id="544" name="Shape 544"/>
          <p:cNvPicPr preferRelativeResize="0"/>
          <p:nvPr/>
        </p:nvPicPr>
        <p:blipFill>
          <a:blip r:embed="rId4">
            <a:alphaModFix/>
          </a:blip>
          <a:stretch>
            <a:fillRect/>
          </a:stretch>
        </p:blipFill>
        <p:spPr>
          <a:xfrm>
            <a:off x="3982041" y="1232981"/>
            <a:ext cx="5144726" cy="3429800"/>
          </a:xfrm>
          <a:prstGeom prst="rect">
            <a:avLst/>
          </a:prstGeom>
          <a:noFill/>
          <a:ln>
            <a:noFill/>
          </a:ln>
        </p:spPr>
      </p:pic>
      <p:sp>
        <p:nvSpPr>
          <p:cNvPr id="545" name="Shape 545"/>
          <p:cNvSpPr txBox="1"/>
          <p:nvPr/>
        </p:nvSpPr>
        <p:spPr>
          <a:xfrm>
            <a:off x="1259632" y="4011910"/>
            <a:ext cx="2664296" cy="814800"/>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a:t>
            </a:r>
            <a:r>
              <a:rPr lang="en" sz="1000" dirty="0" smtClean="0"/>
              <a:t>Магическая </a:t>
            </a:r>
            <a:r>
              <a:rPr lang="en" sz="1000" dirty="0"/>
              <a:t>битва </a:t>
            </a:r>
            <a:r>
              <a:rPr lang="en" sz="1000" dirty="0" smtClean="0"/>
              <a:t>Альтамиры</a:t>
            </a:r>
            <a:r>
              <a:rPr lang="ru-RU" sz="1000" dirty="0" smtClean="0"/>
              <a:t>».</a:t>
            </a:r>
            <a:r>
              <a:rPr lang="en" sz="1000" dirty="0" smtClean="0"/>
              <a:t> </a:t>
            </a:r>
            <a:r>
              <a:rPr lang="en" sz="1000" dirty="0"/>
              <a:t>2010</a:t>
            </a:r>
          </a:p>
          <a:p>
            <a:pPr lvl="0" rtl="0">
              <a:spcBef>
                <a:spcPts val="0"/>
              </a:spcBef>
              <a:buNone/>
            </a:pPr>
            <a:r>
              <a:rPr lang="en" sz="1000" dirty="0"/>
              <a:t>Цемент, металлический прут, сварка </a:t>
            </a:r>
          </a:p>
          <a:p>
            <a:pPr lvl="0" rtl="0">
              <a:spcBef>
                <a:spcPts val="0"/>
              </a:spcBef>
              <a:buNone/>
            </a:pPr>
            <a:r>
              <a:rPr lang="en" sz="1000" dirty="0"/>
              <a:t>Композиция: 230 </a:t>
            </a:r>
            <a:r>
              <a:rPr lang="ru-RU" sz="1000" dirty="0" smtClean="0"/>
              <a:t>х</a:t>
            </a:r>
            <a:r>
              <a:rPr lang="en" sz="1000" dirty="0" smtClean="0"/>
              <a:t> </a:t>
            </a:r>
            <a:r>
              <a:rPr lang="en" sz="1000" dirty="0"/>
              <a:t>620 </a:t>
            </a:r>
            <a:r>
              <a:rPr lang="ru-RU" sz="1000" dirty="0" smtClean="0"/>
              <a:t>х</a:t>
            </a:r>
            <a:r>
              <a:rPr lang="en" sz="1000" dirty="0" smtClean="0"/>
              <a:t> </a:t>
            </a:r>
            <a:r>
              <a:rPr lang="en" sz="1000" dirty="0"/>
              <a:t>50 см</a:t>
            </a:r>
          </a:p>
        </p:txBody>
      </p:sp>
    </p:spTree>
    <p:extLst>
      <p:ext uri="{BB962C8B-B14F-4D97-AF65-F5344CB8AC3E}">
        <p14:creationId xmlns:p14="http://schemas.microsoft.com/office/powerpoint/2010/main" val="29149477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Shape 550"/>
          <p:cNvSpPr txBox="1"/>
          <p:nvPr/>
        </p:nvSpPr>
        <p:spPr>
          <a:xfrm>
            <a:off x="0" y="0"/>
            <a:ext cx="4212660" cy="2211710"/>
          </a:xfrm>
          <a:prstGeom prst="rect">
            <a:avLst/>
          </a:prstGeom>
          <a:noFill/>
          <a:ln>
            <a:noFill/>
          </a:ln>
        </p:spPr>
        <p:txBody>
          <a:bodyPr lIns="91425" tIns="91425" rIns="91425" bIns="91425" anchor="ctr" anchorCtr="0">
            <a:noAutofit/>
          </a:bodyPr>
          <a:lstStyle/>
          <a:p>
            <a:pPr lvl="0">
              <a:spcBef>
                <a:spcPts val="0"/>
              </a:spcBef>
              <a:buNone/>
            </a:pPr>
            <a:r>
              <a:rPr lang="en" sz="1200" dirty="0"/>
              <a:t>И хотя эстетика Гутова, ввиду своей непосредственности, до некоторых пор оставалась свободна от этической надстройки, маркировавшей амбиции художника, то с обращением к проверенным образам, его искусство стало демонстрировать вектор на вневременной смысл, цепляясь за уже готовую память</a:t>
            </a:r>
            <a:r>
              <a:rPr lang="en" sz="1200" dirty="0" smtClean="0"/>
              <a:t>.</a:t>
            </a:r>
            <a:endParaRPr lang="ru-RU" sz="1200" dirty="0" smtClean="0"/>
          </a:p>
          <a:p>
            <a:pPr lvl="0">
              <a:spcBef>
                <a:spcPts val="0"/>
              </a:spcBef>
              <a:buNone/>
            </a:pPr>
            <a:endParaRPr lang="en" sz="1200" dirty="0"/>
          </a:p>
          <a:p>
            <a:pPr lvl="0" rtl="0">
              <a:spcBef>
                <a:spcPts val="0"/>
              </a:spcBef>
              <a:buNone/>
            </a:pPr>
            <a:r>
              <a:rPr lang="en" sz="1200" dirty="0"/>
              <a:t>Ольга Данилкина</a:t>
            </a:r>
          </a:p>
        </p:txBody>
      </p:sp>
      <p:pic>
        <p:nvPicPr>
          <p:cNvPr id="551" name="Shape 551"/>
          <p:cNvPicPr preferRelativeResize="0"/>
          <p:nvPr/>
        </p:nvPicPr>
        <p:blipFill>
          <a:blip r:embed="rId3">
            <a:alphaModFix/>
          </a:blip>
          <a:stretch>
            <a:fillRect/>
          </a:stretch>
        </p:blipFill>
        <p:spPr>
          <a:xfrm>
            <a:off x="4212660" y="245800"/>
            <a:ext cx="4931339" cy="4555500"/>
          </a:xfrm>
          <a:prstGeom prst="rect">
            <a:avLst/>
          </a:prstGeom>
          <a:noFill/>
          <a:ln>
            <a:noFill/>
          </a:ln>
        </p:spPr>
      </p:pic>
      <p:sp>
        <p:nvSpPr>
          <p:cNvPr id="552" name="Shape 552"/>
          <p:cNvSpPr txBox="1"/>
          <p:nvPr/>
        </p:nvSpPr>
        <p:spPr>
          <a:xfrm>
            <a:off x="1907704" y="4127625"/>
            <a:ext cx="2232248" cy="673675"/>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a:t>
            </a:r>
            <a:r>
              <a:rPr lang="en" sz="1200" dirty="0" smtClean="0"/>
              <a:t>E’IK’ΩN </a:t>
            </a:r>
            <a:r>
              <a:rPr lang="en" sz="1200" dirty="0"/>
              <a:t>(Образ</a:t>
            </a:r>
            <a:r>
              <a:rPr lang="en" sz="1200" dirty="0" smtClean="0"/>
              <a:t>)</a:t>
            </a:r>
            <a:r>
              <a:rPr lang="ru-RU" sz="1200" dirty="0" smtClean="0"/>
              <a:t>».</a:t>
            </a:r>
            <a:r>
              <a:rPr lang="en" sz="1200" dirty="0" smtClean="0"/>
              <a:t> </a:t>
            </a:r>
            <a:r>
              <a:rPr lang="en" sz="1200" dirty="0"/>
              <a:t>2012</a:t>
            </a:r>
          </a:p>
          <a:p>
            <a:pPr lvl="0" rtl="0">
              <a:spcBef>
                <a:spcPts val="0"/>
              </a:spcBef>
              <a:buNone/>
            </a:pPr>
            <a:r>
              <a:rPr lang="en" sz="1200" dirty="0"/>
              <a:t>Металл, сварка, 5 частей</a:t>
            </a:r>
          </a:p>
        </p:txBody>
      </p:sp>
    </p:spTree>
    <p:extLst>
      <p:ext uri="{BB962C8B-B14F-4D97-AF65-F5344CB8AC3E}">
        <p14:creationId xmlns:p14="http://schemas.microsoft.com/office/powerpoint/2010/main" val="26347042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Shape 557"/>
          <p:cNvSpPr txBox="1"/>
          <p:nvPr/>
        </p:nvSpPr>
        <p:spPr>
          <a:xfrm>
            <a:off x="0" y="449550"/>
            <a:ext cx="3137624" cy="2194208"/>
          </a:xfrm>
          <a:prstGeom prst="rect">
            <a:avLst/>
          </a:prstGeom>
          <a:noFill/>
          <a:ln>
            <a:noFill/>
          </a:ln>
        </p:spPr>
        <p:txBody>
          <a:bodyPr lIns="91425" tIns="91425" rIns="91425" bIns="91425" anchor="ctr" anchorCtr="0">
            <a:noAutofit/>
          </a:bodyPr>
          <a:lstStyle/>
          <a:p>
            <a:pPr lvl="0">
              <a:spcBef>
                <a:spcPts val="0"/>
              </a:spcBef>
              <a:buNone/>
            </a:pPr>
            <a:r>
              <a:rPr lang="en" sz="1200" dirty="0"/>
              <a:t>Эта «девиация» (отклонение), одно из принципиальных положений современного искусства, может прийтись по вкусу любителям абстракции. В целом же достигается взаимообратимость реализма и модернизма, и тем самым снимается вопрос об их, казалось бы, непримиримом противостоянии. </a:t>
            </a:r>
            <a:endParaRPr lang="ru-RU" sz="1200" dirty="0" smtClean="0"/>
          </a:p>
          <a:p>
            <a:pPr lvl="0">
              <a:spcBef>
                <a:spcPts val="0"/>
              </a:spcBef>
              <a:buNone/>
            </a:pPr>
            <a:endParaRPr lang="en" sz="1200" dirty="0"/>
          </a:p>
          <a:p>
            <a:pPr lvl="0" rtl="0">
              <a:spcBef>
                <a:spcPts val="0"/>
              </a:spcBef>
              <a:buNone/>
            </a:pPr>
            <a:r>
              <a:rPr lang="en" sz="1200" dirty="0"/>
              <a:t>Михаил Боде</a:t>
            </a:r>
          </a:p>
        </p:txBody>
      </p:sp>
      <p:pic>
        <p:nvPicPr>
          <p:cNvPr id="558" name="Shape 558"/>
          <p:cNvPicPr preferRelativeResize="0"/>
          <p:nvPr/>
        </p:nvPicPr>
        <p:blipFill>
          <a:blip r:embed="rId3">
            <a:alphaModFix/>
          </a:blip>
          <a:stretch>
            <a:fillRect/>
          </a:stretch>
        </p:blipFill>
        <p:spPr>
          <a:xfrm>
            <a:off x="3137624" y="449550"/>
            <a:ext cx="6084124" cy="4056050"/>
          </a:xfrm>
          <a:prstGeom prst="rect">
            <a:avLst/>
          </a:prstGeom>
          <a:noFill/>
          <a:ln>
            <a:noFill/>
          </a:ln>
        </p:spPr>
      </p:pic>
    </p:spTree>
    <p:extLst>
      <p:ext uri="{BB962C8B-B14F-4D97-AF65-F5344CB8AC3E}">
        <p14:creationId xmlns:p14="http://schemas.microsoft.com/office/powerpoint/2010/main" val="41040218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Shape 563"/>
          <p:cNvSpPr txBox="1"/>
          <p:nvPr/>
        </p:nvSpPr>
        <p:spPr>
          <a:xfrm>
            <a:off x="99975" y="520098"/>
            <a:ext cx="3410400" cy="1979644"/>
          </a:xfrm>
          <a:prstGeom prst="rect">
            <a:avLst/>
          </a:prstGeom>
          <a:noFill/>
          <a:ln>
            <a:noFill/>
          </a:ln>
        </p:spPr>
        <p:txBody>
          <a:bodyPr lIns="91425" tIns="91425" rIns="91425" bIns="91425" anchor="ctr" anchorCtr="0">
            <a:noAutofit/>
          </a:bodyPr>
          <a:lstStyle/>
          <a:p>
            <a:pPr lvl="0">
              <a:spcBef>
                <a:spcPts val="0"/>
              </a:spcBef>
              <a:buNone/>
            </a:pPr>
            <a:r>
              <a:rPr lang="en" sz="1200" dirty="0"/>
              <a:t>Все гнутое Гутовым – по античным картинкам, рембрандтовским рисункам и русским иконам – есть только железная метафора искусства, где образ вырастает из хаоса и в хаос при неверном взгляде уходит</a:t>
            </a:r>
            <a:r>
              <a:rPr lang="en" sz="1200" dirty="0" smtClean="0"/>
              <a:t>.</a:t>
            </a:r>
            <a:endParaRPr lang="ru-RU" sz="1200" dirty="0" smtClean="0"/>
          </a:p>
          <a:p>
            <a:pPr lvl="0">
              <a:spcBef>
                <a:spcPts val="0"/>
              </a:spcBef>
              <a:buNone/>
            </a:pPr>
            <a:endParaRPr lang="en" sz="1200" dirty="0"/>
          </a:p>
          <a:p>
            <a:pPr lvl="0" rtl="0">
              <a:spcBef>
                <a:spcPts val="0"/>
              </a:spcBef>
              <a:buNone/>
            </a:pPr>
            <a:r>
              <a:rPr lang="en" sz="1200" dirty="0"/>
              <a:t>Ольга Кабанова</a:t>
            </a:r>
          </a:p>
        </p:txBody>
      </p:sp>
      <p:pic>
        <p:nvPicPr>
          <p:cNvPr id="564" name="Shape 564"/>
          <p:cNvPicPr preferRelativeResize="0"/>
          <p:nvPr/>
        </p:nvPicPr>
        <p:blipFill>
          <a:blip r:embed="rId3">
            <a:alphaModFix/>
          </a:blip>
          <a:stretch>
            <a:fillRect/>
          </a:stretch>
        </p:blipFill>
        <p:spPr>
          <a:xfrm>
            <a:off x="3419872" y="448096"/>
            <a:ext cx="5633625" cy="4103292"/>
          </a:xfrm>
          <a:prstGeom prst="rect">
            <a:avLst/>
          </a:prstGeom>
          <a:noFill/>
          <a:ln>
            <a:noFill/>
          </a:ln>
        </p:spPr>
      </p:pic>
      <p:sp>
        <p:nvSpPr>
          <p:cNvPr id="5" name="Shape 552"/>
          <p:cNvSpPr txBox="1"/>
          <p:nvPr/>
        </p:nvSpPr>
        <p:spPr>
          <a:xfrm>
            <a:off x="1278127" y="3949715"/>
            <a:ext cx="2232248" cy="673675"/>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a:t>
            </a:r>
            <a:r>
              <a:rPr lang="en" sz="1200" dirty="0" smtClean="0"/>
              <a:t>E’IK’ΩN </a:t>
            </a:r>
            <a:r>
              <a:rPr lang="en" sz="1200" dirty="0"/>
              <a:t>(Образ</a:t>
            </a:r>
            <a:r>
              <a:rPr lang="en" sz="1200" dirty="0" smtClean="0"/>
              <a:t>)</a:t>
            </a:r>
            <a:r>
              <a:rPr lang="ru-RU" sz="1200" dirty="0" smtClean="0"/>
              <a:t>».</a:t>
            </a:r>
            <a:r>
              <a:rPr lang="en" sz="1200" dirty="0" smtClean="0"/>
              <a:t> </a:t>
            </a:r>
            <a:r>
              <a:rPr lang="en" sz="1200" dirty="0"/>
              <a:t>2012</a:t>
            </a:r>
          </a:p>
          <a:p>
            <a:pPr lvl="0" rtl="0">
              <a:spcBef>
                <a:spcPts val="0"/>
              </a:spcBef>
              <a:buNone/>
            </a:pPr>
            <a:r>
              <a:rPr lang="en" sz="1200" dirty="0"/>
              <a:t>Металл, сварка, 5 частей</a:t>
            </a:r>
          </a:p>
        </p:txBody>
      </p:sp>
    </p:spTree>
    <p:extLst>
      <p:ext uri="{BB962C8B-B14F-4D97-AF65-F5344CB8AC3E}">
        <p14:creationId xmlns:p14="http://schemas.microsoft.com/office/powerpoint/2010/main" val="42561719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Shape 570"/>
          <p:cNvSpPr txBox="1"/>
          <p:nvPr/>
        </p:nvSpPr>
        <p:spPr>
          <a:xfrm>
            <a:off x="0" y="212748"/>
            <a:ext cx="3934200" cy="2286994"/>
          </a:xfrm>
          <a:prstGeom prst="rect">
            <a:avLst/>
          </a:prstGeom>
          <a:noFill/>
          <a:ln>
            <a:noFill/>
          </a:ln>
        </p:spPr>
        <p:txBody>
          <a:bodyPr lIns="91425" tIns="91425" rIns="91425" bIns="91425" anchor="ctr" anchorCtr="0">
            <a:noAutofit/>
          </a:bodyPr>
          <a:lstStyle/>
          <a:p>
            <a:pPr lvl="0">
              <a:spcBef>
                <a:spcPts val="0"/>
              </a:spcBef>
              <a:buClr>
                <a:schemeClr val="dk1"/>
              </a:buClr>
              <a:buFont typeface="Arial"/>
              <a:buNone/>
            </a:pPr>
            <a:r>
              <a:rPr lang="en" sz="1200" dirty="0" smtClean="0"/>
              <a:t>(</a:t>
            </a:r>
            <a:r>
              <a:rPr lang="en" sz="1200" dirty="0"/>
              <a:t>Смысл фразы «гений нуждается в оргии»). Не в том смысле, что я гений, а в том смысле, что человек, сконцентрированный на какой-то идее и своей работе, живет в состоянии полнейшего одиночества глубочайшего, отключен от всех актов коммуникации. Вот как раз это помогает ему слиться с другими людьми, и желательно в самой тесной форме, оргиастической. </a:t>
            </a:r>
            <a:endParaRPr lang="ru-RU" sz="1200" dirty="0" smtClean="0"/>
          </a:p>
          <a:p>
            <a:pPr lvl="0">
              <a:spcBef>
                <a:spcPts val="0"/>
              </a:spcBef>
              <a:buClr>
                <a:schemeClr val="dk1"/>
              </a:buClr>
              <a:buFont typeface="Arial"/>
              <a:buNone/>
            </a:pPr>
            <a:endParaRPr lang="en" sz="1200" dirty="0"/>
          </a:p>
          <a:p>
            <a:pPr lvl="0" rtl="0">
              <a:spcBef>
                <a:spcPts val="0"/>
              </a:spcBef>
              <a:buClr>
                <a:schemeClr val="dk1"/>
              </a:buClr>
              <a:buFont typeface="Arial"/>
              <a:buNone/>
            </a:pPr>
            <a:r>
              <a:rPr lang="en" sz="1200" dirty="0"/>
              <a:t>Дмитрий Гутов</a:t>
            </a:r>
          </a:p>
        </p:txBody>
      </p:sp>
      <p:pic>
        <p:nvPicPr>
          <p:cNvPr id="571" name="Shape 571" descr="2013-Genius-1 (2).tif"/>
          <p:cNvPicPr preferRelativeResize="0"/>
          <p:nvPr/>
        </p:nvPicPr>
        <p:blipFill>
          <a:blip r:embed="rId3">
            <a:alphaModFix/>
          </a:blip>
          <a:stretch>
            <a:fillRect/>
          </a:stretch>
        </p:blipFill>
        <p:spPr>
          <a:xfrm>
            <a:off x="3934300" y="138999"/>
            <a:ext cx="5138173" cy="4431500"/>
          </a:xfrm>
          <a:prstGeom prst="rect">
            <a:avLst/>
          </a:prstGeom>
          <a:noFill/>
          <a:ln>
            <a:noFill/>
          </a:ln>
        </p:spPr>
      </p:pic>
      <p:sp>
        <p:nvSpPr>
          <p:cNvPr id="572" name="Shape 572"/>
          <p:cNvSpPr txBox="1"/>
          <p:nvPr/>
        </p:nvSpPr>
        <p:spPr>
          <a:xfrm>
            <a:off x="539552" y="4019559"/>
            <a:ext cx="3024336" cy="550940"/>
          </a:xfrm>
          <a:prstGeom prst="rect">
            <a:avLst/>
          </a:prstGeom>
          <a:noFill/>
          <a:ln>
            <a:noFill/>
          </a:ln>
        </p:spPr>
        <p:txBody>
          <a:bodyPr lIns="91425" tIns="91425" rIns="91425" bIns="91425" anchor="ctr" anchorCtr="0">
            <a:noAutofit/>
          </a:bodyPr>
          <a:lstStyle/>
          <a:p>
            <a:pPr lvl="0" rtl="0">
              <a:spcBef>
                <a:spcPts val="0"/>
              </a:spcBef>
              <a:buNone/>
            </a:pPr>
            <a:r>
              <a:rPr lang="en" sz="1200" dirty="0">
                <a:solidFill>
                  <a:schemeClr val="dk1"/>
                </a:solidFill>
              </a:rPr>
              <a:t>«Гений нуждается в оргии</a:t>
            </a:r>
            <a:r>
              <a:rPr lang="en" sz="1200" dirty="0" smtClean="0">
                <a:solidFill>
                  <a:schemeClr val="dk1"/>
                </a:solidFill>
              </a:rPr>
              <a:t>»</a:t>
            </a:r>
            <a:r>
              <a:rPr lang="ru-RU" sz="1200" dirty="0" smtClean="0">
                <a:solidFill>
                  <a:schemeClr val="dk1"/>
                </a:solidFill>
              </a:rPr>
              <a:t>.</a:t>
            </a:r>
            <a:r>
              <a:rPr lang="en" sz="1200" dirty="0" smtClean="0">
                <a:solidFill>
                  <a:schemeClr val="dk1"/>
                </a:solidFill>
              </a:rPr>
              <a:t> </a:t>
            </a:r>
            <a:r>
              <a:rPr lang="en" sz="1200" dirty="0">
                <a:solidFill>
                  <a:schemeClr val="dk1"/>
                </a:solidFill>
              </a:rPr>
              <a:t>2013</a:t>
            </a:r>
          </a:p>
        </p:txBody>
      </p:sp>
    </p:spTree>
    <p:extLst>
      <p:ext uri="{BB962C8B-B14F-4D97-AF65-F5344CB8AC3E}">
        <p14:creationId xmlns:p14="http://schemas.microsoft.com/office/powerpoint/2010/main" val="41096695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Shape 577"/>
          <p:cNvSpPr txBox="1"/>
          <p:nvPr/>
        </p:nvSpPr>
        <p:spPr>
          <a:xfrm>
            <a:off x="76350" y="267494"/>
            <a:ext cx="3805269" cy="1944216"/>
          </a:xfrm>
          <a:prstGeom prst="rect">
            <a:avLst/>
          </a:prstGeom>
          <a:noFill/>
          <a:ln>
            <a:noFill/>
          </a:ln>
        </p:spPr>
        <p:txBody>
          <a:bodyPr lIns="91425" tIns="91425" rIns="91425" bIns="91425" anchor="ctr" anchorCtr="0">
            <a:noAutofit/>
          </a:bodyPr>
          <a:lstStyle/>
          <a:p>
            <a:pPr lvl="0">
              <a:spcBef>
                <a:spcPts val="0"/>
              </a:spcBef>
              <a:buNone/>
            </a:pPr>
            <a:r>
              <a:rPr lang="en" sz="1200" dirty="0">
                <a:solidFill>
                  <a:schemeClr val="dk1"/>
                </a:solidFill>
              </a:rPr>
              <a:t>Человек, который живет в толпе и занят в коммуникации, наверное, в этом не так нуждается. А здесь ты должен свои границы разрывать, должен понять, что ты не один, не ограничен своим телом</a:t>
            </a:r>
            <a:r>
              <a:rPr lang="en" sz="1200" dirty="0" smtClean="0">
                <a:solidFill>
                  <a:schemeClr val="dk1"/>
                </a:solidFill>
              </a:rPr>
              <a:t>.</a:t>
            </a:r>
            <a:endParaRPr lang="ru-RU" sz="1200" dirty="0" smtClean="0">
              <a:solidFill>
                <a:schemeClr val="dk1"/>
              </a:solidFill>
            </a:endParaRPr>
          </a:p>
          <a:p>
            <a:pPr lvl="0">
              <a:spcBef>
                <a:spcPts val="0"/>
              </a:spcBef>
              <a:buNone/>
            </a:pPr>
            <a:endParaRPr lang="en" sz="1200" dirty="0">
              <a:solidFill>
                <a:schemeClr val="dk1"/>
              </a:solidFill>
            </a:endParaRPr>
          </a:p>
          <a:p>
            <a:pPr lvl="0" rtl="0">
              <a:spcBef>
                <a:spcPts val="0"/>
              </a:spcBef>
              <a:buNone/>
            </a:pPr>
            <a:r>
              <a:rPr lang="en" sz="1200" dirty="0">
                <a:solidFill>
                  <a:schemeClr val="dk1"/>
                </a:solidFill>
              </a:rPr>
              <a:t>Дмитрий Гутов</a:t>
            </a:r>
          </a:p>
        </p:txBody>
      </p:sp>
      <p:pic>
        <p:nvPicPr>
          <p:cNvPr id="578" name="Shape 578"/>
          <p:cNvPicPr preferRelativeResize="0"/>
          <p:nvPr/>
        </p:nvPicPr>
        <p:blipFill>
          <a:blip r:embed="rId3">
            <a:alphaModFix/>
          </a:blip>
          <a:stretch>
            <a:fillRect/>
          </a:stretch>
        </p:blipFill>
        <p:spPr>
          <a:xfrm>
            <a:off x="3805269" y="0"/>
            <a:ext cx="5126412" cy="5143500"/>
          </a:xfrm>
          <a:prstGeom prst="rect">
            <a:avLst/>
          </a:prstGeom>
          <a:noFill/>
          <a:ln>
            <a:noFill/>
          </a:ln>
        </p:spPr>
      </p:pic>
      <p:sp>
        <p:nvSpPr>
          <p:cNvPr id="579" name="Shape 579"/>
          <p:cNvSpPr txBox="1"/>
          <p:nvPr/>
        </p:nvSpPr>
        <p:spPr>
          <a:xfrm>
            <a:off x="938707" y="4083918"/>
            <a:ext cx="2866562" cy="641700"/>
          </a:xfrm>
          <a:prstGeom prst="rect">
            <a:avLst/>
          </a:prstGeom>
          <a:noFill/>
          <a:ln>
            <a:noFill/>
          </a:ln>
        </p:spPr>
        <p:txBody>
          <a:bodyPr lIns="91425" tIns="91425" rIns="91425" bIns="91425" anchor="ctr" anchorCtr="0">
            <a:noAutofit/>
          </a:bodyPr>
          <a:lstStyle/>
          <a:p>
            <a:pPr lvl="0" algn="r" rtl="0">
              <a:spcBef>
                <a:spcPts val="0"/>
              </a:spcBef>
              <a:buNone/>
            </a:pPr>
            <a:r>
              <a:rPr lang="en" sz="1200" dirty="0">
                <a:solidFill>
                  <a:schemeClr val="dk1"/>
                </a:solidFill>
              </a:rPr>
              <a:t>«Гений нуждается в оргии</a:t>
            </a:r>
            <a:r>
              <a:rPr lang="en" sz="1200" dirty="0" smtClean="0">
                <a:solidFill>
                  <a:schemeClr val="dk1"/>
                </a:solidFill>
              </a:rPr>
              <a:t>»</a:t>
            </a:r>
            <a:r>
              <a:rPr lang="ru-RU" sz="1200" dirty="0" smtClean="0">
                <a:solidFill>
                  <a:schemeClr val="dk1"/>
                </a:solidFill>
              </a:rPr>
              <a:t>.</a:t>
            </a:r>
            <a:r>
              <a:rPr lang="en" sz="1200" dirty="0" smtClean="0">
                <a:solidFill>
                  <a:schemeClr val="dk1"/>
                </a:solidFill>
              </a:rPr>
              <a:t> </a:t>
            </a:r>
            <a:r>
              <a:rPr lang="en" sz="1200" dirty="0">
                <a:solidFill>
                  <a:schemeClr val="dk1"/>
                </a:solidFill>
              </a:rPr>
              <a:t>2013</a:t>
            </a:r>
          </a:p>
        </p:txBody>
      </p:sp>
    </p:spTree>
    <p:extLst>
      <p:ext uri="{BB962C8B-B14F-4D97-AF65-F5344CB8AC3E}">
        <p14:creationId xmlns:p14="http://schemas.microsoft.com/office/powerpoint/2010/main" val="1287811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Shape 584"/>
          <p:cNvSpPr txBox="1"/>
          <p:nvPr/>
        </p:nvSpPr>
        <p:spPr>
          <a:xfrm>
            <a:off x="107504" y="267494"/>
            <a:ext cx="3923928" cy="2097715"/>
          </a:xfrm>
          <a:prstGeom prst="rect">
            <a:avLst/>
          </a:prstGeom>
          <a:noFill/>
          <a:ln>
            <a:noFill/>
          </a:ln>
        </p:spPr>
        <p:txBody>
          <a:bodyPr lIns="91425" tIns="91425" rIns="91425" bIns="91425" anchor="ctr" anchorCtr="0">
            <a:noAutofit/>
          </a:bodyPr>
          <a:lstStyle/>
          <a:p>
            <a:pPr lvl="0" rtl="0">
              <a:spcBef>
                <a:spcPts val="0"/>
              </a:spcBef>
              <a:buNone/>
            </a:pPr>
            <a:r>
              <a:rPr lang="en" sz="1200" dirty="0"/>
              <a:t>Порнографические журналы, широко мной в этой серии использованные, кроме чудесных девиц, имеют в себе еще хотя и минимум, но все же текста. Он способен повергнуть в изумление. Здесь искомая неусложненность достигает уже своего предела. Когда видишь напечатанное слово, то хочется, чтобы оно несло в себе толику смысла, и чем его меньше, тем острее желание его туда внести. </a:t>
            </a:r>
          </a:p>
        </p:txBody>
      </p:sp>
      <p:pic>
        <p:nvPicPr>
          <p:cNvPr id="585" name="Shape 585"/>
          <p:cNvPicPr preferRelativeResize="0"/>
          <p:nvPr/>
        </p:nvPicPr>
        <p:blipFill>
          <a:blip r:embed="rId3">
            <a:alphaModFix/>
          </a:blip>
          <a:stretch>
            <a:fillRect/>
          </a:stretch>
        </p:blipFill>
        <p:spPr>
          <a:xfrm>
            <a:off x="4570689" y="0"/>
            <a:ext cx="3916371" cy="5143500"/>
          </a:xfrm>
          <a:prstGeom prst="rect">
            <a:avLst/>
          </a:prstGeom>
          <a:noFill/>
          <a:ln>
            <a:noFill/>
          </a:ln>
        </p:spPr>
      </p:pic>
    </p:spTree>
    <p:extLst>
      <p:ext uri="{BB962C8B-B14F-4D97-AF65-F5344CB8AC3E}">
        <p14:creationId xmlns:p14="http://schemas.microsoft.com/office/powerpoint/2010/main" val="22833318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Shape 560"/>
          <p:cNvPicPr preferRelativeResize="0"/>
          <p:nvPr/>
        </p:nvPicPr>
        <p:blipFill>
          <a:blip r:embed="rId3">
            <a:alphaModFix/>
          </a:blip>
          <a:stretch>
            <a:fillRect/>
          </a:stretch>
        </p:blipFill>
        <p:spPr>
          <a:xfrm>
            <a:off x="3853375" y="915566"/>
            <a:ext cx="5290625" cy="3520049"/>
          </a:xfrm>
          <a:prstGeom prst="rect">
            <a:avLst/>
          </a:prstGeom>
          <a:noFill/>
          <a:ln>
            <a:noFill/>
          </a:ln>
        </p:spPr>
      </p:pic>
      <p:sp>
        <p:nvSpPr>
          <p:cNvPr id="561" name="Shape 561"/>
          <p:cNvSpPr txBox="1"/>
          <p:nvPr/>
        </p:nvSpPr>
        <p:spPr>
          <a:xfrm>
            <a:off x="169975" y="616146"/>
            <a:ext cx="3683400" cy="1379540"/>
          </a:xfrm>
          <a:prstGeom prst="rect">
            <a:avLst/>
          </a:prstGeom>
          <a:noFill/>
          <a:ln>
            <a:noFill/>
          </a:ln>
        </p:spPr>
        <p:txBody>
          <a:bodyPr lIns="91425" tIns="91425" rIns="91425" bIns="91425" anchor="ctr" anchorCtr="0">
            <a:noAutofit/>
          </a:bodyPr>
          <a:lstStyle/>
          <a:p>
            <a:pPr lvl="0">
              <a:spcBef>
                <a:spcPts val="0"/>
              </a:spcBef>
              <a:buNone/>
            </a:pPr>
            <a:r>
              <a:rPr lang="en" sz="1200" dirty="0"/>
              <a:t>Хотелось сделать лабиринт, в котором возникало бы поначалу бесконечное чувство свободы. </a:t>
            </a:r>
            <a:endParaRPr lang="ru-RU" sz="1200" dirty="0" smtClean="0"/>
          </a:p>
          <a:p>
            <a:pPr lvl="0">
              <a:spcBef>
                <a:spcPts val="0"/>
              </a:spcBef>
              <a:buNone/>
            </a:pPr>
            <a:endParaRPr lang="en" sz="1200" dirty="0"/>
          </a:p>
          <a:p>
            <a:pPr lvl="0" rtl="0">
              <a:spcBef>
                <a:spcPts val="0"/>
              </a:spcBef>
              <a:buNone/>
            </a:pPr>
            <a:r>
              <a:rPr lang="en" sz="1200" dirty="0">
                <a:solidFill>
                  <a:schemeClr val="dk1"/>
                </a:solidFill>
              </a:rPr>
              <a:t>Дмитрий Гутов</a:t>
            </a:r>
          </a:p>
        </p:txBody>
      </p:sp>
      <p:sp>
        <p:nvSpPr>
          <p:cNvPr id="562" name="Shape 562"/>
          <p:cNvSpPr txBox="1"/>
          <p:nvPr/>
        </p:nvSpPr>
        <p:spPr>
          <a:xfrm>
            <a:off x="228029" y="3435846"/>
            <a:ext cx="3625346" cy="999769"/>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a:t>
            </a:r>
            <a:r>
              <a:rPr lang="en" sz="1000" dirty="0" smtClean="0"/>
              <a:t>Тонко</a:t>
            </a:r>
            <a:r>
              <a:rPr lang="ru-RU" sz="1000" dirty="0" smtClean="0"/>
              <a:t>».</a:t>
            </a:r>
            <a:r>
              <a:rPr lang="en" sz="1000" dirty="0" smtClean="0"/>
              <a:t> </a:t>
            </a:r>
            <a:r>
              <a:rPr lang="en" sz="1000" dirty="0"/>
              <a:t>2010</a:t>
            </a:r>
          </a:p>
          <a:p>
            <a:pPr lvl="0" rtl="0">
              <a:spcBef>
                <a:spcPts val="0"/>
              </a:spcBef>
              <a:buNone/>
            </a:pPr>
            <a:r>
              <a:rPr lang="ru-RU" sz="1000" dirty="0" smtClean="0"/>
              <a:t>«</a:t>
            </a:r>
            <a:r>
              <a:rPr lang="en" sz="1000" dirty="0" smtClean="0"/>
              <a:t>АрхСтояние</a:t>
            </a:r>
            <a:r>
              <a:rPr lang="ru-RU" sz="1000" dirty="0" smtClean="0"/>
              <a:t>»</a:t>
            </a:r>
            <a:r>
              <a:rPr lang="en" sz="1000" dirty="0" smtClean="0"/>
              <a:t>. </a:t>
            </a:r>
            <a:r>
              <a:rPr lang="en" sz="1000" dirty="0"/>
              <a:t>Фестиваль в деревне </a:t>
            </a:r>
            <a:r>
              <a:rPr lang="ru-RU" sz="1000" dirty="0" smtClean="0"/>
              <a:t>Н</a:t>
            </a:r>
            <a:r>
              <a:rPr lang="en" sz="1000" dirty="0" smtClean="0"/>
              <a:t>иколо-Ленивец</a:t>
            </a:r>
            <a:r>
              <a:rPr lang="en" sz="1000" dirty="0"/>
              <a:t>, Калужская область</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p:nvPr/>
        </p:nvSpPr>
        <p:spPr>
          <a:xfrm>
            <a:off x="0" y="978000"/>
            <a:ext cx="3881700" cy="3187500"/>
          </a:xfrm>
          <a:prstGeom prst="rect">
            <a:avLst/>
          </a:prstGeom>
          <a:noFill/>
          <a:ln>
            <a:noFill/>
          </a:ln>
        </p:spPr>
        <p:txBody>
          <a:bodyPr lIns="91425" tIns="91425" rIns="91425" bIns="91425" anchor="ctr" anchorCtr="0">
            <a:noAutofit/>
          </a:bodyPr>
          <a:lstStyle/>
          <a:p>
            <a:pPr lvl="0" rtl="0">
              <a:spcBef>
                <a:spcPts val="0"/>
              </a:spcBef>
              <a:buNone/>
            </a:pPr>
            <a:r>
              <a:rPr lang="en"/>
              <a:t>Произведенный корреспондентом Ъ контрольный подсчет содержимого одного стакана обнаружил там 17 руб. 50 коп. Таким образом, прибавочная стоимость, относимая за счет высокого художественного качества произведения, затраты высококвалифицированного труда и накладные расходы составили 2 руб. 50 коп. на стакан. Всего было реализовано произведения "Мелочи нашей жизни" на сумму 333 руб. </a:t>
            </a:r>
          </a:p>
        </p:txBody>
      </p:sp>
      <p:pic>
        <p:nvPicPr>
          <p:cNvPr id="82" name="Shape 82"/>
          <p:cNvPicPr preferRelativeResize="0"/>
          <p:nvPr/>
        </p:nvPicPr>
        <p:blipFill>
          <a:blip r:embed="rId3">
            <a:alphaModFix/>
          </a:blip>
          <a:stretch>
            <a:fillRect/>
          </a:stretch>
        </p:blipFill>
        <p:spPr>
          <a:xfrm>
            <a:off x="3881699" y="458775"/>
            <a:ext cx="5263875" cy="3947900"/>
          </a:xfrm>
          <a:prstGeom prst="rect">
            <a:avLst/>
          </a:prstGeom>
          <a:noFill/>
          <a:ln>
            <a:noFill/>
          </a:ln>
        </p:spPr>
      </p:pic>
      <p:sp>
        <p:nvSpPr>
          <p:cNvPr id="83" name="Shape 83"/>
          <p:cNvSpPr txBox="1"/>
          <p:nvPr/>
        </p:nvSpPr>
        <p:spPr>
          <a:xfrm>
            <a:off x="120325" y="4012700"/>
            <a:ext cx="3686400" cy="825600"/>
          </a:xfrm>
          <a:prstGeom prst="rect">
            <a:avLst/>
          </a:prstGeom>
          <a:noFill/>
          <a:ln>
            <a:noFill/>
          </a:ln>
        </p:spPr>
        <p:txBody>
          <a:bodyPr lIns="91425" tIns="91425" rIns="91425" bIns="91425" anchor="ctr" anchorCtr="0">
            <a:noAutofit/>
          </a:bodyPr>
          <a:lstStyle/>
          <a:p>
            <a:pPr lvl="0" algn="r" rtl="0">
              <a:spcBef>
                <a:spcPts val="0"/>
              </a:spcBef>
              <a:buNone/>
            </a:pPr>
            <a:r>
              <a:rPr lang="en" b="1">
                <a:solidFill>
                  <a:schemeClr val="dk1"/>
                </a:solidFill>
              </a:rPr>
              <a:t>"Мелочи нашей жизни"</a:t>
            </a:r>
            <a:r>
              <a:rPr lang="en">
                <a:solidFill>
                  <a:schemeClr val="dk1"/>
                </a:solidFill>
              </a:rPr>
              <a:t>. 1991 </a:t>
            </a:r>
          </a:p>
        </p:txBody>
      </p:sp>
    </p:spTree>
    <p:extLst>
      <p:ext uri="{BB962C8B-B14F-4D97-AF65-F5344CB8AC3E}">
        <p14:creationId xmlns:p14="http://schemas.microsoft.com/office/powerpoint/2010/main" val="21517005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67" name="Shape 567"/>
          <p:cNvPicPr preferRelativeResize="0"/>
          <p:nvPr/>
        </p:nvPicPr>
        <p:blipFill>
          <a:blip r:embed="rId3">
            <a:alphaModFix/>
          </a:blip>
          <a:stretch>
            <a:fillRect/>
          </a:stretch>
        </p:blipFill>
        <p:spPr>
          <a:xfrm>
            <a:off x="3740700" y="586475"/>
            <a:ext cx="5403298" cy="4051196"/>
          </a:xfrm>
          <a:prstGeom prst="rect">
            <a:avLst/>
          </a:prstGeom>
          <a:noFill/>
          <a:ln>
            <a:noFill/>
          </a:ln>
        </p:spPr>
      </p:pic>
      <p:sp>
        <p:nvSpPr>
          <p:cNvPr id="568" name="Shape 568"/>
          <p:cNvSpPr txBox="1"/>
          <p:nvPr/>
        </p:nvSpPr>
        <p:spPr>
          <a:xfrm>
            <a:off x="-26380" y="586772"/>
            <a:ext cx="3740700" cy="1624938"/>
          </a:xfrm>
          <a:prstGeom prst="rect">
            <a:avLst/>
          </a:prstGeom>
          <a:noFill/>
          <a:ln>
            <a:noFill/>
          </a:ln>
        </p:spPr>
        <p:txBody>
          <a:bodyPr lIns="91425" tIns="91425" rIns="91425" bIns="91425" anchor="ctr" anchorCtr="0">
            <a:noAutofit/>
          </a:bodyPr>
          <a:lstStyle/>
          <a:p>
            <a:pPr lvl="0" rtl="0">
              <a:spcBef>
                <a:spcPts val="0"/>
              </a:spcBef>
              <a:buNone/>
            </a:pPr>
            <a:r>
              <a:rPr lang="en" sz="1200" dirty="0"/>
              <a:t>Ты прекрасно всё видишь, вперед и назад, влево и вправо, только в сторону ступить не можешь и должен пройти по слову </a:t>
            </a:r>
            <a:r>
              <a:rPr lang="ru-RU" sz="1200" dirty="0" smtClean="0"/>
              <a:t>«</a:t>
            </a:r>
            <a:r>
              <a:rPr lang="en" sz="1200" dirty="0" smtClean="0"/>
              <a:t>Тонко</a:t>
            </a:r>
            <a:r>
              <a:rPr lang="ru-RU" sz="1200" dirty="0" smtClean="0"/>
              <a:t>»</a:t>
            </a:r>
            <a:r>
              <a:rPr lang="en" sz="1200" dirty="0" smtClean="0"/>
              <a:t> </a:t>
            </a:r>
            <a:r>
              <a:rPr lang="en" sz="1200" dirty="0"/>
              <a:t>от начала до конца</a:t>
            </a:r>
            <a:r>
              <a:rPr lang="en" sz="1200" dirty="0" smtClean="0"/>
              <a:t>.</a:t>
            </a:r>
            <a:endParaRPr lang="ru-RU" sz="1200" dirty="0" smtClean="0"/>
          </a:p>
          <a:p>
            <a:pPr lvl="0" rtl="0">
              <a:spcBef>
                <a:spcPts val="0"/>
              </a:spcBef>
              <a:buNone/>
            </a:pPr>
            <a:endParaRPr lang="en" sz="1200" dirty="0"/>
          </a:p>
          <a:p>
            <a:pPr lvl="0" rtl="0">
              <a:spcBef>
                <a:spcPts val="0"/>
              </a:spcBef>
              <a:buNone/>
            </a:pPr>
            <a:r>
              <a:rPr lang="en" sz="1200" dirty="0">
                <a:solidFill>
                  <a:schemeClr val="dk1"/>
                </a:solidFill>
              </a:rPr>
              <a:t>Дмитрий Гутов</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Shape 573"/>
          <p:cNvSpPr txBox="1"/>
          <p:nvPr/>
        </p:nvSpPr>
        <p:spPr>
          <a:xfrm>
            <a:off x="-39725" y="499277"/>
            <a:ext cx="4084200" cy="1496409"/>
          </a:xfrm>
          <a:prstGeom prst="rect">
            <a:avLst/>
          </a:prstGeom>
          <a:noFill/>
          <a:ln>
            <a:noFill/>
          </a:ln>
        </p:spPr>
        <p:txBody>
          <a:bodyPr lIns="91425" tIns="91425" rIns="91425" bIns="91425" anchor="ctr" anchorCtr="0">
            <a:noAutofit/>
          </a:bodyPr>
          <a:lstStyle/>
          <a:p>
            <a:pPr lvl="0">
              <a:spcBef>
                <a:spcPts val="0"/>
              </a:spcBef>
              <a:buNone/>
            </a:pPr>
            <a:r>
              <a:rPr lang="en" sz="1200" dirty="0"/>
              <a:t>Выбранное место оказалось настолько диким, с жуткими полчищами комаров и слепней, с бобровыми хатками, что стало понятно - вмешиваться в этот ландшафт никак нельзя</a:t>
            </a:r>
            <a:r>
              <a:rPr lang="en" sz="1200" dirty="0" smtClean="0"/>
              <a:t>.</a:t>
            </a:r>
            <a:endParaRPr lang="ru-RU" sz="1200" dirty="0" smtClean="0"/>
          </a:p>
          <a:p>
            <a:pPr lvl="0">
              <a:spcBef>
                <a:spcPts val="0"/>
              </a:spcBef>
              <a:buNone/>
            </a:pPr>
            <a:r>
              <a:rPr lang="en" sz="1200" dirty="0" smtClean="0"/>
              <a:t> </a:t>
            </a:r>
            <a:endParaRPr lang="en" sz="1200" dirty="0"/>
          </a:p>
          <a:p>
            <a:pPr lvl="0" rtl="0">
              <a:spcBef>
                <a:spcPts val="0"/>
              </a:spcBef>
              <a:buNone/>
            </a:pPr>
            <a:r>
              <a:rPr lang="en" sz="1200" dirty="0">
                <a:solidFill>
                  <a:schemeClr val="dk1"/>
                </a:solidFill>
              </a:rPr>
              <a:t>Дмитрий Гутов</a:t>
            </a:r>
          </a:p>
        </p:txBody>
      </p:sp>
      <p:pic>
        <p:nvPicPr>
          <p:cNvPr id="574" name="Shape 574"/>
          <p:cNvPicPr preferRelativeResize="0"/>
          <p:nvPr/>
        </p:nvPicPr>
        <p:blipFill>
          <a:blip r:embed="rId3">
            <a:alphaModFix/>
          </a:blip>
          <a:stretch>
            <a:fillRect/>
          </a:stretch>
        </p:blipFill>
        <p:spPr>
          <a:xfrm>
            <a:off x="4036800" y="491150"/>
            <a:ext cx="5070876" cy="3803150"/>
          </a:xfrm>
          <a:prstGeom prst="rect">
            <a:avLst/>
          </a:prstGeom>
          <a:noFill/>
          <a:ln>
            <a:noFill/>
          </a:ln>
        </p:spPr>
      </p:pic>
      <p:sp>
        <p:nvSpPr>
          <p:cNvPr id="5" name="Shape 562"/>
          <p:cNvSpPr txBox="1"/>
          <p:nvPr/>
        </p:nvSpPr>
        <p:spPr>
          <a:xfrm>
            <a:off x="323528" y="3294531"/>
            <a:ext cx="3625346" cy="999769"/>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a:t>
            </a:r>
            <a:r>
              <a:rPr lang="en" sz="1000" dirty="0" smtClean="0"/>
              <a:t>Тонко</a:t>
            </a:r>
            <a:r>
              <a:rPr lang="ru-RU" sz="1000" dirty="0" smtClean="0"/>
              <a:t>».</a:t>
            </a:r>
            <a:r>
              <a:rPr lang="en" sz="1000" dirty="0" smtClean="0"/>
              <a:t> </a:t>
            </a:r>
            <a:r>
              <a:rPr lang="en" sz="1000" dirty="0"/>
              <a:t>2010</a:t>
            </a:r>
          </a:p>
          <a:p>
            <a:pPr lvl="0" rtl="0">
              <a:spcBef>
                <a:spcPts val="0"/>
              </a:spcBef>
              <a:buNone/>
            </a:pPr>
            <a:r>
              <a:rPr lang="ru-RU" sz="1000" dirty="0" smtClean="0"/>
              <a:t>«</a:t>
            </a:r>
            <a:r>
              <a:rPr lang="en" sz="1000" dirty="0" smtClean="0"/>
              <a:t>АрхСтояние</a:t>
            </a:r>
            <a:r>
              <a:rPr lang="ru-RU" sz="1000" dirty="0" smtClean="0"/>
              <a:t>»</a:t>
            </a:r>
            <a:r>
              <a:rPr lang="en" sz="1000" dirty="0" smtClean="0"/>
              <a:t>. </a:t>
            </a:r>
            <a:r>
              <a:rPr lang="en" sz="1000" dirty="0"/>
              <a:t>Фестиваль в деревне </a:t>
            </a:r>
            <a:r>
              <a:rPr lang="ru-RU" sz="1000" dirty="0" smtClean="0"/>
              <a:t>Н</a:t>
            </a:r>
            <a:r>
              <a:rPr lang="en" sz="1000" dirty="0" smtClean="0"/>
              <a:t>иколо-Ленивец</a:t>
            </a:r>
            <a:r>
              <a:rPr lang="en" sz="1000" dirty="0"/>
              <a:t>, Калужская область</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Shape 580"/>
          <p:cNvPicPr preferRelativeResize="0"/>
          <p:nvPr/>
        </p:nvPicPr>
        <p:blipFill>
          <a:blip r:embed="rId3">
            <a:alphaModFix/>
          </a:blip>
          <a:stretch>
            <a:fillRect/>
          </a:stretch>
        </p:blipFill>
        <p:spPr>
          <a:xfrm>
            <a:off x="3738225" y="770525"/>
            <a:ext cx="5405776" cy="3602449"/>
          </a:xfrm>
          <a:prstGeom prst="rect">
            <a:avLst/>
          </a:prstGeom>
          <a:noFill/>
          <a:ln>
            <a:noFill/>
          </a:ln>
        </p:spPr>
      </p:pic>
      <p:sp>
        <p:nvSpPr>
          <p:cNvPr id="581" name="Shape 581"/>
          <p:cNvSpPr txBox="1"/>
          <p:nvPr/>
        </p:nvSpPr>
        <p:spPr>
          <a:xfrm>
            <a:off x="0" y="699542"/>
            <a:ext cx="3738225" cy="1299828"/>
          </a:xfrm>
          <a:prstGeom prst="rect">
            <a:avLst/>
          </a:prstGeom>
          <a:noFill/>
          <a:ln>
            <a:noFill/>
          </a:ln>
        </p:spPr>
        <p:txBody>
          <a:bodyPr lIns="91425" tIns="91425" rIns="91425" bIns="91425" anchor="ctr" anchorCtr="0">
            <a:noAutofit/>
          </a:bodyPr>
          <a:lstStyle/>
          <a:p>
            <a:pPr lvl="0" rtl="0">
              <a:spcBef>
                <a:spcPts val="0"/>
              </a:spcBef>
              <a:buNone/>
            </a:pPr>
            <a:r>
              <a:rPr lang="en" sz="1200" dirty="0"/>
              <a:t>Поэтому мостки деревянные. Они рухнут, сгниют, бобры их растащат на стройматериалы. В этом еть такая идея прозрачности, о произведениях искусства, растворяющихся в природе</a:t>
            </a:r>
            <a:r>
              <a:rPr lang="en" sz="1200" dirty="0" smtClean="0"/>
              <a:t>.</a:t>
            </a:r>
            <a:endParaRPr lang="ru-RU" sz="1200" dirty="0" smtClean="0"/>
          </a:p>
          <a:p>
            <a:pPr lvl="0" rtl="0">
              <a:spcBef>
                <a:spcPts val="0"/>
              </a:spcBef>
              <a:buNone/>
            </a:pPr>
            <a:endParaRPr lang="en" sz="1200" dirty="0"/>
          </a:p>
          <a:p>
            <a:pPr lvl="0" rtl="0">
              <a:spcBef>
                <a:spcPts val="0"/>
              </a:spcBef>
              <a:buNone/>
            </a:pPr>
            <a:r>
              <a:rPr lang="en" sz="1200" dirty="0">
                <a:solidFill>
                  <a:schemeClr val="dk1"/>
                </a:solidFill>
              </a:rPr>
              <a:t>Дмитрий Гутов</a:t>
            </a:r>
          </a:p>
        </p:txBody>
      </p:sp>
      <p:sp>
        <p:nvSpPr>
          <p:cNvPr id="5" name="Shape 562"/>
          <p:cNvSpPr txBox="1"/>
          <p:nvPr/>
        </p:nvSpPr>
        <p:spPr>
          <a:xfrm>
            <a:off x="228029" y="3468750"/>
            <a:ext cx="3625346" cy="999769"/>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a:t>
            </a:r>
            <a:r>
              <a:rPr lang="en" sz="1000" dirty="0" smtClean="0"/>
              <a:t>Тонко</a:t>
            </a:r>
            <a:r>
              <a:rPr lang="ru-RU" sz="1000" dirty="0" smtClean="0"/>
              <a:t>».</a:t>
            </a:r>
            <a:r>
              <a:rPr lang="en" sz="1000" dirty="0" smtClean="0"/>
              <a:t> </a:t>
            </a:r>
            <a:r>
              <a:rPr lang="en" sz="1000" dirty="0"/>
              <a:t>2010</a:t>
            </a:r>
          </a:p>
          <a:p>
            <a:pPr lvl="0" rtl="0">
              <a:spcBef>
                <a:spcPts val="0"/>
              </a:spcBef>
              <a:buNone/>
            </a:pPr>
            <a:r>
              <a:rPr lang="ru-RU" sz="1000" dirty="0" smtClean="0"/>
              <a:t>«</a:t>
            </a:r>
            <a:r>
              <a:rPr lang="en" sz="1000" dirty="0" smtClean="0"/>
              <a:t>АрхСтояние</a:t>
            </a:r>
            <a:r>
              <a:rPr lang="ru-RU" sz="1000" dirty="0" smtClean="0"/>
              <a:t>»</a:t>
            </a:r>
            <a:r>
              <a:rPr lang="en" sz="1000" dirty="0" smtClean="0"/>
              <a:t>. </a:t>
            </a:r>
            <a:r>
              <a:rPr lang="en" sz="1000" dirty="0"/>
              <a:t>Фестиваль в деревне </a:t>
            </a:r>
            <a:r>
              <a:rPr lang="ru-RU" sz="1000" dirty="0" smtClean="0"/>
              <a:t>Н</a:t>
            </a:r>
            <a:r>
              <a:rPr lang="en" sz="1000" dirty="0" smtClean="0"/>
              <a:t>иколо-Ленивец</a:t>
            </a:r>
            <a:r>
              <a:rPr lang="en" sz="1000" dirty="0"/>
              <a:t>, Калужская область</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87" name="Shape 587"/>
          <p:cNvPicPr preferRelativeResize="0"/>
          <p:nvPr/>
        </p:nvPicPr>
        <p:blipFill>
          <a:blip r:embed="rId3">
            <a:alphaModFix/>
          </a:blip>
          <a:stretch>
            <a:fillRect/>
          </a:stretch>
        </p:blipFill>
        <p:spPr>
          <a:xfrm>
            <a:off x="5514962" y="0"/>
            <a:ext cx="3629025" cy="5143500"/>
          </a:xfrm>
          <a:prstGeom prst="rect">
            <a:avLst/>
          </a:prstGeom>
          <a:noFill/>
          <a:ln>
            <a:noFill/>
          </a:ln>
        </p:spPr>
      </p:pic>
      <p:pic>
        <p:nvPicPr>
          <p:cNvPr id="588" name="Shape 588"/>
          <p:cNvPicPr preferRelativeResize="0"/>
          <p:nvPr/>
        </p:nvPicPr>
        <p:blipFill>
          <a:blip r:embed="rId4">
            <a:alphaModFix/>
          </a:blip>
          <a:stretch>
            <a:fillRect/>
          </a:stretch>
        </p:blipFill>
        <p:spPr>
          <a:xfrm>
            <a:off x="0" y="0"/>
            <a:ext cx="5322200" cy="2404849"/>
          </a:xfrm>
          <a:prstGeom prst="rect">
            <a:avLst/>
          </a:prstGeom>
          <a:noFill/>
          <a:ln>
            <a:noFill/>
          </a:ln>
        </p:spPr>
      </p:pic>
      <p:sp>
        <p:nvSpPr>
          <p:cNvPr id="589" name="Shape 589"/>
          <p:cNvSpPr txBox="1"/>
          <p:nvPr/>
        </p:nvSpPr>
        <p:spPr>
          <a:xfrm>
            <a:off x="35496" y="4434361"/>
            <a:ext cx="3673800" cy="508779"/>
          </a:xfrm>
          <a:prstGeom prst="rect">
            <a:avLst/>
          </a:prstGeom>
          <a:noFill/>
          <a:ln>
            <a:noFill/>
          </a:ln>
        </p:spPr>
        <p:txBody>
          <a:bodyPr lIns="91425" tIns="91425" rIns="91425" bIns="91425" anchor="ctr" anchorCtr="0">
            <a:noAutofit/>
          </a:bodyPr>
          <a:lstStyle/>
          <a:p>
            <a:pPr lvl="0" rtl="0">
              <a:spcBef>
                <a:spcPts val="0"/>
              </a:spcBef>
              <a:buNone/>
            </a:pPr>
            <a:r>
              <a:rPr lang="en" sz="1000" dirty="0" smtClean="0"/>
              <a:t>Дени </a:t>
            </a:r>
            <a:r>
              <a:rPr lang="en" sz="1000" dirty="0"/>
              <a:t>Дидро. Собрание сочинений. Том II. Философия. Размышления по поводу книги Гельвеция </a:t>
            </a:r>
            <a:r>
              <a:rPr lang="ru-RU" sz="1000" dirty="0" smtClean="0"/>
              <a:t>«</a:t>
            </a:r>
            <a:r>
              <a:rPr lang="en" sz="1000" dirty="0" smtClean="0"/>
              <a:t>Об уме</a:t>
            </a:r>
            <a:r>
              <a:rPr lang="ru-RU" sz="1000" dirty="0" smtClean="0"/>
              <a:t>»</a:t>
            </a:r>
            <a:r>
              <a:rPr lang="en" sz="1000" dirty="0" smtClean="0"/>
              <a:t>. </a:t>
            </a:r>
            <a:r>
              <a:rPr lang="ru-RU" sz="1000" dirty="0" smtClean="0"/>
              <a:t>с.</a:t>
            </a:r>
            <a:r>
              <a:rPr lang="en" sz="1000" dirty="0" smtClean="0"/>
              <a:t> </a:t>
            </a:r>
            <a:r>
              <a:rPr lang="en" sz="1000" dirty="0"/>
              <a:t>146. На полях - пометки Мих. Лифшица</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Shape 594"/>
          <p:cNvSpPr txBox="1"/>
          <p:nvPr/>
        </p:nvSpPr>
        <p:spPr>
          <a:xfrm>
            <a:off x="179512" y="915566"/>
            <a:ext cx="3000000" cy="2023834"/>
          </a:xfrm>
          <a:prstGeom prst="rect">
            <a:avLst/>
          </a:prstGeom>
          <a:noFill/>
          <a:ln>
            <a:noFill/>
          </a:ln>
        </p:spPr>
        <p:txBody>
          <a:bodyPr lIns="91425" tIns="91425" rIns="91425" bIns="91425" anchor="ctr" anchorCtr="0">
            <a:noAutofit/>
          </a:bodyPr>
          <a:lstStyle/>
          <a:p>
            <a:pPr lvl="0">
              <a:spcBef>
                <a:spcPts val="0"/>
              </a:spcBef>
              <a:buNone/>
            </a:pPr>
            <a:r>
              <a:rPr lang="en" sz="1200" dirty="0"/>
              <a:t>Огромная одиннадцатиметровая лодка, как бы препарированная на рой крупных и мелких деталей, зависших под стеклянным потолком атриума музея. Разъятая и в то же время цельная по какому-то общему ощущению гондола, выплывающая прямо из звёздного неба… </a:t>
            </a:r>
            <a:endParaRPr lang="ru-RU" sz="1200" dirty="0" smtClean="0"/>
          </a:p>
          <a:p>
            <a:pPr lvl="0">
              <a:spcBef>
                <a:spcPts val="0"/>
              </a:spcBef>
              <a:buNone/>
            </a:pPr>
            <a:endParaRPr lang="en" sz="1200" dirty="0"/>
          </a:p>
          <a:p>
            <a:pPr lvl="0" rtl="0">
              <a:spcBef>
                <a:spcPts val="0"/>
              </a:spcBef>
              <a:buNone/>
            </a:pPr>
            <a:r>
              <a:rPr lang="en" sz="1200" dirty="0"/>
              <a:t>Сергей Тимофеев</a:t>
            </a:r>
          </a:p>
        </p:txBody>
      </p:sp>
      <p:pic>
        <p:nvPicPr>
          <p:cNvPr id="595" name="Shape 595"/>
          <p:cNvPicPr preferRelativeResize="0"/>
          <p:nvPr/>
        </p:nvPicPr>
        <p:blipFill>
          <a:blip r:embed="rId3">
            <a:alphaModFix/>
          </a:blip>
          <a:stretch>
            <a:fillRect/>
          </a:stretch>
        </p:blipFill>
        <p:spPr>
          <a:xfrm>
            <a:off x="3419872" y="915566"/>
            <a:ext cx="5712697" cy="3809275"/>
          </a:xfrm>
          <a:prstGeom prst="rect">
            <a:avLst/>
          </a:prstGeom>
          <a:noFill/>
          <a:ln>
            <a:noFill/>
          </a:ln>
        </p:spPr>
      </p:pic>
      <p:sp>
        <p:nvSpPr>
          <p:cNvPr id="596" name="Shape 596"/>
          <p:cNvSpPr txBox="1"/>
          <p:nvPr/>
        </p:nvSpPr>
        <p:spPr>
          <a:xfrm>
            <a:off x="164164" y="4004761"/>
            <a:ext cx="3240360" cy="720080"/>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a:t>
            </a:r>
            <a:r>
              <a:rPr lang="en" sz="1000" dirty="0" smtClean="0"/>
              <a:t>Гондола</a:t>
            </a:r>
            <a:r>
              <a:rPr lang="ru-RU" sz="1000" dirty="0" smtClean="0"/>
              <a:t>»</a:t>
            </a:r>
            <a:r>
              <a:rPr lang="en" sz="1000" dirty="0" smtClean="0"/>
              <a:t>. </a:t>
            </a:r>
            <a:r>
              <a:rPr lang="ru-RU" sz="1000" dirty="0" smtClean="0"/>
              <a:t>2012</a:t>
            </a:r>
          </a:p>
          <a:p>
            <a:pPr lvl="0" rtl="0">
              <a:spcBef>
                <a:spcPts val="0"/>
              </a:spcBef>
              <a:buNone/>
            </a:pPr>
            <a:r>
              <a:rPr lang="en" sz="1000" dirty="0" smtClean="0"/>
              <a:t>Художественный </a:t>
            </a:r>
            <a:r>
              <a:rPr lang="en" sz="1000" dirty="0"/>
              <a:t>музей </a:t>
            </a:r>
            <a:r>
              <a:rPr lang="ru-RU" sz="1000" dirty="0" smtClean="0"/>
              <a:t>«</a:t>
            </a:r>
            <a:r>
              <a:rPr lang="en" sz="1000" dirty="0" smtClean="0"/>
              <a:t>Рижская биржа</a:t>
            </a:r>
            <a:r>
              <a:rPr lang="ru-RU" sz="1000" dirty="0" smtClean="0"/>
              <a:t>»</a:t>
            </a:r>
            <a:r>
              <a:rPr lang="en" sz="1000" dirty="0" smtClean="0"/>
              <a:t>, </a:t>
            </a:r>
            <a:r>
              <a:rPr lang="en" sz="1000" dirty="0"/>
              <a:t>Рига, </a:t>
            </a:r>
            <a:r>
              <a:rPr lang="en" sz="1000" dirty="0" smtClean="0"/>
              <a:t>Латвия. </a:t>
            </a:r>
            <a:r>
              <a:rPr lang="en" sz="1000" dirty="0"/>
              <a:t>(Выставка </a:t>
            </a:r>
            <a:r>
              <a:rPr lang="ru-RU" sz="1000" dirty="0" smtClean="0"/>
              <a:t>«</a:t>
            </a:r>
            <a:r>
              <a:rPr lang="en" sz="1000" dirty="0" smtClean="0"/>
              <a:t>Ничего удивительного</a:t>
            </a:r>
            <a:r>
              <a:rPr lang="ru-RU" sz="1000" dirty="0" smtClean="0"/>
              <a:t>»</a:t>
            </a:r>
            <a:r>
              <a:rPr lang="en" sz="1000" dirty="0" smtClean="0"/>
              <a:t>, </a:t>
            </a:r>
            <a:r>
              <a:rPr lang="en" sz="1000" dirty="0"/>
              <a:t>ММСИ)</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Shape 601"/>
          <p:cNvSpPr txBox="1"/>
          <p:nvPr/>
        </p:nvSpPr>
        <p:spPr>
          <a:xfrm>
            <a:off x="107504" y="267494"/>
            <a:ext cx="5429390" cy="1584176"/>
          </a:xfrm>
          <a:prstGeom prst="rect">
            <a:avLst/>
          </a:prstGeom>
          <a:noFill/>
          <a:ln>
            <a:noFill/>
          </a:ln>
        </p:spPr>
        <p:txBody>
          <a:bodyPr lIns="91425" tIns="91425" rIns="91425" bIns="91425" anchor="ctr" anchorCtr="0">
            <a:noAutofit/>
          </a:bodyPr>
          <a:lstStyle/>
          <a:p>
            <a:pPr lvl="0">
              <a:spcBef>
                <a:spcPts val="0"/>
              </a:spcBef>
              <a:buNone/>
            </a:pPr>
            <a:r>
              <a:rPr lang="en" sz="1200" dirty="0"/>
              <a:t>Тут играет роль ритм частей – большие, маленькие… И тут есть ещё, безусловно, отсылка к взрывам в фильме Антониони «Забриски-пойнт». Вообще-то я только сейчас начинаю понимать, насколько я сформирован всеми этими протестами 1968 года. Сорбонна, студенческие бунты… А сам фильм – 1969 года, и посвящён студенческим бунтам как раз того времени. </a:t>
            </a:r>
            <a:endParaRPr lang="ru-RU" sz="1200" dirty="0" smtClean="0"/>
          </a:p>
          <a:p>
            <a:pPr lvl="0">
              <a:spcBef>
                <a:spcPts val="0"/>
              </a:spcBef>
              <a:buNone/>
            </a:pPr>
            <a:endParaRPr lang="en" sz="1200" dirty="0"/>
          </a:p>
          <a:p>
            <a:pPr lvl="0" rtl="0">
              <a:spcBef>
                <a:spcPts val="0"/>
              </a:spcBef>
              <a:buNone/>
            </a:pPr>
            <a:r>
              <a:rPr lang="en" sz="1200" dirty="0"/>
              <a:t>Дмитрий Гутов</a:t>
            </a:r>
          </a:p>
        </p:txBody>
      </p:sp>
      <p:pic>
        <p:nvPicPr>
          <p:cNvPr id="603" name="Shape 603"/>
          <p:cNvPicPr preferRelativeResize="0"/>
          <p:nvPr/>
        </p:nvPicPr>
        <p:blipFill>
          <a:blip r:embed="rId3">
            <a:alphaModFix/>
          </a:blip>
          <a:stretch>
            <a:fillRect/>
          </a:stretch>
        </p:blipFill>
        <p:spPr>
          <a:xfrm>
            <a:off x="5651150" y="0"/>
            <a:ext cx="3429000" cy="5143500"/>
          </a:xfrm>
          <a:prstGeom prst="rect">
            <a:avLst/>
          </a:prstGeom>
          <a:noFill/>
          <a:ln>
            <a:noFill/>
          </a:ln>
        </p:spPr>
      </p:pic>
      <p:sp>
        <p:nvSpPr>
          <p:cNvPr id="5" name="Shape 596"/>
          <p:cNvSpPr txBox="1"/>
          <p:nvPr/>
        </p:nvSpPr>
        <p:spPr>
          <a:xfrm>
            <a:off x="2296534" y="4227934"/>
            <a:ext cx="3240360" cy="720080"/>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a:t>
            </a:r>
            <a:r>
              <a:rPr lang="en" sz="1000" dirty="0" smtClean="0"/>
              <a:t>Гондола</a:t>
            </a:r>
            <a:r>
              <a:rPr lang="ru-RU" sz="1000" dirty="0" smtClean="0"/>
              <a:t>»</a:t>
            </a:r>
            <a:r>
              <a:rPr lang="en" sz="1000" dirty="0" smtClean="0"/>
              <a:t>. </a:t>
            </a:r>
            <a:r>
              <a:rPr lang="ru-RU" sz="1000" dirty="0" smtClean="0"/>
              <a:t>2012</a:t>
            </a:r>
          </a:p>
          <a:p>
            <a:pPr lvl="0" rtl="0">
              <a:spcBef>
                <a:spcPts val="0"/>
              </a:spcBef>
              <a:buNone/>
            </a:pPr>
            <a:r>
              <a:rPr lang="en" sz="1000" dirty="0" smtClean="0"/>
              <a:t>Художественный </a:t>
            </a:r>
            <a:r>
              <a:rPr lang="en" sz="1000" dirty="0"/>
              <a:t>музей </a:t>
            </a:r>
            <a:r>
              <a:rPr lang="ru-RU" sz="1000" dirty="0" smtClean="0"/>
              <a:t>«</a:t>
            </a:r>
            <a:r>
              <a:rPr lang="en" sz="1000" dirty="0" smtClean="0"/>
              <a:t>Рижская биржа</a:t>
            </a:r>
            <a:r>
              <a:rPr lang="ru-RU" sz="1000" dirty="0" smtClean="0"/>
              <a:t>»</a:t>
            </a:r>
            <a:r>
              <a:rPr lang="en" sz="1000" dirty="0" smtClean="0"/>
              <a:t>, </a:t>
            </a:r>
            <a:r>
              <a:rPr lang="en" sz="1000" dirty="0"/>
              <a:t>Рига, </a:t>
            </a:r>
            <a:r>
              <a:rPr lang="en" sz="1000" dirty="0" smtClean="0"/>
              <a:t>Латвия. </a:t>
            </a:r>
            <a:r>
              <a:rPr lang="en" sz="1000" dirty="0"/>
              <a:t>(Выставка </a:t>
            </a:r>
            <a:r>
              <a:rPr lang="ru-RU" sz="1000" dirty="0" smtClean="0"/>
              <a:t>«</a:t>
            </a:r>
            <a:r>
              <a:rPr lang="en" sz="1000" dirty="0" smtClean="0"/>
              <a:t>Ничего удивительного</a:t>
            </a:r>
            <a:r>
              <a:rPr lang="ru-RU" sz="1000" dirty="0" smtClean="0"/>
              <a:t>»</a:t>
            </a:r>
            <a:r>
              <a:rPr lang="en" sz="1000" dirty="0" smtClean="0"/>
              <a:t>, </a:t>
            </a:r>
            <a:r>
              <a:rPr lang="en" sz="1000" dirty="0"/>
              <a:t>ММСИ)</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Shape 608"/>
          <p:cNvSpPr txBox="1"/>
          <p:nvPr/>
        </p:nvSpPr>
        <p:spPr>
          <a:xfrm>
            <a:off x="104362" y="569175"/>
            <a:ext cx="3000000" cy="1426511"/>
          </a:xfrm>
          <a:prstGeom prst="rect">
            <a:avLst/>
          </a:prstGeom>
          <a:noFill/>
          <a:ln>
            <a:noFill/>
          </a:ln>
        </p:spPr>
        <p:txBody>
          <a:bodyPr lIns="91425" tIns="91425" rIns="91425" bIns="91425" anchor="ctr" anchorCtr="0">
            <a:noAutofit/>
          </a:bodyPr>
          <a:lstStyle/>
          <a:p>
            <a:pPr lvl="0" rtl="0">
              <a:spcBef>
                <a:spcPts val="0"/>
              </a:spcBef>
              <a:buNone/>
            </a:pPr>
            <a:r>
              <a:rPr lang="en" sz="1200" dirty="0">
                <a:solidFill>
                  <a:schemeClr val="dk1"/>
                </a:solidFill>
              </a:rPr>
              <a:t>Сначала она строится в 3D, потом она взрывается в 3D, потом корректируется в 3D так, чтобы она «взорвалась» так, как мне надо. Потом по 3D-чертежам настоящую лодку пилят специалисты по гондолам, которые, надо сказать, никогда до этого таким делом не занимались…</a:t>
            </a:r>
          </a:p>
        </p:txBody>
      </p:sp>
      <p:pic>
        <p:nvPicPr>
          <p:cNvPr id="609" name="Shape 609"/>
          <p:cNvPicPr preferRelativeResize="0"/>
          <p:nvPr/>
        </p:nvPicPr>
        <p:blipFill>
          <a:blip r:embed="rId3">
            <a:alphaModFix/>
          </a:blip>
          <a:stretch>
            <a:fillRect/>
          </a:stretch>
        </p:blipFill>
        <p:spPr>
          <a:xfrm>
            <a:off x="3122278" y="915566"/>
            <a:ext cx="6024951" cy="3368400"/>
          </a:xfrm>
          <a:prstGeom prst="rect">
            <a:avLst/>
          </a:prstGeom>
          <a:noFill/>
          <a:ln>
            <a:noFill/>
          </a:ln>
        </p:spPr>
      </p:pic>
      <p:sp>
        <p:nvSpPr>
          <p:cNvPr id="5" name="Shape 596"/>
          <p:cNvSpPr txBox="1"/>
          <p:nvPr/>
        </p:nvSpPr>
        <p:spPr>
          <a:xfrm>
            <a:off x="164164" y="4004761"/>
            <a:ext cx="3240360" cy="720080"/>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a:t>
            </a:r>
            <a:r>
              <a:rPr lang="en" sz="1000" dirty="0" smtClean="0"/>
              <a:t>Гондола</a:t>
            </a:r>
            <a:r>
              <a:rPr lang="ru-RU" sz="1000" dirty="0" smtClean="0"/>
              <a:t>»</a:t>
            </a:r>
            <a:r>
              <a:rPr lang="en" sz="1000" dirty="0" smtClean="0"/>
              <a:t>. </a:t>
            </a:r>
            <a:r>
              <a:rPr lang="ru-RU" sz="1000" dirty="0" smtClean="0"/>
              <a:t>2012</a:t>
            </a:r>
          </a:p>
          <a:p>
            <a:pPr lvl="0" rtl="0">
              <a:spcBef>
                <a:spcPts val="0"/>
              </a:spcBef>
              <a:buNone/>
            </a:pPr>
            <a:r>
              <a:rPr lang="en" sz="1000" dirty="0" smtClean="0"/>
              <a:t>Художественный </a:t>
            </a:r>
            <a:r>
              <a:rPr lang="en" sz="1000" dirty="0"/>
              <a:t>музей </a:t>
            </a:r>
            <a:r>
              <a:rPr lang="ru-RU" sz="1000" dirty="0" smtClean="0"/>
              <a:t>«</a:t>
            </a:r>
            <a:r>
              <a:rPr lang="en" sz="1000" dirty="0" smtClean="0"/>
              <a:t>Рижская биржа</a:t>
            </a:r>
            <a:r>
              <a:rPr lang="ru-RU" sz="1000" dirty="0" smtClean="0"/>
              <a:t>»</a:t>
            </a:r>
            <a:r>
              <a:rPr lang="en" sz="1000" dirty="0" smtClean="0"/>
              <a:t>, </a:t>
            </a:r>
            <a:r>
              <a:rPr lang="en" sz="1000" dirty="0"/>
              <a:t>Рига, </a:t>
            </a:r>
            <a:r>
              <a:rPr lang="en" sz="1000" dirty="0" smtClean="0"/>
              <a:t>Латвия. </a:t>
            </a:r>
            <a:r>
              <a:rPr lang="en" sz="1000" dirty="0"/>
              <a:t>(Выставка </a:t>
            </a:r>
            <a:r>
              <a:rPr lang="ru-RU" sz="1000" dirty="0" smtClean="0"/>
              <a:t>«</a:t>
            </a:r>
            <a:r>
              <a:rPr lang="en" sz="1000" dirty="0" smtClean="0"/>
              <a:t>Ничего удивительного</a:t>
            </a:r>
            <a:r>
              <a:rPr lang="ru-RU" sz="1000" dirty="0" smtClean="0"/>
              <a:t>»</a:t>
            </a:r>
            <a:r>
              <a:rPr lang="en" sz="1000" dirty="0" smtClean="0"/>
              <a:t>, </a:t>
            </a:r>
            <a:r>
              <a:rPr lang="en" sz="1000" dirty="0"/>
              <a:t>ММСИ)</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Shape 597"/>
          <p:cNvSpPr txBox="1"/>
          <p:nvPr/>
        </p:nvSpPr>
        <p:spPr>
          <a:xfrm>
            <a:off x="0" y="357350"/>
            <a:ext cx="3000000" cy="2142392"/>
          </a:xfrm>
          <a:prstGeom prst="rect">
            <a:avLst/>
          </a:prstGeom>
          <a:noFill/>
          <a:ln>
            <a:noFill/>
          </a:ln>
        </p:spPr>
        <p:txBody>
          <a:bodyPr lIns="91425" tIns="91425" rIns="91425" bIns="91425" anchor="ctr" anchorCtr="0">
            <a:noAutofit/>
          </a:bodyPr>
          <a:lstStyle/>
          <a:p>
            <a:pPr lvl="0">
              <a:spcBef>
                <a:spcPts val="0"/>
              </a:spcBef>
              <a:buNone/>
            </a:pPr>
            <a:r>
              <a:rPr lang="en" sz="1200" dirty="0"/>
              <a:t>У меня работы всегда прямые, я не пытаюсь зашифровать седьмое дно. Я так переживаю нынешнюю ситуацию. У меня подруга начала учить латынь в Московском университете, взяла учебник в библиотеке и увидела на нем надпись рукой какого-то студента: «PISDETUS CONCRETUS», то есть человек усвоил основы языка</a:t>
            </a:r>
            <a:r>
              <a:rPr lang="en" sz="1200" dirty="0" smtClean="0"/>
              <a:t>.</a:t>
            </a:r>
            <a:endParaRPr lang="ru-RU" sz="1200" dirty="0" smtClean="0"/>
          </a:p>
          <a:p>
            <a:pPr lvl="0">
              <a:spcBef>
                <a:spcPts val="0"/>
              </a:spcBef>
              <a:buNone/>
            </a:pPr>
            <a:endParaRPr lang="en" sz="1200" dirty="0"/>
          </a:p>
          <a:p>
            <a:pPr lvl="0" rtl="0">
              <a:spcBef>
                <a:spcPts val="0"/>
              </a:spcBef>
              <a:buNone/>
            </a:pPr>
            <a:r>
              <a:rPr lang="en" sz="1200" dirty="0"/>
              <a:t>Дмитрий Гутов</a:t>
            </a:r>
          </a:p>
        </p:txBody>
      </p:sp>
      <p:pic>
        <p:nvPicPr>
          <p:cNvPr id="598" name="Shape 598"/>
          <p:cNvPicPr preferRelativeResize="0"/>
          <p:nvPr/>
        </p:nvPicPr>
        <p:blipFill>
          <a:blip r:embed="rId3">
            <a:alphaModFix/>
          </a:blip>
          <a:stretch>
            <a:fillRect/>
          </a:stretch>
        </p:blipFill>
        <p:spPr>
          <a:xfrm>
            <a:off x="3000000" y="351498"/>
            <a:ext cx="6050649" cy="4035742"/>
          </a:xfrm>
          <a:prstGeom prst="rect">
            <a:avLst/>
          </a:prstGeom>
          <a:noFill/>
          <a:ln>
            <a:noFill/>
          </a:ln>
        </p:spPr>
      </p:pic>
      <p:sp>
        <p:nvSpPr>
          <p:cNvPr id="5" name="Shape 592"/>
          <p:cNvSpPr txBox="1"/>
          <p:nvPr/>
        </p:nvSpPr>
        <p:spPr>
          <a:xfrm>
            <a:off x="179512" y="3649240"/>
            <a:ext cx="3496800" cy="738000"/>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a:t>
            </a:r>
            <a:r>
              <a:rPr lang="en-US" sz="1000" dirty="0" err="1" smtClean="0"/>
              <a:t>Pizdetus</a:t>
            </a:r>
            <a:r>
              <a:rPr lang="en-US" sz="1000" dirty="0" smtClean="0"/>
              <a:t> </a:t>
            </a:r>
            <a:r>
              <a:rPr lang="en-US" sz="1000" dirty="0" err="1" smtClean="0"/>
              <a:t>Concretus</a:t>
            </a:r>
            <a:r>
              <a:rPr lang="en-US" sz="1000" dirty="0" smtClean="0"/>
              <a:t> II</a:t>
            </a:r>
            <a:r>
              <a:rPr lang="ru-RU" sz="1000" dirty="0" smtClean="0"/>
              <a:t>»</a:t>
            </a:r>
            <a:r>
              <a:rPr lang="en" sz="1000" dirty="0" smtClean="0"/>
              <a:t>. </a:t>
            </a:r>
            <a:r>
              <a:rPr lang="en" sz="1000" dirty="0"/>
              <a:t>2016</a:t>
            </a:r>
          </a:p>
          <a:p>
            <a:pPr lvl="0" rtl="0">
              <a:spcBef>
                <a:spcPts val="0"/>
              </a:spcBef>
              <a:buNone/>
            </a:pPr>
            <a:r>
              <a:rPr lang="en" sz="1000" dirty="0"/>
              <a:t>Дерево, китайская тушь</a:t>
            </a:r>
          </a:p>
        </p:txBody>
      </p:sp>
    </p:spTree>
    <p:extLst>
      <p:ext uri="{BB962C8B-B14F-4D97-AF65-F5344CB8AC3E}">
        <p14:creationId xmlns:p14="http://schemas.microsoft.com/office/powerpoint/2010/main" val="9487930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Shape 590"/>
          <p:cNvSpPr txBox="1"/>
          <p:nvPr/>
        </p:nvSpPr>
        <p:spPr>
          <a:xfrm>
            <a:off x="135025" y="2369200"/>
            <a:ext cx="4063200" cy="922630"/>
          </a:xfrm>
          <a:prstGeom prst="rect">
            <a:avLst/>
          </a:prstGeom>
          <a:noFill/>
          <a:ln>
            <a:noFill/>
          </a:ln>
        </p:spPr>
        <p:txBody>
          <a:bodyPr lIns="91425" tIns="91425" rIns="91425" bIns="91425" anchor="ctr" anchorCtr="0">
            <a:noAutofit/>
          </a:bodyPr>
          <a:lstStyle/>
          <a:p>
            <a:pPr lvl="0" rtl="0">
              <a:spcBef>
                <a:spcPts val="0"/>
              </a:spcBef>
              <a:buNone/>
            </a:pPr>
            <a:r>
              <a:rPr lang="en" sz="1200" dirty="0"/>
              <a:t>Лифшиц : «Искусство умерло! – Да здравствует искусство!» Нужно хорошенько понять первую половину этой формулы, чтобы вторая не превратилась в пустую болтовню». Так вот то, что известно, как советская эстетика, и было такой пустой болтовней.</a:t>
            </a:r>
          </a:p>
        </p:txBody>
      </p:sp>
      <p:pic>
        <p:nvPicPr>
          <p:cNvPr id="591" name="Shape 591"/>
          <p:cNvPicPr preferRelativeResize="0"/>
          <p:nvPr/>
        </p:nvPicPr>
        <p:blipFill>
          <a:blip r:embed="rId3">
            <a:alphaModFix/>
          </a:blip>
          <a:stretch>
            <a:fillRect/>
          </a:stretch>
        </p:blipFill>
        <p:spPr>
          <a:xfrm>
            <a:off x="61375" y="827089"/>
            <a:ext cx="8975121" cy="1107870"/>
          </a:xfrm>
          <a:prstGeom prst="rect">
            <a:avLst/>
          </a:prstGeom>
          <a:noFill/>
          <a:ln>
            <a:noFill/>
          </a:ln>
        </p:spPr>
      </p:pic>
      <p:sp>
        <p:nvSpPr>
          <p:cNvPr id="592" name="Shape 592"/>
          <p:cNvSpPr txBox="1"/>
          <p:nvPr/>
        </p:nvSpPr>
        <p:spPr>
          <a:xfrm>
            <a:off x="179512" y="4155926"/>
            <a:ext cx="3496800" cy="738000"/>
          </a:xfrm>
          <a:prstGeom prst="rect">
            <a:avLst/>
          </a:prstGeom>
          <a:noFill/>
          <a:ln>
            <a:noFill/>
          </a:ln>
        </p:spPr>
        <p:txBody>
          <a:bodyPr lIns="91425" tIns="91425" rIns="91425" bIns="91425" anchor="ctr" anchorCtr="0">
            <a:noAutofit/>
          </a:bodyPr>
          <a:lstStyle/>
          <a:p>
            <a:pPr lvl="0" rtl="0">
              <a:spcBef>
                <a:spcPts val="0"/>
              </a:spcBef>
              <a:buNone/>
            </a:pPr>
            <a:r>
              <a:rPr lang="ru-RU" sz="1000" dirty="0" smtClean="0"/>
              <a:t>«</a:t>
            </a:r>
            <a:r>
              <a:rPr lang="en-US" sz="1000" dirty="0" err="1" smtClean="0"/>
              <a:t>Pizdetus</a:t>
            </a:r>
            <a:r>
              <a:rPr lang="en-US" sz="1000" dirty="0" smtClean="0"/>
              <a:t> </a:t>
            </a:r>
            <a:r>
              <a:rPr lang="en-US" sz="1000" dirty="0" err="1" smtClean="0"/>
              <a:t>Concretus</a:t>
            </a:r>
            <a:r>
              <a:rPr lang="en-US" sz="1000" dirty="0" smtClean="0"/>
              <a:t> II</a:t>
            </a:r>
            <a:r>
              <a:rPr lang="ru-RU" sz="1000" dirty="0" smtClean="0"/>
              <a:t>»</a:t>
            </a:r>
            <a:r>
              <a:rPr lang="en" sz="1000" dirty="0" smtClean="0"/>
              <a:t>. </a:t>
            </a:r>
            <a:r>
              <a:rPr lang="en" sz="1000" dirty="0"/>
              <a:t>2016</a:t>
            </a:r>
          </a:p>
          <a:p>
            <a:pPr lvl="0" rtl="0">
              <a:spcBef>
                <a:spcPts val="0"/>
              </a:spcBef>
              <a:buNone/>
            </a:pPr>
            <a:r>
              <a:rPr lang="en" sz="1000" dirty="0"/>
              <a:t>Дерево, китайская тушь</a:t>
            </a:r>
          </a:p>
        </p:txBody>
      </p:sp>
    </p:spTree>
    <p:extLst>
      <p:ext uri="{BB962C8B-B14F-4D97-AF65-F5344CB8AC3E}">
        <p14:creationId xmlns:p14="http://schemas.microsoft.com/office/powerpoint/2010/main" val="16776933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Shape 604"/>
          <p:cNvPicPr preferRelativeResize="0"/>
          <p:nvPr/>
        </p:nvPicPr>
        <p:blipFill>
          <a:blip r:embed="rId3">
            <a:alphaModFix/>
          </a:blip>
          <a:stretch>
            <a:fillRect/>
          </a:stretch>
        </p:blipFill>
        <p:spPr>
          <a:xfrm>
            <a:off x="3305373" y="583075"/>
            <a:ext cx="5311600" cy="3977326"/>
          </a:xfrm>
          <a:prstGeom prst="rect">
            <a:avLst/>
          </a:prstGeom>
          <a:noFill/>
          <a:ln>
            <a:noFill/>
          </a:ln>
        </p:spPr>
      </p:pic>
      <p:sp>
        <p:nvSpPr>
          <p:cNvPr id="605" name="Shape 605"/>
          <p:cNvSpPr txBox="1"/>
          <p:nvPr/>
        </p:nvSpPr>
        <p:spPr>
          <a:xfrm>
            <a:off x="66650" y="583075"/>
            <a:ext cx="3209206" cy="2636747"/>
          </a:xfrm>
          <a:prstGeom prst="rect">
            <a:avLst/>
          </a:prstGeom>
          <a:noFill/>
          <a:ln>
            <a:noFill/>
          </a:ln>
        </p:spPr>
        <p:txBody>
          <a:bodyPr lIns="91425" tIns="91425" rIns="91425" bIns="91425" anchor="ctr" anchorCtr="0">
            <a:noAutofit/>
          </a:bodyPr>
          <a:lstStyle/>
          <a:p>
            <a:pPr lvl="0" rtl="0">
              <a:spcBef>
                <a:spcPts val="0"/>
              </a:spcBef>
              <a:buNone/>
            </a:pPr>
            <a:r>
              <a:rPr lang="en" sz="1200" dirty="0"/>
              <a:t>За этими тихими спокойными работами, стоит некоторый психоз, от которого я избавляюсь только силой волей. То есть, чтобы вот так как здесь очистится, нужно иметь сначала чудовищный психоз внутри, просто до истерики. И только тогда ты концентрируешься, концентрируешься, концентрируешься. Но лишь на уровне фраз, с мыслями ты подобную операцию проделать не сможешь. </a:t>
            </a:r>
            <a:endParaRPr lang="ru-RU" sz="1200" dirty="0" smtClean="0"/>
          </a:p>
          <a:p>
            <a:pPr lvl="0" rtl="0">
              <a:spcBef>
                <a:spcPts val="0"/>
              </a:spcBef>
              <a:buNone/>
            </a:pPr>
            <a:endParaRPr lang="en" sz="1200" dirty="0"/>
          </a:p>
          <a:p>
            <a:pPr lvl="0" rtl="0">
              <a:spcBef>
                <a:spcPts val="0"/>
              </a:spcBef>
              <a:buNone/>
            </a:pPr>
            <a:r>
              <a:rPr lang="en" sz="1200" dirty="0"/>
              <a:t>Дмитрий Гутов</a:t>
            </a:r>
          </a:p>
        </p:txBody>
      </p:sp>
    </p:spTree>
    <p:extLst>
      <p:ext uri="{BB962C8B-B14F-4D97-AF65-F5344CB8AC3E}">
        <p14:creationId xmlns:p14="http://schemas.microsoft.com/office/powerpoint/2010/main" val="861924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Shape 94"/>
          <p:cNvPicPr preferRelativeResize="0"/>
          <p:nvPr/>
        </p:nvPicPr>
        <p:blipFill>
          <a:blip r:embed="rId3">
            <a:alphaModFix/>
          </a:blip>
          <a:stretch>
            <a:fillRect/>
          </a:stretch>
        </p:blipFill>
        <p:spPr>
          <a:xfrm>
            <a:off x="3761881" y="483518"/>
            <a:ext cx="5346623" cy="4229275"/>
          </a:xfrm>
          <a:prstGeom prst="rect">
            <a:avLst/>
          </a:prstGeom>
          <a:noFill/>
          <a:ln>
            <a:noFill/>
          </a:ln>
        </p:spPr>
      </p:pic>
      <p:sp>
        <p:nvSpPr>
          <p:cNvPr id="95" name="Shape 95"/>
          <p:cNvSpPr txBox="1"/>
          <p:nvPr/>
        </p:nvSpPr>
        <p:spPr>
          <a:xfrm>
            <a:off x="8265" y="579250"/>
            <a:ext cx="3635896" cy="1752754"/>
          </a:xfrm>
          <a:prstGeom prst="rect">
            <a:avLst/>
          </a:prstGeom>
          <a:noFill/>
          <a:ln>
            <a:noFill/>
          </a:ln>
        </p:spPr>
        <p:txBody>
          <a:bodyPr lIns="91425" tIns="91425" rIns="91425" bIns="91425" anchor="ctr" anchorCtr="0">
            <a:noAutofit/>
          </a:bodyPr>
          <a:lstStyle/>
          <a:p>
            <a:pPr lvl="0" rtl="0">
              <a:spcBef>
                <a:spcPts val="0"/>
              </a:spcBef>
              <a:buNone/>
            </a:pPr>
            <a:r>
              <a:rPr lang="en" sz="1200" dirty="0" smtClean="0"/>
              <a:t>Меня </a:t>
            </a:r>
            <a:r>
              <a:rPr lang="en" sz="1200" dirty="0"/>
              <a:t>привлекало, все невыполненное, несбывшееся, незавершенное.  Брошенное по тем или иным обстоятельствам на полпути.</a:t>
            </a:r>
          </a:p>
          <a:p>
            <a:pPr lvl="0" rtl="0">
              <a:spcBef>
                <a:spcPts val="0"/>
              </a:spcBef>
              <a:buNone/>
            </a:pPr>
            <a:r>
              <a:rPr lang="en" sz="1200" dirty="0"/>
              <a:t>Над волейбольной сеткой я повесил на невидимой леске мяч, который замер как раз в том положении, когда все должны были к нему кинуться, но вместо этого разошлись. </a:t>
            </a:r>
            <a:endParaRPr lang="ru-RU" sz="1200" dirty="0" smtClean="0"/>
          </a:p>
          <a:p>
            <a:pPr lvl="0" rtl="0">
              <a:spcBef>
                <a:spcPts val="0"/>
              </a:spcBef>
              <a:buNone/>
            </a:pPr>
            <a:endParaRPr lang="ru-RU" sz="1200" dirty="0"/>
          </a:p>
          <a:p>
            <a:pPr lvl="0" rtl="0">
              <a:spcBef>
                <a:spcPts val="0"/>
              </a:spcBef>
              <a:buNone/>
            </a:pPr>
            <a:r>
              <a:rPr lang="ru-RU" sz="1200" dirty="0" smtClean="0"/>
              <a:t>Дмитрий Гутов</a:t>
            </a:r>
            <a:endParaRPr lang="en" sz="1200" dirty="0"/>
          </a:p>
          <a:p>
            <a:pPr lvl="0" rtl="0">
              <a:spcBef>
                <a:spcPts val="0"/>
              </a:spcBef>
              <a:buNone/>
            </a:pPr>
            <a:r>
              <a:rPr lang="en" sz="1200" dirty="0"/>
              <a:t> </a:t>
            </a:r>
          </a:p>
        </p:txBody>
      </p:sp>
      <p:sp>
        <p:nvSpPr>
          <p:cNvPr id="96" name="Shape 96"/>
          <p:cNvSpPr txBox="1"/>
          <p:nvPr/>
        </p:nvSpPr>
        <p:spPr>
          <a:xfrm>
            <a:off x="70075" y="3828225"/>
            <a:ext cx="3597600" cy="884568"/>
          </a:xfrm>
          <a:prstGeom prst="rect">
            <a:avLst/>
          </a:prstGeom>
          <a:noFill/>
          <a:ln>
            <a:noFill/>
          </a:ln>
        </p:spPr>
        <p:txBody>
          <a:bodyPr lIns="91425" tIns="91425" rIns="91425" bIns="91425" anchor="ctr" anchorCtr="0">
            <a:noAutofit/>
          </a:bodyPr>
          <a:lstStyle/>
          <a:p>
            <a:pPr lvl="0">
              <a:spcBef>
                <a:spcPts val="0"/>
              </a:spcBef>
              <a:buClr>
                <a:schemeClr val="dk1"/>
              </a:buClr>
              <a:buFont typeface="Arial"/>
              <a:buNone/>
            </a:pPr>
            <a:r>
              <a:rPr lang="ru-RU" sz="1000" dirty="0" smtClean="0"/>
              <a:t>«</a:t>
            </a:r>
            <a:r>
              <a:rPr lang="en" sz="1000" dirty="0" smtClean="0"/>
              <a:t>Гаси!</a:t>
            </a:r>
            <a:r>
              <a:rPr lang="ru-RU" sz="1000" dirty="0" smtClean="0"/>
              <a:t>»</a:t>
            </a:r>
            <a:r>
              <a:rPr lang="en" sz="1000" dirty="0" smtClean="0"/>
              <a:t> </a:t>
            </a:r>
            <a:r>
              <a:rPr lang="en" sz="1000" dirty="0"/>
              <a:t>(совместно с Константином Бохоровым</a:t>
            </a:r>
            <a:r>
              <a:rPr lang="en" sz="1000" dirty="0" smtClean="0"/>
              <a:t>)</a:t>
            </a:r>
            <a:r>
              <a:rPr lang="ru-RU" sz="1000" dirty="0" smtClean="0"/>
              <a:t>.</a:t>
            </a:r>
            <a:r>
              <a:rPr lang="en" sz="1000" dirty="0" smtClean="0"/>
              <a:t> 1992</a:t>
            </a:r>
            <a:r>
              <a:rPr lang="ru-RU" sz="1000" dirty="0" smtClean="0"/>
              <a:t>.</a:t>
            </a:r>
            <a:r>
              <a:rPr lang="en" sz="1000" dirty="0" smtClean="0"/>
              <a:t> </a:t>
            </a:r>
            <a:endParaRPr lang="en" sz="1000" dirty="0"/>
          </a:p>
          <a:p>
            <a:pPr lvl="0">
              <a:spcBef>
                <a:spcPts val="0"/>
              </a:spcBef>
              <a:buClr>
                <a:schemeClr val="dk1"/>
              </a:buClr>
              <a:buFont typeface="Arial"/>
              <a:buNone/>
            </a:pPr>
            <a:r>
              <a:rPr lang="en" sz="1000" dirty="0" smtClean="0"/>
              <a:t>Волейбольная </a:t>
            </a:r>
            <a:r>
              <a:rPr lang="en" sz="1000" dirty="0"/>
              <a:t>сеть, мяч, </a:t>
            </a:r>
            <a:r>
              <a:rPr lang="en" sz="1000" dirty="0" smtClean="0"/>
              <a:t>леска</a:t>
            </a:r>
            <a:r>
              <a:rPr lang="ru-RU" sz="1000" dirty="0" smtClean="0"/>
              <a:t>.</a:t>
            </a:r>
            <a:r>
              <a:rPr lang="en" sz="1000" dirty="0" smtClean="0"/>
              <a:t> </a:t>
            </a:r>
            <a:endParaRPr lang="en" sz="1000" dirty="0"/>
          </a:p>
          <a:p>
            <a:pPr lvl="0">
              <a:spcBef>
                <a:spcPts val="0"/>
              </a:spcBef>
              <a:buClr>
                <a:schemeClr val="dk1"/>
              </a:buClr>
              <a:buFont typeface="Arial"/>
              <a:buNone/>
            </a:pPr>
            <a:r>
              <a:rPr lang="en" sz="1000" dirty="0"/>
              <a:t>Пионерский лагерь им. Гагарина, деревня Зименки, </a:t>
            </a:r>
            <a:r>
              <a:rPr lang="en" sz="1000" dirty="0" smtClean="0"/>
              <a:t>Подмосковье</a:t>
            </a:r>
            <a:endParaRPr lang="en" sz="1000" dirty="0"/>
          </a:p>
        </p:txBody>
      </p:sp>
    </p:spTree>
    <p:extLst>
      <p:ext uri="{BB962C8B-B14F-4D97-AF65-F5344CB8AC3E}">
        <p14:creationId xmlns:p14="http://schemas.microsoft.com/office/powerpoint/2010/main" val="9964556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pic>
        <p:nvPicPr>
          <p:cNvPr id="635" name="Shape 635"/>
          <p:cNvPicPr preferRelativeResize="0"/>
          <p:nvPr/>
        </p:nvPicPr>
        <p:blipFill>
          <a:blip r:embed="rId3">
            <a:alphaModFix/>
          </a:blip>
          <a:stretch>
            <a:fillRect/>
          </a:stretch>
        </p:blipFill>
        <p:spPr>
          <a:xfrm>
            <a:off x="2421671" y="0"/>
            <a:ext cx="4300658" cy="5143500"/>
          </a:xfrm>
          <a:prstGeom prst="rect">
            <a:avLst/>
          </a:prstGeom>
          <a:noFill/>
          <a:ln>
            <a:noFill/>
          </a:ln>
        </p:spPr>
      </p:pic>
    </p:spTree>
  </p:cSld>
  <p:clrMapOvr>
    <a:masterClrMapping/>
  </p:clrMapOvr>
</p:sld>
</file>

<file path=ppt/theme/theme1.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TotalTime>
  <Words>5157</Words>
  <Application>Microsoft Office PowerPoint</Application>
  <PresentationFormat>Экран (16:9)</PresentationFormat>
  <Paragraphs>351</Paragraphs>
  <Slides>90</Slides>
  <Notes>90</Notes>
  <HiddenSlides>0</HiddenSlides>
  <MMClips>0</MMClips>
  <ScaleCrop>false</ScaleCrop>
  <HeadingPairs>
    <vt:vector size="4" baseType="variant">
      <vt:variant>
        <vt:lpstr>Тема</vt:lpstr>
      </vt:variant>
      <vt:variant>
        <vt:i4>1</vt:i4>
      </vt:variant>
      <vt:variant>
        <vt:lpstr>Заголовки слайдов</vt:lpstr>
      </vt:variant>
      <vt:variant>
        <vt:i4>90</vt:i4>
      </vt:variant>
    </vt:vector>
  </HeadingPairs>
  <TitlesOfParts>
    <vt:vector size="91" baseType="lpstr">
      <vt:lpstr>simple-light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Шамшаева Анастасия</cp:lastModifiedBy>
  <cp:revision>4</cp:revision>
  <dcterms:modified xsi:type="dcterms:W3CDTF">2016-08-31T15:14:18Z</dcterms:modified>
</cp:coreProperties>
</file>