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1"/>
    <p:sldMasterId id="2147483666" r:id="rId2"/>
  </p:sldMasterIdLst>
  <p:notesMasterIdLst>
    <p:notesMasterId r:id="rId52"/>
  </p:notesMasterIdLst>
  <p:sldIdLst>
    <p:sldId id="305" r:id="rId3"/>
    <p:sldId id="304" r:id="rId4"/>
    <p:sldId id="303" r:id="rId5"/>
    <p:sldId id="302" r:id="rId6"/>
    <p:sldId id="301" r:id="rId7"/>
    <p:sldId id="300" r:id="rId8"/>
    <p:sldId id="299" r:id="rId9"/>
    <p:sldId id="298" r:id="rId10"/>
    <p:sldId id="297" r:id="rId11"/>
    <p:sldId id="296" r:id="rId12"/>
    <p:sldId id="295" r:id="rId13"/>
    <p:sldId id="294" r:id="rId14"/>
    <p:sldId id="293" r:id="rId15"/>
    <p:sldId id="292" r:id="rId16"/>
    <p:sldId id="291" r:id="rId17"/>
    <p:sldId id="290" r:id="rId18"/>
    <p:sldId id="289" r:id="rId19"/>
    <p:sldId id="288" r:id="rId20"/>
    <p:sldId id="287" r:id="rId21"/>
    <p:sldId id="286" r:id="rId22"/>
    <p:sldId id="285" r:id="rId23"/>
    <p:sldId id="284" r:id="rId24"/>
    <p:sldId id="283" r:id="rId25"/>
    <p:sldId id="282" r:id="rId26"/>
    <p:sldId id="281" r:id="rId27"/>
    <p:sldId id="280" r:id="rId28"/>
    <p:sldId id="279" r:id="rId29"/>
    <p:sldId id="278" r:id="rId30"/>
    <p:sldId id="277" r:id="rId31"/>
    <p:sldId id="276" r:id="rId32"/>
    <p:sldId id="275" r:id="rId33"/>
    <p:sldId id="274" r:id="rId34"/>
    <p:sldId id="273" r:id="rId35"/>
    <p:sldId id="272" r:id="rId36"/>
    <p:sldId id="271" r:id="rId37"/>
    <p:sldId id="270" r:id="rId38"/>
    <p:sldId id="269" r:id="rId39"/>
    <p:sldId id="268" r:id="rId40"/>
    <p:sldId id="267" r:id="rId41"/>
    <p:sldId id="266" r:id="rId42"/>
    <p:sldId id="265" r:id="rId43"/>
    <p:sldId id="264" r:id="rId44"/>
    <p:sldId id="263" r:id="rId45"/>
    <p:sldId id="262" r:id="rId46"/>
    <p:sldId id="261" r:id="rId47"/>
    <p:sldId id="260" r:id="rId48"/>
    <p:sldId id="259" r:id="rId49"/>
    <p:sldId id="258" r:id="rId50"/>
    <p:sldId id="257" r:id="rId5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57" d="100"/>
          <a:sy n="157" d="100"/>
        </p:scale>
        <p:origin x="-282" y="2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534235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Shape 3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30480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30480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30480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30480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30480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30480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30480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685800" y="2840052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marL="742950" lvl="1" indent="-285750" rtl="0">
              <a:spcBef>
                <a:spcPts val="0"/>
              </a:spcBef>
              <a:defRPr/>
            </a:lvl2pPr>
            <a:lvl3pPr marL="1143000" lvl="2" indent="-228600" rtl="0">
              <a:spcBef>
                <a:spcPts val="0"/>
              </a:spcBef>
              <a:defRPr/>
            </a:lvl3pPr>
            <a:lvl4pPr marL="1600200" lvl="3" indent="-228600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499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457200" y="4406308"/>
            <a:ext cx="8229600" cy="5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lvl="0" indent="-1714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1800">
                <a:solidFill>
                  <a:schemeClr val="dk1"/>
                </a:solidFill>
              </a:defRPr>
            </a:lvl1pPr>
            <a:lvl2pPr marL="285750" lvl="1" indent="-1714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marL="285750" lvl="2" indent="-1714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marL="285750" lvl="3" indent="-1714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1800">
                <a:solidFill>
                  <a:schemeClr val="dk1"/>
                </a:solidFill>
              </a:defRPr>
            </a:lvl4pPr>
            <a:lvl5pPr marL="285750" lvl="4" indent="-1714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marL="285750" lvl="5" indent="-1714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marL="285750" lvl="6" indent="-1714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1800">
                <a:solidFill>
                  <a:schemeClr val="dk1"/>
                </a:solidFill>
              </a:defRPr>
            </a:lvl7pPr>
            <a:lvl8pPr marL="285750" lvl="7" indent="-1714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marL="285750" lvl="8" indent="-1714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22860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22860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22860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22860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22860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22860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22860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52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Wingdings"/>
              <a:buChar char="§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Wingdings"/>
              <a:buChar char="§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Wingdings"/>
              <a:buChar char="§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Полина </a:t>
            </a:r>
            <a:r>
              <a:rPr lang="ru-RU" dirty="0" err="1" smtClean="0"/>
              <a:t>Канис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245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Shape 336" descr="Screen Shot 2016-07-25 at 21.42.40.png"/>
          <p:cNvPicPr preferRelativeResize="0"/>
          <p:nvPr/>
        </p:nvPicPr>
        <p:blipFill rotWithShape="1">
          <a:blip r:embed="rId3">
            <a:alphaModFix/>
          </a:blip>
          <a:srcRect l="199" r="189"/>
          <a:stretch/>
        </p:blipFill>
        <p:spPr>
          <a:xfrm>
            <a:off x="3334274" y="1120625"/>
            <a:ext cx="5809727" cy="2902243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Shape 337"/>
          <p:cNvSpPr txBox="1"/>
          <p:nvPr/>
        </p:nvSpPr>
        <p:spPr>
          <a:xfrm>
            <a:off x="102424" y="1120625"/>
            <a:ext cx="3231849" cy="10190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 dirty="0"/>
              <a:t>Получился сухой, холодный ритуал, максимально отстраненный. Процесс мытья ног был настолько механическим, что зритель испытывал большее сочувствие к мужчинам, чем женщине, которая моет им ноги. </a:t>
            </a:r>
          </a:p>
        </p:txBody>
      </p:sp>
      <p:sp>
        <p:nvSpPr>
          <p:cNvPr id="338" name="Shape 338"/>
          <p:cNvSpPr txBox="1"/>
          <p:nvPr/>
        </p:nvSpPr>
        <p:spPr>
          <a:xfrm>
            <a:off x="3334274" y="4264552"/>
            <a:ext cx="4294200" cy="30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ru-RU" sz="1000" b="1" dirty="0">
                <a:solidFill>
                  <a:schemeClr val="dk1"/>
                </a:solidFill>
              </a:rPr>
              <a:t>«</a:t>
            </a:r>
            <a:r>
              <a:rPr lang="en" sz="1000" b="1" dirty="0">
                <a:solidFill>
                  <a:schemeClr val="dk1"/>
                </a:solidFill>
              </a:rPr>
              <a:t>ОЧИЩЕНИЕ</a:t>
            </a:r>
            <a:r>
              <a:rPr lang="ru-RU" sz="1000" b="1" dirty="0">
                <a:solidFill>
                  <a:schemeClr val="dk1"/>
                </a:solidFill>
              </a:rPr>
              <a:t>».</a:t>
            </a:r>
            <a:r>
              <a:rPr lang="en" sz="1000" b="1" dirty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2010. Видео, луп. 20</a:t>
            </a:r>
            <a:r>
              <a:rPr lang="ru-RU" sz="1000" dirty="0">
                <a:solidFill>
                  <a:schemeClr val="dk1"/>
                </a:solidFill>
              </a:rPr>
              <a:t> мин</a:t>
            </a:r>
            <a:endParaRPr lang="en" sz="1000" dirty="0">
              <a:solidFill>
                <a:schemeClr val="dk1"/>
              </a:solidFill>
            </a:endParaRPr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/>
          <p:nvPr/>
        </p:nvSpPr>
        <p:spPr>
          <a:xfrm>
            <a:off x="875975" y="825525"/>
            <a:ext cx="5489100" cy="53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ru-RU" sz="1200" b="1" dirty="0" smtClean="0">
                <a:solidFill>
                  <a:schemeClr val="dk1"/>
                </a:solidFill>
              </a:rPr>
              <a:t>«</a:t>
            </a:r>
            <a:r>
              <a:rPr lang="en" sz="1200" b="1" dirty="0" smtClean="0">
                <a:solidFill>
                  <a:schemeClr val="dk1"/>
                </a:solidFill>
              </a:rPr>
              <a:t>УРОК</a:t>
            </a:r>
            <a:r>
              <a:rPr lang="ru-RU" sz="1200" b="1" dirty="0" smtClean="0">
                <a:solidFill>
                  <a:schemeClr val="dk1"/>
                </a:solidFill>
              </a:rPr>
              <a:t>»</a:t>
            </a:r>
            <a:r>
              <a:rPr lang="ru-RU" sz="1200" b="1" dirty="0">
                <a:solidFill>
                  <a:schemeClr val="dk1"/>
                </a:solidFill>
              </a:rPr>
              <a:t>.</a:t>
            </a:r>
            <a:r>
              <a:rPr lang="en" sz="1200" b="1" dirty="0" smtClean="0">
                <a:solidFill>
                  <a:schemeClr val="dk1"/>
                </a:solidFill>
              </a:rPr>
              <a:t> </a:t>
            </a:r>
            <a:r>
              <a:rPr lang="en" sz="1200" dirty="0">
                <a:solidFill>
                  <a:schemeClr val="dk1"/>
                </a:solidFill>
              </a:rPr>
              <a:t>2011. </a:t>
            </a:r>
            <a:r>
              <a:rPr lang="en" sz="1200" dirty="0" smtClean="0">
                <a:solidFill>
                  <a:schemeClr val="dk1"/>
                </a:solidFill>
              </a:rPr>
              <a:t>Видео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r>
              <a:rPr lang="en" sz="1200" dirty="0" smtClean="0">
                <a:solidFill>
                  <a:schemeClr val="dk1"/>
                </a:solidFill>
              </a:rPr>
              <a:t> 17</a:t>
            </a:r>
            <a:r>
              <a:rPr lang="ru-RU" sz="1200" dirty="0" smtClean="0">
                <a:solidFill>
                  <a:schemeClr val="dk1"/>
                </a:solidFill>
              </a:rPr>
              <a:t> мин </a:t>
            </a:r>
            <a:r>
              <a:rPr lang="en" sz="1200" dirty="0" smtClean="0">
                <a:solidFill>
                  <a:schemeClr val="dk1"/>
                </a:solidFill>
              </a:rPr>
              <a:t>39</a:t>
            </a:r>
            <a:r>
              <a:rPr lang="ru-RU" sz="1200" dirty="0" smtClean="0">
                <a:solidFill>
                  <a:schemeClr val="dk1"/>
                </a:solidFill>
              </a:rPr>
              <a:t> сек</a:t>
            </a:r>
            <a:endParaRPr lang="en" sz="12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/>
          <p:nvPr/>
        </p:nvSpPr>
        <p:spPr>
          <a:xfrm>
            <a:off x="63" y="883294"/>
            <a:ext cx="3334200" cy="1832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 dirty="0"/>
              <a:t>В этой работе я задаю через свисток вопросы, связанные с Россией, а дети отвечают на них.. Мы раздали им анкеты с вопросами, и они отвечали. В следующий раз я просто пришла на съемку. У них на столе лежали тетрадки, и в этих тетрадках лежали те ответы, которые они написали. Просто это дети, и чтобы они не забыли, я положила им бумажки. Не знаю, можно ли это назвать репликами актеров. А еще я, на всякий случай, распечатала им гимн России, который они поют в конце, и тоже разложила по тетрадкам.</a:t>
            </a:r>
          </a:p>
        </p:txBody>
      </p:sp>
      <p:pic>
        <p:nvPicPr>
          <p:cNvPr id="325" name="Shape 3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4263" y="879250"/>
            <a:ext cx="5809737" cy="3281599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Shape 326"/>
          <p:cNvSpPr txBox="1"/>
          <p:nvPr/>
        </p:nvSpPr>
        <p:spPr>
          <a:xfrm>
            <a:off x="3320950" y="4411825"/>
            <a:ext cx="4294200" cy="30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ru-RU" sz="1000" b="1" dirty="0">
                <a:solidFill>
                  <a:schemeClr val="dk1"/>
                </a:solidFill>
              </a:rPr>
              <a:t>«</a:t>
            </a:r>
            <a:r>
              <a:rPr lang="en" sz="1000" b="1" dirty="0">
                <a:solidFill>
                  <a:schemeClr val="dk1"/>
                </a:solidFill>
              </a:rPr>
              <a:t>УРОК</a:t>
            </a:r>
            <a:r>
              <a:rPr lang="ru-RU" sz="1000" b="1" dirty="0">
                <a:solidFill>
                  <a:schemeClr val="dk1"/>
                </a:solidFill>
              </a:rPr>
              <a:t>».</a:t>
            </a:r>
            <a:r>
              <a:rPr lang="en" sz="1000" b="1" dirty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2011. Видео</a:t>
            </a:r>
            <a:r>
              <a:rPr lang="ru-RU" sz="1000" dirty="0">
                <a:solidFill>
                  <a:schemeClr val="dk1"/>
                </a:solidFill>
              </a:rPr>
              <a:t>.</a:t>
            </a:r>
            <a:r>
              <a:rPr lang="en" sz="1000" dirty="0">
                <a:solidFill>
                  <a:schemeClr val="dk1"/>
                </a:solidFill>
              </a:rPr>
              <a:t> 17</a:t>
            </a:r>
            <a:r>
              <a:rPr lang="ru-RU" sz="1000" dirty="0">
                <a:solidFill>
                  <a:schemeClr val="dk1"/>
                </a:solidFill>
              </a:rPr>
              <a:t> мин </a:t>
            </a:r>
            <a:r>
              <a:rPr lang="en" sz="1000" dirty="0">
                <a:solidFill>
                  <a:schemeClr val="dk1"/>
                </a:solidFill>
              </a:rPr>
              <a:t>39</a:t>
            </a:r>
            <a:r>
              <a:rPr lang="ru-RU" sz="1000" dirty="0">
                <a:solidFill>
                  <a:schemeClr val="dk1"/>
                </a:solidFill>
              </a:rPr>
              <a:t> сек</a:t>
            </a:r>
            <a:endParaRPr lang="en" sz="1000" b="1" dirty="0">
              <a:solidFill>
                <a:schemeClr val="dk1"/>
              </a:solidFill>
            </a:endParaRPr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/>
          <p:nvPr/>
        </p:nvSpPr>
        <p:spPr>
          <a:xfrm>
            <a:off x="48850" y="843558"/>
            <a:ext cx="3272100" cy="327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 dirty="0"/>
              <a:t>Работа выполнена в жанре видео документации и является карикатурным взглядом на современное политическое воспитание. Урок вполне можно отнести к постановке театра абсурда. Дети прилежно, не выходя из заданных режиссером правил игры, выполняют несложное задание: отвечают на вопросы, к картинкам, им показываемых учительницей, называют ассоциации (прилагательные, существительные, наречия, имена собственные). </a:t>
            </a:r>
          </a:p>
          <a:p>
            <a:pPr lvl="0" rtl="0">
              <a:spcBef>
                <a:spcPts val="0"/>
              </a:spcBef>
              <a:buNone/>
            </a:pPr>
            <a:endParaRPr sz="1000" dirty="0">
              <a:solidFill>
                <a:srgbClr val="1155CC"/>
              </a:solidFill>
            </a:endParaRPr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  <p:pic>
        <p:nvPicPr>
          <p:cNvPr id="318" name="Shape 3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4575" y="932512"/>
            <a:ext cx="5829423" cy="3278478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Shape 319"/>
          <p:cNvSpPr txBox="1"/>
          <p:nvPr/>
        </p:nvSpPr>
        <p:spPr>
          <a:xfrm>
            <a:off x="3320950" y="4411825"/>
            <a:ext cx="4294200" cy="30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ru-RU" sz="1000" b="1" dirty="0">
                <a:solidFill>
                  <a:schemeClr val="dk1"/>
                </a:solidFill>
              </a:rPr>
              <a:t>«</a:t>
            </a:r>
            <a:r>
              <a:rPr lang="en" sz="1000" b="1" dirty="0">
                <a:solidFill>
                  <a:schemeClr val="dk1"/>
                </a:solidFill>
              </a:rPr>
              <a:t>УРОК</a:t>
            </a:r>
            <a:r>
              <a:rPr lang="ru-RU" sz="1000" b="1" dirty="0">
                <a:solidFill>
                  <a:schemeClr val="dk1"/>
                </a:solidFill>
              </a:rPr>
              <a:t>».</a:t>
            </a:r>
            <a:r>
              <a:rPr lang="en" sz="1000" b="1" dirty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2011. Видео</a:t>
            </a:r>
            <a:r>
              <a:rPr lang="ru-RU" sz="1000" dirty="0">
                <a:solidFill>
                  <a:schemeClr val="dk1"/>
                </a:solidFill>
              </a:rPr>
              <a:t>.</a:t>
            </a:r>
            <a:r>
              <a:rPr lang="en" sz="1000" dirty="0">
                <a:solidFill>
                  <a:schemeClr val="dk1"/>
                </a:solidFill>
              </a:rPr>
              <a:t> 17</a:t>
            </a:r>
            <a:r>
              <a:rPr lang="ru-RU" sz="1000" dirty="0">
                <a:solidFill>
                  <a:schemeClr val="dk1"/>
                </a:solidFill>
              </a:rPr>
              <a:t> мин </a:t>
            </a:r>
            <a:r>
              <a:rPr lang="en" sz="1000" dirty="0">
                <a:solidFill>
                  <a:schemeClr val="dk1"/>
                </a:solidFill>
              </a:rPr>
              <a:t>39</a:t>
            </a:r>
            <a:r>
              <a:rPr lang="ru-RU" sz="1000" dirty="0">
                <a:solidFill>
                  <a:schemeClr val="dk1"/>
                </a:solidFill>
              </a:rPr>
              <a:t> сек</a:t>
            </a:r>
            <a:endParaRPr lang="en" sz="1000" b="1" dirty="0">
              <a:solidFill>
                <a:schemeClr val="dk1"/>
              </a:solidFill>
            </a:endParaRPr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/>
        </p:nvSpPr>
        <p:spPr>
          <a:xfrm>
            <a:off x="-50" y="951153"/>
            <a:ext cx="3321000" cy="16206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 dirty="0"/>
              <a:t>По мере развития сюжета «Урока» становится очевидно, что дети уже вобрали в себя культурные коды и символы национально-патриотической идеи. Игра, в которую предлагает детям включиться художник, делает бессознательное проникновение в детскую ментальность патриотических кодов осознанным, обнажает их присутствие и освобождает их от ложного пафоса.</a:t>
            </a:r>
          </a:p>
          <a:p>
            <a:pPr lv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None/>
            </a:pPr>
            <a:r>
              <a:rPr lang="en" sz="1000" dirty="0"/>
              <a:t>Оксана Саркисян</a:t>
            </a:r>
          </a:p>
        </p:txBody>
      </p:sp>
      <p:pic>
        <p:nvPicPr>
          <p:cNvPr id="311" name="Shape 3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0950" y="938296"/>
            <a:ext cx="5829422" cy="3266917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Shape 312"/>
          <p:cNvSpPr txBox="1"/>
          <p:nvPr/>
        </p:nvSpPr>
        <p:spPr>
          <a:xfrm>
            <a:off x="3320950" y="4411825"/>
            <a:ext cx="4294200" cy="30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ru-RU" sz="1000" b="1" dirty="0">
                <a:solidFill>
                  <a:schemeClr val="dk1"/>
                </a:solidFill>
              </a:rPr>
              <a:t>«</a:t>
            </a:r>
            <a:r>
              <a:rPr lang="en" sz="1000" b="1" dirty="0">
                <a:solidFill>
                  <a:schemeClr val="dk1"/>
                </a:solidFill>
              </a:rPr>
              <a:t>УРОК</a:t>
            </a:r>
            <a:r>
              <a:rPr lang="ru-RU" sz="1000" b="1" dirty="0">
                <a:solidFill>
                  <a:schemeClr val="dk1"/>
                </a:solidFill>
              </a:rPr>
              <a:t>».</a:t>
            </a:r>
            <a:r>
              <a:rPr lang="en" sz="1000" b="1" dirty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2011. Видео</a:t>
            </a:r>
            <a:r>
              <a:rPr lang="ru-RU" sz="1000" dirty="0">
                <a:solidFill>
                  <a:schemeClr val="dk1"/>
                </a:solidFill>
              </a:rPr>
              <a:t>.</a:t>
            </a:r>
            <a:r>
              <a:rPr lang="en" sz="1000" dirty="0">
                <a:solidFill>
                  <a:schemeClr val="dk1"/>
                </a:solidFill>
              </a:rPr>
              <a:t> 17</a:t>
            </a:r>
            <a:r>
              <a:rPr lang="ru-RU" sz="1000" dirty="0">
                <a:solidFill>
                  <a:schemeClr val="dk1"/>
                </a:solidFill>
              </a:rPr>
              <a:t> мин </a:t>
            </a:r>
            <a:r>
              <a:rPr lang="en" sz="1000" dirty="0">
                <a:solidFill>
                  <a:schemeClr val="dk1"/>
                </a:solidFill>
              </a:rPr>
              <a:t>39</a:t>
            </a:r>
            <a:r>
              <a:rPr lang="ru-RU" sz="1000" dirty="0">
                <a:solidFill>
                  <a:schemeClr val="dk1"/>
                </a:solidFill>
              </a:rPr>
              <a:t> сек</a:t>
            </a:r>
            <a:endParaRPr lang="en" sz="1000" b="1" dirty="0">
              <a:solidFill>
                <a:schemeClr val="dk1"/>
              </a:solidFill>
            </a:endParaRPr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/>
        </p:nvSpPr>
        <p:spPr>
          <a:xfrm>
            <a:off x="35497" y="915566"/>
            <a:ext cx="3279078" cy="11548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 dirty="0"/>
              <a:t>Игра, в которую предлагает детям включиться художник, делает бессознательное проникновение в детскую ментальность патриотических кодов осознанным, обнажает их присутствие и освобождает их от ложного пафоса.</a:t>
            </a:r>
          </a:p>
        </p:txBody>
      </p:sp>
      <p:sp>
        <p:nvSpPr>
          <p:cNvPr id="304" name="Shape 304"/>
          <p:cNvSpPr txBox="1"/>
          <p:nvPr/>
        </p:nvSpPr>
        <p:spPr>
          <a:xfrm>
            <a:off x="3314575" y="4456625"/>
            <a:ext cx="4004400" cy="25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ru-RU" sz="1000" b="1" dirty="0">
                <a:solidFill>
                  <a:schemeClr val="dk1"/>
                </a:solidFill>
              </a:rPr>
              <a:t>«</a:t>
            </a:r>
            <a:r>
              <a:rPr lang="en" sz="1000" b="1" dirty="0">
                <a:solidFill>
                  <a:schemeClr val="dk1"/>
                </a:solidFill>
              </a:rPr>
              <a:t>УРОК</a:t>
            </a:r>
            <a:r>
              <a:rPr lang="ru-RU" sz="1000" b="1" dirty="0">
                <a:solidFill>
                  <a:schemeClr val="dk1"/>
                </a:solidFill>
              </a:rPr>
              <a:t>».</a:t>
            </a:r>
            <a:r>
              <a:rPr lang="en" sz="1000" b="1" dirty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2011. Видео</a:t>
            </a:r>
            <a:r>
              <a:rPr lang="ru-RU" sz="1000" dirty="0">
                <a:solidFill>
                  <a:schemeClr val="dk1"/>
                </a:solidFill>
              </a:rPr>
              <a:t>.</a:t>
            </a:r>
            <a:r>
              <a:rPr lang="en" sz="1000" dirty="0">
                <a:solidFill>
                  <a:schemeClr val="dk1"/>
                </a:solidFill>
              </a:rPr>
              <a:t> 17</a:t>
            </a:r>
            <a:r>
              <a:rPr lang="ru-RU" sz="1000" dirty="0">
                <a:solidFill>
                  <a:schemeClr val="dk1"/>
                </a:solidFill>
              </a:rPr>
              <a:t> мин </a:t>
            </a:r>
            <a:r>
              <a:rPr lang="en" sz="1000" dirty="0">
                <a:solidFill>
                  <a:schemeClr val="dk1"/>
                </a:solidFill>
              </a:rPr>
              <a:t>39</a:t>
            </a:r>
            <a:r>
              <a:rPr lang="ru-RU" sz="1000" dirty="0">
                <a:solidFill>
                  <a:schemeClr val="dk1"/>
                </a:solidFill>
              </a:rPr>
              <a:t> сек</a:t>
            </a:r>
            <a:endParaRPr lang="en" sz="1000" b="1" dirty="0">
              <a:solidFill>
                <a:schemeClr val="dk1"/>
              </a:solidFill>
            </a:endParaRPr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  <p:pic>
        <p:nvPicPr>
          <p:cNvPr id="305" name="Shape 3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4575" y="930937"/>
            <a:ext cx="5829426" cy="3281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/>
          <p:nvPr/>
        </p:nvSpPr>
        <p:spPr>
          <a:xfrm>
            <a:off x="875975" y="825525"/>
            <a:ext cx="5489100" cy="53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ru-RU" sz="1200" b="1" dirty="0" smtClean="0">
                <a:solidFill>
                  <a:schemeClr val="dk1"/>
                </a:solidFill>
              </a:rPr>
              <a:t>«</a:t>
            </a:r>
            <a:r>
              <a:rPr lang="en" sz="1200" b="1" dirty="0" smtClean="0">
                <a:solidFill>
                  <a:schemeClr val="dk1"/>
                </a:solidFill>
              </a:rPr>
              <a:t>ЯЙЦА</a:t>
            </a:r>
            <a:r>
              <a:rPr lang="ru-RU" sz="1200" b="1" dirty="0" smtClean="0">
                <a:solidFill>
                  <a:schemeClr val="dk1"/>
                </a:solidFill>
              </a:rPr>
              <a:t>».</a:t>
            </a:r>
            <a:r>
              <a:rPr lang="en" sz="1200" b="1" dirty="0" smtClean="0">
                <a:solidFill>
                  <a:schemeClr val="dk1"/>
                </a:solidFill>
              </a:rPr>
              <a:t> </a:t>
            </a:r>
            <a:r>
              <a:rPr lang="en" sz="1200" dirty="0">
                <a:solidFill>
                  <a:schemeClr val="dk1"/>
                </a:solidFill>
              </a:rPr>
              <a:t>2010. </a:t>
            </a:r>
            <a:r>
              <a:rPr lang="en" sz="1200" dirty="0" smtClean="0">
                <a:solidFill>
                  <a:schemeClr val="dk1"/>
                </a:solidFill>
              </a:rPr>
              <a:t>Видео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r>
              <a:rPr lang="en" sz="1200" dirty="0" smtClean="0">
                <a:solidFill>
                  <a:schemeClr val="dk1"/>
                </a:solidFill>
              </a:rPr>
              <a:t> 17</a:t>
            </a:r>
            <a:r>
              <a:rPr lang="ru-RU" sz="1200" dirty="0" smtClean="0">
                <a:solidFill>
                  <a:schemeClr val="dk1"/>
                </a:solidFill>
              </a:rPr>
              <a:t> мин </a:t>
            </a:r>
            <a:r>
              <a:rPr lang="en" sz="1200" dirty="0" smtClean="0">
                <a:solidFill>
                  <a:schemeClr val="dk1"/>
                </a:solidFill>
              </a:rPr>
              <a:t>16</a:t>
            </a:r>
            <a:r>
              <a:rPr lang="ru-RU" sz="1200" dirty="0" smtClean="0">
                <a:solidFill>
                  <a:schemeClr val="dk1"/>
                </a:solidFill>
              </a:rPr>
              <a:t> сек</a:t>
            </a:r>
            <a:endParaRPr lang="en"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/>
        </p:nvSpPr>
        <p:spPr>
          <a:xfrm>
            <a:off x="-21703" y="923074"/>
            <a:ext cx="3350700" cy="257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 dirty="0"/>
              <a:t>Художница на крыше дома ловит в юбку летящие в нее со всех сторон яйца, какие-то ей удается поймать – какие-то нет. Художница бегает справа налево – совсем как в советской электронной игре, где волк из «Ну, погоди!» тоже ловил яйца в корзину. </a:t>
            </a:r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  <p:pic>
        <p:nvPicPr>
          <p:cNvPr id="292" name="Shape 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824" y="923074"/>
            <a:ext cx="5827173" cy="3277188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Shape 293"/>
          <p:cNvSpPr txBox="1"/>
          <p:nvPr/>
        </p:nvSpPr>
        <p:spPr>
          <a:xfrm>
            <a:off x="3316825" y="4411825"/>
            <a:ext cx="4294200" cy="30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ru-RU" sz="1000" b="1" dirty="0">
                <a:solidFill>
                  <a:schemeClr val="dk1"/>
                </a:solidFill>
              </a:rPr>
              <a:t>«</a:t>
            </a:r>
            <a:r>
              <a:rPr lang="en" sz="1000" b="1" dirty="0">
                <a:solidFill>
                  <a:schemeClr val="dk1"/>
                </a:solidFill>
              </a:rPr>
              <a:t>ЯЙЦА</a:t>
            </a:r>
            <a:r>
              <a:rPr lang="ru-RU" sz="1000" b="1" dirty="0">
                <a:solidFill>
                  <a:schemeClr val="dk1"/>
                </a:solidFill>
              </a:rPr>
              <a:t>».</a:t>
            </a:r>
            <a:r>
              <a:rPr lang="en" sz="1000" b="1" dirty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2010. Видео</a:t>
            </a:r>
            <a:r>
              <a:rPr lang="ru-RU" sz="1000" dirty="0">
                <a:solidFill>
                  <a:schemeClr val="dk1"/>
                </a:solidFill>
              </a:rPr>
              <a:t>.</a:t>
            </a:r>
            <a:r>
              <a:rPr lang="en" sz="1000" dirty="0">
                <a:solidFill>
                  <a:schemeClr val="dk1"/>
                </a:solidFill>
              </a:rPr>
              <a:t> 17</a:t>
            </a:r>
            <a:r>
              <a:rPr lang="ru-RU" sz="1000" dirty="0">
                <a:solidFill>
                  <a:schemeClr val="dk1"/>
                </a:solidFill>
              </a:rPr>
              <a:t> мин </a:t>
            </a:r>
            <a:r>
              <a:rPr lang="en" sz="1000" dirty="0">
                <a:solidFill>
                  <a:schemeClr val="dk1"/>
                </a:solidFill>
              </a:rPr>
              <a:t>16</a:t>
            </a:r>
            <a:r>
              <a:rPr lang="ru-RU" sz="1000" dirty="0">
                <a:solidFill>
                  <a:schemeClr val="dk1"/>
                </a:solidFill>
              </a:rPr>
              <a:t> сек</a:t>
            </a:r>
            <a:endParaRPr lang="en" sz="1000" dirty="0">
              <a:solidFill>
                <a:schemeClr val="dk1"/>
              </a:solidFill>
            </a:endParaRPr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/>
        </p:nvSpPr>
        <p:spPr>
          <a:xfrm>
            <a:off x="-12034" y="930224"/>
            <a:ext cx="3314700" cy="11374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 dirty="0"/>
              <a:t>Художница размышляет над темой добровольной женской виктимности и природной агрессивности, которые реализуются в социально легитимных формах.</a:t>
            </a:r>
          </a:p>
          <a:p>
            <a:pPr lv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 sz="1000" dirty="0">
                <a:solidFill>
                  <a:schemeClr val="dk1"/>
                </a:solidFill>
              </a:rPr>
              <a:t>Александр Евангели</a:t>
            </a:r>
          </a:p>
        </p:txBody>
      </p:sp>
      <p:pic>
        <p:nvPicPr>
          <p:cNvPr id="285" name="Shape 2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4574" y="930224"/>
            <a:ext cx="5829423" cy="3283049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 txBox="1"/>
          <p:nvPr/>
        </p:nvSpPr>
        <p:spPr>
          <a:xfrm>
            <a:off x="3316825" y="4411825"/>
            <a:ext cx="4294200" cy="30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ru-RU" sz="1000" b="1" dirty="0">
                <a:solidFill>
                  <a:schemeClr val="dk1"/>
                </a:solidFill>
              </a:rPr>
              <a:t>«</a:t>
            </a:r>
            <a:r>
              <a:rPr lang="en" sz="1000" b="1" dirty="0">
                <a:solidFill>
                  <a:schemeClr val="dk1"/>
                </a:solidFill>
              </a:rPr>
              <a:t>ЯЙЦА</a:t>
            </a:r>
            <a:r>
              <a:rPr lang="ru-RU" sz="1000" b="1" dirty="0">
                <a:solidFill>
                  <a:schemeClr val="dk1"/>
                </a:solidFill>
              </a:rPr>
              <a:t>».</a:t>
            </a:r>
            <a:r>
              <a:rPr lang="en" sz="1000" b="1" dirty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2010. Видео</a:t>
            </a:r>
            <a:r>
              <a:rPr lang="ru-RU" sz="1000" dirty="0">
                <a:solidFill>
                  <a:schemeClr val="dk1"/>
                </a:solidFill>
              </a:rPr>
              <a:t>.</a:t>
            </a:r>
            <a:r>
              <a:rPr lang="en" sz="1000" dirty="0">
                <a:solidFill>
                  <a:schemeClr val="dk1"/>
                </a:solidFill>
              </a:rPr>
              <a:t> 17</a:t>
            </a:r>
            <a:r>
              <a:rPr lang="ru-RU" sz="1000" dirty="0">
                <a:solidFill>
                  <a:schemeClr val="dk1"/>
                </a:solidFill>
              </a:rPr>
              <a:t> мин </a:t>
            </a:r>
            <a:r>
              <a:rPr lang="en" sz="1000" dirty="0">
                <a:solidFill>
                  <a:schemeClr val="dk1"/>
                </a:solidFill>
              </a:rPr>
              <a:t>16</a:t>
            </a:r>
            <a:r>
              <a:rPr lang="ru-RU" sz="1000" dirty="0">
                <a:solidFill>
                  <a:schemeClr val="dk1"/>
                </a:solidFill>
              </a:rPr>
              <a:t> сек</a:t>
            </a:r>
            <a:endParaRPr lang="en" sz="1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/>
          <p:nvPr/>
        </p:nvSpPr>
        <p:spPr>
          <a:xfrm>
            <a:off x="-3356" y="1005739"/>
            <a:ext cx="3316800" cy="9899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sz="1000" dirty="0" smtClean="0"/>
              <a:t>«</a:t>
            </a:r>
            <a:r>
              <a:rPr lang="en" sz="1000" dirty="0" smtClean="0"/>
              <a:t>Яйца</a:t>
            </a:r>
            <a:r>
              <a:rPr lang="ru-RU" sz="1000" dirty="0" smtClean="0"/>
              <a:t>»</a:t>
            </a:r>
            <a:r>
              <a:rPr lang="en" sz="1000" dirty="0" smtClean="0"/>
              <a:t> </a:t>
            </a:r>
            <a:r>
              <a:rPr lang="en" sz="1000" dirty="0"/>
              <a:t>– высказывание о гендерном статусе индивида как части общественной структуры предписанных отношений между полами. </a:t>
            </a:r>
          </a:p>
          <a:p>
            <a:pPr lv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 sz="1000" dirty="0">
                <a:solidFill>
                  <a:schemeClr val="dk1"/>
                </a:solidFill>
              </a:rPr>
              <a:t>Александр Евангели</a:t>
            </a:r>
          </a:p>
        </p:txBody>
      </p:sp>
      <p:sp>
        <p:nvSpPr>
          <p:cNvPr id="278" name="Shape 278"/>
          <p:cNvSpPr txBox="1"/>
          <p:nvPr/>
        </p:nvSpPr>
        <p:spPr>
          <a:xfrm>
            <a:off x="3316825" y="4411825"/>
            <a:ext cx="4294200" cy="30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ru-RU" sz="1000" b="1" dirty="0">
                <a:solidFill>
                  <a:schemeClr val="dk1"/>
                </a:solidFill>
              </a:rPr>
              <a:t>«</a:t>
            </a:r>
            <a:r>
              <a:rPr lang="en" sz="1000" b="1" dirty="0">
                <a:solidFill>
                  <a:schemeClr val="dk1"/>
                </a:solidFill>
              </a:rPr>
              <a:t>ЯЙЦА</a:t>
            </a:r>
            <a:r>
              <a:rPr lang="ru-RU" sz="1000" b="1" dirty="0">
                <a:solidFill>
                  <a:schemeClr val="dk1"/>
                </a:solidFill>
              </a:rPr>
              <a:t>».</a:t>
            </a:r>
            <a:r>
              <a:rPr lang="en" sz="1000" b="1" dirty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2010. Видео</a:t>
            </a:r>
            <a:r>
              <a:rPr lang="ru-RU" sz="1000" dirty="0">
                <a:solidFill>
                  <a:schemeClr val="dk1"/>
                </a:solidFill>
              </a:rPr>
              <a:t>.</a:t>
            </a:r>
            <a:r>
              <a:rPr lang="en" sz="1000" dirty="0">
                <a:solidFill>
                  <a:schemeClr val="dk1"/>
                </a:solidFill>
              </a:rPr>
              <a:t> 17</a:t>
            </a:r>
            <a:r>
              <a:rPr lang="ru-RU" sz="1000" dirty="0">
                <a:solidFill>
                  <a:schemeClr val="dk1"/>
                </a:solidFill>
              </a:rPr>
              <a:t> мин </a:t>
            </a:r>
            <a:r>
              <a:rPr lang="en" sz="1000" dirty="0">
                <a:solidFill>
                  <a:schemeClr val="dk1"/>
                </a:solidFill>
              </a:rPr>
              <a:t>16</a:t>
            </a:r>
            <a:r>
              <a:rPr lang="ru-RU" sz="1000" dirty="0">
                <a:solidFill>
                  <a:schemeClr val="dk1"/>
                </a:solidFill>
              </a:rPr>
              <a:t> сек</a:t>
            </a:r>
            <a:endParaRPr lang="en" sz="1000" dirty="0">
              <a:solidFill>
                <a:schemeClr val="dk1"/>
              </a:solidFill>
            </a:endParaRPr>
          </a:p>
        </p:txBody>
      </p:sp>
      <p:pic>
        <p:nvPicPr>
          <p:cNvPr id="279" name="Shape 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825" y="1005739"/>
            <a:ext cx="5827175" cy="3255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/>
          <p:nvPr/>
        </p:nvSpPr>
        <p:spPr>
          <a:xfrm>
            <a:off x="-10" y="452700"/>
            <a:ext cx="5027700" cy="4238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 b="1" dirty="0">
                <a:solidFill>
                  <a:schemeClr val="dk1"/>
                </a:solidFill>
              </a:rPr>
              <a:t>ОБРАЗОВАНИЕ: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dirty="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 dirty="0">
                <a:solidFill>
                  <a:schemeClr val="dk1"/>
                </a:solidFill>
              </a:rPr>
              <a:t>2017 - 2019 – Rijksakademie, Амстердам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 dirty="0">
                <a:solidFill>
                  <a:schemeClr val="dk1"/>
                </a:solidFill>
              </a:rPr>
              <a:t>2008 - 2011 – Московская Школа Фотографии и Мультимедиа им. Родченко, Москва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 dirty="0">
                <a:solidFill>
                  <a:schemeClr val="dk1"/>
                </a:solidFill>
              </a:rPr>
              <a:t>2000 - 2006 – РБПОУ Некрасовский колледж №1, РГПУ им. Герцена, С-Петербург, Санкт-Петербург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 b="1" dirty="0">
                <a:solidFill>
                  <a:schemeClr val="dk1"/>
                </a:solidFill>
              </a:rPr>
              <a:t/>
            </a:r>
            <a:br>
              <a:rPr lang="en" sz="1000" b="1" dirty="0">
                <a:solidFill>
                  <a:schemeClr val="dk1"/>
                </a:solidFill>
              </a:rPr>
            </a:br>
            <a:r>
              <a:rPr lang="en" sz="1000" b="1" dirty="0">
                <a:solidFill>
                  <a:schemeClr val="dk1"/>
                </a:solidFill>
              </a:rPr>
              <a:t/>
            </a:r>
            <a:br>
              <a:rPr lang="en" sz="1000" b="1" dirty="0">
                <a:solidFill>
                  <a:schemeClr val="dk1"/>
                </a:solidFill>
              </a:rPr>
            </a:br>
            <a:r>
              <a:rPr lang="en" sz="1000" b="1" dirty="0">
                <a:solidFill>
                  <a:schemeClr val="dk1"/>
                </a:solidFill>
              </a:rPr>
              <a:t>ПРЕМИИ И ШОРТЛИСТЫ: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 b="1" dirty="0">
                <a:solidFill>
                  <a:schemeClr val="dk1"/>
                </a:solidFill>
              </a:rPr>
              <a:t/>
            </a:r>
            <a:br>
              <a:rPr lang="en" sz="1000" b="1" dirty="0">
                <a:solidFill>
                  <a:schemeClr val="dk1"/>
                </a:solidFill>
              </a:rPr>
            </a:br>
            <a:r>
              <a:rPr lang="en" sz="1000" dirty="0">
                <a:solidFill>
                  <a:schemeClr val="dk1"/>
                </a:solidFill>
              </a:rPr>
              <a:t>2016 </a:t>
            </a:r>
            <a:r>
              <a:rPr lang="ru-RU" sz="1000" dirty="0" smtClean="0">
                <a:solidFill>
                  <a:schemeClr val="dk1"/>
                </a:solidFill>
              </a:rPr>
              <a:t>- </a:t>
            </a:r>
            <a:r>
              <a:rPr lang="en" sz="1000" dirty="0" smtClean="0">
                <a:solidFill>
                  <a:schemeClr val="dk1"/>
                </a:solidFill>
              </a:rPr>
              <a:t>Премия </a:t>
            </a:r>
            <a:r>
              <a:rPr lang="en" sz="1000" dirty="0">
                <a:solidFill>
                  <a:schemeClr val="dk1"/>
                </a:solidFill>
              </a:rPr>
              <a:t>Сергея Курехина в области современного искусства в номинации  </a:t>
            </a:r>
            <a:r>
              <a:rPr lang="ru-RU" sz="1000" dirty="0" smtClean="0">
                <a:solidFill>
                  <a:schemeClr val="dk1"/>
                </a:solidFill>
              </a:rPr>
              <a:t>«</a:t>
            </a:r>
            <a:r>
              <a:rPr lang="en" sz="1000" dirty="0" smtClean="0">
                <a:solidFill>
                  <a:schemeClr val="dk1"/>
                </a:solidFill>
              </a:rPr>
              <a:t>Лучший </a:t>
            </a:r>
            <a:r>
              <a:rPr lang="en" sz="1000" dirty="0">
                <a:solidFill>
                  <a:schemeClr val="dk1"/>
                </a:solidFill>
              </a:rPr>
              <a:t>медиа </a:t>
            </a:r>
            <a:r>
              <a:rPr lang="en" sz="1000" dirty="0" smtClean="0">
                <a:solidFill>
                  <a:schemeClr val="dk1"/>
                </a:solidFill>
              </a:rPr>
              <a:t>объект</a:t>
            </a:r>
            <a:r>
              <a:rPr lang="ru-RU" sz="1000" dirty="0" smtClean="0">
                <a:solidFill>
                  <a:schemeClr val="dk1"/>
                </a:solidFill>
              </a:rPr>
              <a:t>»</a:t>
            </a:r>
            <a:r>
              <a:rPr lang="en" sz="1000" dirty="0">
                <a:solidFill>
                  <a:schemeClr val="dk1"/>
                </a:solidFill>
              </a:rPr>
              <a:t/>
            </a:r>
            <a:br>
              <a:rPr lang="en" sz="1000" dirty="0">
                <a:solidFill>
                  <a:schemeClr val="dk1"/>
                </a:solidFill>
              </a:rPr>
            </a:br>
            <a:r>
              <a:rPr lang="en" sz="1000" dirty="0">
                <a:solidFill>
                  <a:schemeClr val="dk1"/>
                </a:solidFill>
              </a:rPr>
              <a:t>2016 </a:t>
            </a:r>
            <a:r>
              <a:rPr lang="ru-RU" sz="1000" dirty="0" smtClean="0">
                <a:solidFill>
                  <a:schemeClr val="dk1"/>
                </a:solidFill>
              </a:rPr>
              <a:t>- </a:t>
            </a:r>
            <a:r>
              <a:rPr lang="en" sz="1000" dirty="0" smtClean="0">
                <a:solidFill>
                  <a:schemeClr val="dk1"/>
                </a:solidFill>
              </a:rPr>
              <a:t>Всероссийский </a:t>
            </a:r>
            <a:r>
              <a:rPr lang="en" sz="1000" dirty="0">
                <a:solidFill>
                  <a:schemeClr val="dk1"/>
                </a:solidFill>
              </a:rPr>
              <a:t>конкурс в области современного визуального искусства ИННОВАЦИЯ, шортлист в номинации </a:t>
            </a:r>
            <a:r>
              <a:rPr lang="ru-RU" sz="1000" dirty="0" smtClean="0">
                <a:solidFill>
                  <a:schemeClr val="dk1"/>
                </a:solidFill>
              </a:rPr>
              <a:t>«</a:t>
            </a:r>
            <a:r>
              <a:rPr lang="en" sz="1000" dirty="0" smtClean="0">
                <a:solidFill>
                  <a:schemeClr val="dk1"/>
                </a:solidFill>
              </a:rPr>
              <a:t>Новая генерация</a:t>
            </a:r>
            <a:r>
              <a:rPr lang="ru-RU" sz="1000" dirty="0" smtClean="0">
                <a:solidFill>
                  <a:schemeClr val="dk1"/>
                </a:solidFill>
              </a:rPr>
              <a:t>»</a:t>
            </a:r>
            <a:r>
              <a:rPr lang="en" sz="1000" dirty="0">
                <a:solidFill>
                  <a:schemeClr val="dk1"/>
                </a:solidFill>
              </a:rPr>
              <a:t/>
            </a:r>
            <a:br>
              <a:rPr lang="en" sz="1000" dirty="0">
                <a:solidFill>
                  <a:schemeClr val="dk1"/>
                </a:solidFill>
              </a:rPr>
            </a:br>
            <a:r>
              <a:rPr lang="en" sz="1000" dirty="0">
                <a:solidFill>
                  <a:schemeClr val="dk1"/>
                </a:solidFill>
              </a:rPr>
              <a:t>2015 </a:t>
            </a:r>
            <a:r>
              <a:rPr lang="ru-RU" sz="1000" dirty="0" smtClean="0">
                <a:solidFill>
                  <a:schemeClr val="dk1"/>
                </a:solidFill>
              </a:rPr>
              <a:t>- </a:t>
            </a:r>
            <a:r>
              <a:rPr lang="en" sz="1000" dirty="0" smtClean="0">
                <a:solidFill>
                  <a:schemeClr val="dk1"/>
                </a:solidFill>
              </a:rPr>
              <a:t>Всероссийский </a:t>
            </a:r>
            <a:r>
              <a:rPr lang="en" sz="1000" dirty="0">
                <a:solidFill>
                  <a:schemeClr val="dk1"/>
                </a:solidFill>
              </a:rPr>
              <a:t>конкурс в области современного визуального искусства ИННОВАЦИЯ, специальные призы от Stella Art Foundation и Institute of France в номинации </a:t>
            </a:r>
            <a:r>
              <a:rPr lang="ru-RU" sz="1000" dirty="0" smtClean="0">
                <a:solidFill>
                  <a:schemeClr val="dk1"/>
                </a:solidFill>
              </a:rPr>
              <a:t>«</a:t>
            </a:r>
            <a:r>
              <a:rPr lang="en" sz="1000" dirty="0" smtClean="0">
                <a:solidFill>
                  <a:schemeClr val="dk1"/>
                </a:solidFill>
              </a:rPr>
              <a:t>Новая генерация</a:t>
            </a:r>
            <a:r>
              <a:rPr lang="ru-RU" sz="1000" dirty="0" smtClean="0">
                <a:solidFill>
                  <a:schemeClr val="dk1"/>
                </a:solidFill>
              </a:rPr>
              <a:t>»</a:t>
            </a:r>
            <a:r>
              <a:rPr lang="en" sz="1000" dirty="0">
                <a:solidFill>
                  <a:schemeClr val="dk1"/>
                </a:solidFill>
              </a:rPr>
              <a:t/>
            </a:r>
            <a:br>
              <a:rPr lang="en" sz="1000" dirty="0">
                <a:solidFill>
                  <a:schemeClr val="dk1"/>
                </a:solidFill>
              </a:rPr>
            </a:br>
            <a:r>
              <a:rPr lang="en" sz="1000" dirty="0">
                <a:solidFill>
                  <a:schemeClr val="dk1"/>
                </a:solidFill>
              </a:rPr>
              <a:t>2011 </a:t>
            </a:r>
            <a:r>
              <a:rPr lang="ru-RU" sz="1000" dirty="0" smtClean="0">
                <a:solidFill>
                  <a:schemeClr val="dk1"/>
                </a:solidFill>
              </a:rPr>
              <a:t>- </a:t>
            </a:r>
            <a:r>
              <a:rPr lang="en" sz="1000" dirty="0" smtClean="0">
                <a:solidFill>
                  <a:schemeClr val="dk1"/>
                </a:solidFill>
              </a:rPr>
              <a:t>Премия </a:t>
            </a:r>
            <a:r>
              <a:rPr lang="en" sz="1000" dirty="0">
                <a:solidFill>
                  <a:schemeClr val="dk1"/>
                </a:solidFill>
              </a:rPr>
              <a:t>Кандинского в наминации </a:t>
            </a:r>
            <a:r>
              <a:rPr lang="ru-RU" sz="1000" dirty="0" smtClean="0">
                <a:solidFill>
                  <a:schemeClr val="dk1"/>
                </a:solidFill>
              </a:rPr>
              <a:t>«</a:t>
            </a:r>
            <a:r>
              <a:rPr lang="en" sz="1000" dirty="0" smtClean="0">
                <a:solidFill>
                  <a:schemeClr val="dk1"/>
                </a:solidFill>
              </a:rPr>
              <a:t>Молодой </a:t>
            </a:r>
            <a:r>
              <a:rPr lang="en" sz="1000" dirty="0">
                <a:solidFill>
                  <a:schemeClr val="dk1"/>
                </a:solidFill>
              </a:rPr>
              <a:t>художник </a:t>
            </a:r>
            <a:r>
              <a:rPr lang="en" sz="1000" dirty="0" smtClean="0">
                <a:solidFill>
                  <a:schemeClr val="dk1"/>
                </a:solidFill>
              </a:rPr>
              <a:t>года</a:t>
            </a:r>
            <a:r>
              <a:rPr lang="ru-RU" sz="1000" dirty="0" smtClean="0">
                <a:solidFill>
                  <a:schemeClr val="dk1"/>
                </a:solidFill>
              </a:rPr>
              <a:t>»</a:t>
            </a:r>
            <a:r>
              <a:rPr lang="en" sz="1000" dirty="0">
                <a:solidFill>
                  <a:schemeClr val="dk1"/>
                </a:solidFill>
              </a:rPr>
              <a:t/>
            </a:r>
            <a:br>
              <a:rPr lang="en" sz="1000" dirty="0">
                <a:solidFill>
                  <a:schemeClr val="dk1"/>
                </a:solidFill>
              </a:rPr>
            </a:br>
            <a:r>
              <a:rPr lang="en" sz="1000" dirty="0">
                <a:solidFill>
                  <a:schemeClr val="dk1"/>
                </a:solidFill>
              </a:rPr>
              <a:t>2011 </a:t>
            </a:r>
            <a:r>
              <a:rPr lang="ru-RU" sz="1000" dirty="0" smtClean="0">
                <a:solidFill>
                  <a:schemeClr val="dk1"/>
                </a:solidFill>
              </a:rPr>
              <a:t>- </a:t>
            </a:r>
            <a:r>
              <a:rPr lang="en" sz="1000" dirty="0" smtClean="0">
                <a:solidFill>
                  <a:schemeClr val="dk1"/>
                </a:solidFill>
              </a:rPr>
              <a:t>Премия </a:t>
            </a:r>
            <a:r>
              <a:rPr lang="en" sz="1000" dirty="0">
                <a:solidFill>
                  <a:schemeClr val="dk1"/>
                </a:solidFill>
              </a:rPr>
              <a:t>Кандинского, шортлист в номинации </a:t>
            </a:r>
            <a:r>
              <a:rPr lang="ru-RU" sz="1000" dirty="0" smtClean="0">
                <a:solidFill>
                  <a:schemeClr val="dk1"/>
                </a:solidFill>
              </a:rPr>
              <a:t>«</a:t>
            </a:r>
            <a:r>
              <a:rPr lang="en" sz="1000" dirty="0" smtClean="0">
                <a:solidFill>
                  <a:schemeClr val="dk1"/>
                </a:solidFill>
              </a:rPr>
              <a:t>Молодой </a:t>
            </a:r>
            <a:r>
              <a:rPr lang="en" sz="1000" dirty="0">
                <a:solidFill>
                  <a:schemeClr val="dk1"/>
                </a:solidFill>
              </a:rPr>
              <a:t>художник </a:t>
            </a:r>
            <a:r>
              <a:rPr lang="en" sz="1000" dirty="0" smtClean="0">
                <a:solidFill>
                  <a:schemeClr val="dk1"/>
                </a:solidFill>
              </a:rPr>
              <a:t>года</a:t>
            </a:r>
            <a:r>
              <a:rPr lang="ru-RU" sz="1000" dirty="0" smtClean="0">
                <a:solidFill>
                  <a:schemeClr val="dk1"/>
                </a:solidFill>
              </a:rPr>
              <a:t>»</a:t>
            </a:r>
            <a:r>
              <a:rPr lang="en" sz="1000" dirty="0">
                <a:solidFill>
                  <a:schemeClr val="dk1"/>
                </a:solidFill>
              </a:rPr>
              <a:t/>
            </a:r>
            <a:br>
              <a:rPr lang="en" sz="1000" dirty="0">
                <a:solidFill>
                  <a:schemeClr val="dk1"/>
                </a:solidFill>
              </a:rPr>
            </a:br>
            <a:r>
              <a:rPr lang="en" sz="1000" b="1" dirty="0">
                <a:solidFill>
                  <a:schemeClr val="dk1"/>
                </a:solidFill>
              </a:rPr>
              <a:t/>
            </a:r>
            <a:br>
              <a:rPr lang="en" sz="1000" b="1" dirty="0">
                <a:solidFill>
                  <a:schemeClr val="dk1"/>
                </a:solidFill>
              </a:rPr>
            </a:br>
            <a:endParaRPr lang="en" sz="1000" b="1" dirty="0">
              <a:solidFill>
                <a:schemeClr val="dk1"/>
              </a:solidFill>
            </a:endParaRPr>
          </a:p>
        </p:txBody>
      </p:sp>
      <p:pic>
        <p:nvPicPr>
          <p:cNvPr id="389" name="Shape 389" descr="IMG_2928.t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7690" y="0"/>
            <a:ext cx="411630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Shape 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7772" y="894524"/>
            <a:ext cx="5576225" cy="335444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Shape 272"/>
          <p:cNvSpPr txBox="1"/>
          <p:nvPr/>
        </p:nvSpPr>
        <p:spPr>
          <a:xfrm>
            <a:off x="48472" y="843558"/>
            <a:ext cx="3519300" cy="9361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000" dirty="0"/>
          </a:p>
          <a:p>
            <a:pPr lvl="0">
              <a:spcBef>
                <a:spcPts val="0"/>
              </a:spcBef>
              <a:buNone/>
            </a:pPr>
            <a:r>
              <a:rPr lang="en" sz="1000" dirty="0"/>
              <a:t>Мне даже сложно определить, кто он, но это сатирический образ, мне он нравится. И я согласна, что он менее очевидный по сравнению с остальными персонажами в моих видео.</a:t>
            </a:r>
          </a:p>
          <a:p>
            <a:pPr lvl="0" rtl="0">
              <a:spcBef>
                <a:spcPts val="0"/>
              </a:spcBef>
              <a:buNone/>
            </a:pPr>
            <a:endParaRPr sz="1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/>
          <p:nvPr/>
        </p:nvSpPr>
        <p:spPr>
          <a:xfrm>
            <a:off x="0" y="951700"/>
            <a:ext cx="3316800" cy="11159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sz="1000" dirty="0"/>
              <a:t>Техники управления телом, в качестве созидательного инструмента дисциплинарной власти, способны объединить такие разные сферы как соцреалистическая эстетика, корпоративная культура и практики Нью-Эйджа.</a:t>
            </a:r>
          </a:p>
          <a:p>
            <a:pPr lvl="0" rt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None/>
            </a:pPr>
            <a:r>
              <a:rPr lang="en" sz="1000" dirty="0"/>
              <a:t> Александра Набиева</a:t>
            </a:r>
          </a:p>
        </p:txBody>
      </p:sp>
      <p:sp>
        <p:nvSpPr>
          <p:cNvPr id="265" name="Shape 265"/>
          <p:cNvSpPr txBox="1"/>
          <p:nvPr/>
        </p:nvSpPr>
        <p:spPr>
          <a:xfrm>
            <a:off x="3316825" y="4411825"/>
            <a:ext cx="4294200" cy="30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ru-RU" sz="1000" b="1" dirty="0">
                <a:solidFill>
                  <a:schemeClr val="dk1"/>
                </a:solidFill>
              </a:rPr>
              <a:t>«</a:t>
            </a:r>
            <a:r>
              <a:rPr lang="en" sz="1000" b="1" dirty="0">
                <a:solidFill>
                  <a:schemeClr val="dk1"/>
                </a:solidFill>
              </a:rPr>
              <a:t>ЯЙЦА</a:t>
            </a:r>
            <a:r>
              <a:rPr lang="ru-RU" sz="1000" b="1" dirty="0">
                <a:solidFill>
                  <a:schemeClr val="dk1"/>
                </a:solidFill>
              </a:rPr>
              <a:t>».</a:t>
            </a:r>
            <a:r>
              <a:rPr lang="en" sz="1000" b="1" dirty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2010. Видео</a:t>
            </a:r>
            <a:r>
              <a:rPr lang="ru-RU" sz="1000" dirty="0">
                <a:solidFill>
                  <a:schemeClr val="dk1"/>
                </a:solidFill>
              </a:rPr>
              <a:t>.</a:t>
            </a:r>
            <a:r>
              <a:rPr lang="en" sz="1000" dirty="0">
                <a:solidFill>
                  <a:schemeClr val="dk1"/>
                </a:solidFill>
              </a:rPr>
              <a:t> 17</a:t>
            </a:r>
            <a:r>
              <a:rPr lang="ru-RU" sz="1000" dirty="0">
                <a:solidFill>
                  <a:schemeClr val="dk1"/>
                </a:solidFill>
              </a:rPr>
              <a:t> мин </a:t>
            </a:r>
            <a:r>
              <a:rPr lang="en" sz="1000" dirty="0">
                <a:solidFill>
                  <a:schemeClr val="dk1"/>
                </a:solidFill>
              </a:rPr>
              <a:t>16</a:t>
            </a:r>
            <a:r>
              <a:rPr lang="ru-RU" sz="1000" dirty="0">
                <a:solidFill>
                  <a:schemeClr val="dk1"/>
                </a:solidFill>
              </a:rPr>
              <a:t> сек</a:t>
            </a:r>
            <a:endParaRPr lang="en" sz="1000" dirty="0">
              <a:solidFill>
                <a:schemeClr val="dk1"/>
              </a:solidFill>
            </a:endParaRPr>
          </a:p>
        </p:txBody>
      </p:sp>
      <p:pic>
        <p:nvPicPr>
          <p:cNvPr id="266" name="Shape 2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825" y="939686"/>
            <a:ext cx="5827174" cy="3264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/>
          <p:nvPr/>
        </p:nvSpPr>
        <p:spPr>
          <a:xfrm>
            <a:off x="25" y="942839"/>
            <a:ext cx="3316800" cy="1628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 dirty="0"/>
              <a:t>Даже когда речь идет о насилии, оно осуществляется в социально легитимных формах, как добровольный выбор. Поэтому ее видео — это не критика насилия, а критика социальных структур, в которые встроена женская идентичность. </a:t>
            </a:r>
          </a:p>
          <a:p>
            <a:pPr lvl="0" rt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None/>
            </a:pPr>
            <a:r>
              <a:rPr lang="en" sz="1000" dirty="0"/>
              <a:t>Александр Евангели</a:t>
            </a:r>
          </a:p>
        </p:txBody>
      </p:sp>
      <p:sp>
        <p:nvSpPr>
          <p:cNvPr id="258" name="Shape 258"/>
          <p:cNvSpPr txBox="1"/>
          <p:nvPr/>
        </p:nvSpPr>
        <p:spPr>
          <a:xfrm>
            <a:off x="3316825" y="4411825"/>
            <a:ext cx="4294200" cy="30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ru-RU" sz="1000" b="1" dirty="0" smtClean="0">
                <a:solidFill>
                  <a:schemeClr val="dk1"/>
                </a:solidFill>
              </a:rPr>
              <a:t>«</a:t>
            </a:r>
            <a:r>
              <a:rPr lang="en" sz="1000" b="1" dirty="0" smtClean="0">
                <a:solidFill>
                  <a:schemeClr val="dk1"/>
                </a:solidFill>
              </a:rPr>
              <a:t>ЯЙЦА</a:t>
            </a:r>
            <a:r>
              <a:rPr lang="ru-RU" sz="1000" b="1" dirty="0" smtClean="0">
                <a:solidFill>
                  <a:schemeClr val="dk1"/>
                </a:solidFill>
              </a:rPr>
              <a:t>»</a:t>
            </a:r>
            <a:r>
              <a:rPr lang="en" sz="1000" b="1" dirty="0" smtClean="0">
                <a:solidFill>
                  <a:schemeClr val="dk1"/>
                </a:solidFill>
              </a:rPr>
              <a:t>, </a:t>
            </a:r>
            <a:r>
              <a:rPr lang="en" sz="1000" dirty="0">
                <a:solidFill>
                  <a:schemeClr val="dk1"/>
                </a:solidFill>
              </a:rPr>
              <a:t>2010. Видео, HD, </a:t>
            </a:r>
            <a:r>
              <a:rPr lang="en" sz="1000" dirty="0">
                <a:solidFill>
                  <a:schemeClr val="dk1"/>
                </a:solidFill>
              </a:rPr>
              <a:t>17</a:t>
            </a:r>
            <a:r>
              <a:rPr lang="ru-RU" sz="1000" dirty="0">
                <a:solidFill>
                  <a:schemeClr val="dk1"/>
                </a:solidFill>
              </a:rPr>
              <a:t> мин </a:t>
            </a:r>
            <a:r>
              <a:rPr lang="en" sz="1000" dirty="0">
                <a:solidFill>
                  <a:schemeClr val="dk1"/>
                </a:solidFill>
              </a:rPr>
              <a:t>16</a:t>
            </a:r>
            <a:r>
              <a:rPr lang="ru-RU" sz="1000" dirty="0">
                <a:solidFill>
                  <a:schemeClr val="dk1"/>
                </a:solidFill>
              </a:rPr>
              <a:t> сек</a:t>
            </a:r>
            <a:endParaRPr lang="en" sz="1000" dirty="0">
              <a:solidFill>
                <a:schemeClr val="dk1"/>
              </a:solidFill>
            </a:endParaRPr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  <p:pic>
        <p:nvPicPr>
          <p:cNvPr id="259" name="Shape 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824" y="930824"/>
            <a:ext cx="5827175" cy="328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/>
        </p:nvSpPr>
        <p:spPr>
          <a:xfrm>
            <a:off x="35496" y="930825"/>
            <a:ext cx="3253091" cy="11368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Временная длительность оправдана, она нужна для того, чтобы научиться ловить яйца, чтобы устать.</a:t>
            </a:r>
          </a:p>
        </p:txBody>
      </p:sp>
      <p:sp>
        <p:nvSpPr>
          <p:cNvPr id="251" name="Shape 251"/>
          <p:cNvSpPr txBox="1"/>
          <p:nvPr/>
        </p:nvSpPr>
        <p:spPr>
          <a:xfrm>
            <a:off x="3316825" y="4411825"/>
            <a:ext cx="4294200" cy="30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ru-RU" sz="1000" b="1" dirty="0" smtClean="0">
                <a:solidFill>
                  <a:schemeClr val="dk1"/>
                </a:solidFill>
              </a:rPr>
              <a:t>«</a:t>
            </a:r>
            <a:r>
              <a:rPr lang="en" sz="1000" b="1" dirty="0" smtClean="0">
                <a:solidFill>
                  <a:schemeClr val="dk1"/>
                </a:solidFill>
              </a:rPr>
              <a:t>ЯЙЦА</a:t>
            </a:r>
            <a:r>
              <a:rPr lang="ru-RU" sz="1000" b="1" dirty="0" smtClean="0">
                <a:solidFill>
                  <a:schemeClr val="dk1"/>
                </a:solidFill>
              </a:rPr>
              <a:t>»</a:t>
            </a:r>
            <a:r>
              <a:rPr lang="en" sz="1000" b="1" dirty="0" smtClean="0">
                <a:solidFill>
                  <a:schemeClr val="dk1"/>
                </a:solidFill>
              </a:rPr>
              <a:t>, </a:t>
            </a:r>
            <a:r>
              <a:rPr lang="en" sz="1000" dirty="0">
                <a:solidFill>
                  <a:schemeClr val="dk1"/>
                </a:solidFill>
              </a:rPr>
              <a:t>2010. Видео, HD, </a:t>
            </a:r>
            <a:r>
              <a:rPr lang="en" sz="1000" dirty="0">
                <a:solidFill>
                  <a:schemeClr val="dk1"/>
                </a:solidFill>
              </a:rPr>
              <a:t>17</a:t>
            </a:r>
            <a:r>
              <a:rPr lang="ru-RU" sz="1000" dirty="0">
                <a:solidFill>
                  <a:schemeClr val="dk1"/>
                </a:solidFill>
              </a:rPr>
              <a:t> мин </a:t>
            </a:r>
            <a:r>
              <a:rPr lang="en" sz="1000" dirty="0">
                <a:solidFill>
                  <a:schemeClr val="dk1"/>
                </a:solidFill>
              </a:rPr>
              <a:t>16</a:t>
            </a:r>
            <a:r>
              <a:rPr lang="ru-RU" sz="1000" dirty="0">
                <a:solidFill>
                  <a:schemeClr val="dk1"/>
                </a:solidFill>
              </a:rPr>
              <a:t> сек</a:t>
            </a:r>
            <a:endParaRPr lang="en" sz="1000" dirty="0">
              <a:solidFill>
                <a:schemeClr val="dk1"/>
              </a:solidFill>
            </a:endParaRPr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  <p:pic>
        <p:nvPicPr>
          <p:cNvPr id="252" name="Shape 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825" y="930825"/>
            <a:ext cx="5827176" cy="3281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/>
        </p:nvSpPr>
        <p:spPr>
          <a:xfrm>
            <a:off x="0" y="962256"/>
            <a:ext cx="3352800" cy="18255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 dirty="0"/>
              <a:t>Полина Канис конструирует парадоксальную взаимосвязь социальной анонимности и персональной идентичности, добровольности и принуждения, агрессии и жертвы. Даже когда речь идет о насилии, оно осуществляется в социально легитимных формах, как добровольный выбор. Поэтому ее видео — это не критика насилия, а критика социальных структур, в которые встроена женская идентичность. </a:t>
            </a:r>
          </a:p>
          <a:p>
            <a:pPr lv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None/>
            </a:pPr>
            <a:r>
              <a:rPr lang="en" sz="1000" dirty="0"/>
              <a:t>Александр Евангели</a:t>
            </a:r>
          </a:p>
        </p:txBody>
      </p:sp>
      <p:sp>
        <p:nvSpPr>
          <p:cNvPr id="244" name="Shape 244"/>
          <p:cNvSpPr txBox="1"/>
          <p:nvPr/>
        </p:nvSpPr>
        <p:spPr>
          <a:xfrm>
            <a:off x="3316825" y="4411825"/>
            <a:ext cx="4294200" cy="30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ru-RU" sz="1000" b="1" dirty="0" smtClean="0">
                <a:solidFill>
                  <a:schemeClr val="dk1"/>
                </a:solidFill>
              </a:rPr>
              <a:t>«</a:t>
            </a:r>
            <a:r>
              <a:rPr lang="en" sz="1000" b="1" dirty="0" smtClean="0">
                <a:solidFill>
                  <a:schemeClr val="dk1"/>
                </a:solidFill>
              </a:rPr>
              <a:t>ЯЙЦА</a:t>
            </a:r>
            <a:r>
              <a:rPr lang="ru-RU" sz="1000" b="1" dirty="0" smtClean="0">
                <a:solidFill>
                  <a:schemeClr val="dk1"/>
                </a:solidFill>
              </a:rPr>
              <a:t>»</a:t>
            </a:r>
            <a:r>
              <a:rPr lang="en" sz="1000" b="1" dirty="0" smtClean="0">
                <a:solidFill>
                  <a:schemeClr val="dk1"/>
                </a:solidFill>
              </a:rPr>
              <a:t>, </a:t>
            </a:r>
            <a:r>
              <a:rPr lang="en" sz="1000" dirty="0">
                <a:solidFill>
                  <a:schemeClr val="dk1"/>
                </a:solidFill>
              </a:rPr>
              <a:t>2010. Видео, HD, </a:t>
            </a:r>
            <a:r>
              <a:rPr lang="en" sz="1000" dirty="0">
                <a:solidFill>
                  <a:schemeClr val="dk1"/>
                </a:solidFill>
              </a:rPr>
              <a:t>17</a:t>
            </a:r>
            <a:r>
              <a:rPr lang="ru-RU" sz="1000" dirty="0">
                <a:solidFill>
                  <a:schemeClr val="dk1"/>
                </a:solidFill>
              </a:rPr>
              <a:t> мин </a:t>
            </a:r>
            <a:r>
              <a:rPr lang="en" sz="1000" dirty="0">
                <a:solidFill>
                  <a:schemeClr val="dk1"/>
                </a:solidFill>
              </a:rPr>
              <a:t>16</a:t>
            </a:r>
            <a:r>
              <a:rPr lang="ru-RU" sz="1000" dirty="0">
                <a:solidFill>
                  <a:schemeClr val="dk1"/>
                </a:solidFill>
              </a:rPr>
              <a:t> сек</a:t>
            </a:r>
            <a:endParaRPr lang="en" sz="1000" dirty="0">
              <a:solidFill>
                <a:schemeClr val="dk1"/>
              </a:solidFill>
            </a:endParaRPr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825" y="962256"/>
            <a:ext cx="5827176" cy="3277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/>
          <p:nvPr/>
        </p:nvSpPr>
        <p:spPr>
          <a:xfrm>
            <a:off x="723575" y="673125"/>
            <a:ext cx="5489100" cy="53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ru-RU" sz="1200" b="1" dirty="0" smtClean="0">
                <a:solidFill>
                  <a:schemeClr val="dk1"/>
                </a:solidFill>
              </a:rPr>
              <a:t>«</a:t>
            </a:r>
            <a:r>
              <a:rPr lang="en" sz="1200" b="1" dirty="0" smtClean="0">
                <a:solidFill>
                  <a:schemeClr val="dk1"/>
                </a:solidFill>
              </a:rPr>
              <a:t>РАЗМИНКА</a:t>
            </a:r>
            <a:r>
              <a:rPr lang="ru-RU" sz="1200" b="1" dirty="0" smtClean="0">
                <a:solidFill>
                  <a:schemeClr val="dk1"/>
                </a:solidFill>
              </a:rPr>
              <a:t>»</a:t>
            </a:r>
            <a:r>
              <a:rPr lang="ru-RU" sz="1200" b="1" dirty="0" smtClean="0">
                <a:solidFill>
                  <a:schemeClr val="dk1"/>
                </a:solidFill>
              </a:rPr>
              <a:t>.</a:t>
            </a:r>
            <a:r>
              <a:rPr lang="en" sz="1200" b="1" dirty="0" smtClean="0">
                <a:solidFill>
                  <a:schemeClr val="dk1"/>
                </a:solidFill>
              </a:rPr>
              <a:t> </a:t>
            </a:r>
            <a:r>
              <a:rPr lang="en" sz="1200" dirty="0">
                <a:solidFill>
                  <a:schemeClr val="dk1"/>
                </a:solidFill>
              </a:rPr>
              <a:t>2011. </a:t>
            </a:r>
            <a:r>
              <a:rPr lang="en" sz="1200" dirty="0" smtClean="0">
                <a:solidFill>
                  <a:schemeClr val="dk1"/>
                </a:solidFill>
              </a:rPr>
              <a:t>Видео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r>
              <a:rPr lang="en" sz="1200" dirty="0" smtClean="0">
                <a:solidFill>
                  <a:schemeClr val="dk1"/>
                </a:solidFill>
              </a:rPr>
              <a:t> 11</a:t>
            </a:r>
            <a:r>
              <a:rPr lang="ru-RU" sz="1200" dirty="0" smtClean="0">
                <a:solidFill>
                  <a:schemeClr val="dk1"/>
                </a:solidFill>
              </a:rPr>
              <a:t> мин </a:t>
            </a:r>
            <a:r>
              <a:rPr lang="en" sz="1200" dirty="0" smtClean="0">
                <a:solidFill>
                  <a:schemeClr val="dk1"/>
                </a:solidFill>
              </a:rPr>
              <a:t>40</a:t>
            </a:r>
            <a:r>
              <a:rPr lang="ru-RU" sz="1200" dirty="0" smtClean="0">
                <a:solidFill>
                  <a:schemeClr val="dk1"/>
                </a:solidFill>
              </a:rPr>
              <a:t> сек</a:t>
            </a:r>
            <a:endParaRPr lang="en"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/>
        </p:nvSpPr>
        <p:spPr>
          <a:xfrm>
            <a:off x="9309" y="1062725"/>
            <a:ext cx="3119100" cy="27185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 dirty="0"/>
              <a:t>Работа является видеодокументацией перформанса. Предметом внимания  в ней стали занятия фитнес-аэробикой в современной Москве - этот гибрид тоталитарной эстетики спорта, поп-культурного прочтения new age и советского демократического идеала гармонического физического развития. </a:t>
            </a:r>
          </a:p>
          <a:p>
            <a:pPr lvl="0" rt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None/>
            </a:pPr>
            <a:endParaRPr sz="1000" dirty="0"/>
          </a:p>
        </p:txBody>
      </p:sp>
      <p:pic>
        <p:nvPicPr>
          <p:cNvPr id="232" name="Shape 232" descr="Videostill Workout 1.jpg"/>
          <p:cNvPicPr preferRelativeResize="0"/>
          <p:nvPr/>
        </p:nvPicPr>
        <p:blipFill rotWithShape="1">
          <a:blip r:embed="rId3">
            <a:alphaModFix/>
          </a:blip>
          <a:srcRect t="10071" b="1119"/>
          <a:stretch/>
        </p:blipFill>
        <p:spPr>
          <a:xfrm>
            <a:off x="3102427" y="1062725"/>
            <a:ext cx="6041572" cy="3018054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Shape 233"/>
          <p:cNvSpPr txBox="1"/>
          <p:nvPr/>
        </p:nvSpPr>
        <p:spPr>
          <a:xfrm>
            <a:off x="3102427" y="4370575"/>
            <a:ext cx="4612500" cy="34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ru-RU" sz="1000" b="1" dirty="0">
                <a:solidFill>
                  <a:schemeClr val="dk1"/>
                </a:solidFill>
              </a:rPr>
              <a:t>«</a:t>
            </a:r>
            <a:r>
              <a:rPr lang="en" sz="1000" b="1" dirty="0">
                <a:solidFill>
                  <a:schemeClr val="dk1"/>
                </a:solidFill>
              </a:rPr>
              <a:t>РАЗМИНКА</a:t>
            </a:r>
            <a:r>
              <a:rPr lang="ru-RU" sz="1000" b="1" dirty="0">
                <a:solidFill>
                  <a:schemeClr val="dk1"/>
                </a:solidFill>
              </a:rPr>
              <a:t>».</a:t>
            </a:r>
            <a:r>
              <a:rPr lang="en" sz="1000" b="1" dirty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2011. Видео</a:t>
            </a:r>
            <a:r>
              <a:rPr lang="ru-RU" sz="1000" dirty="0">
                <a:solidFill>
                  <a:schemeClr val="dk1"/>
                </a:solidFill>
              </a:rPr>
              <a:t>.</a:t>
            </a:r>
            <a:r>
              <a:rPr lang="en" sz="1000" dirty="0">
                <a:solidFill>
                  <a:schemeClr val="dk1"/>
                </a:solidFill>
              </a:rPr>
              <a:t> 11</a:t>
            </a:r>
            <a:r>
              <a:rPr lang="ru-RU" sz="1000" dirty="0">
                <a:solidFill>
                  <a:schemeClr val="dk1"/>
                </a:solidFill>
              </a:rPr>
              <a:t> мин </a:t>
            </a:r>
            <a:r>
              <a:rPr lang="en" sz="1000" dirty="0">
                <a:solidFill>
                  <a:schemeClr val="dk1"/>
                </a:solidFill>
              </a:rPr>
              <a:t>40</a:t>
            </a:r>
            <a:r>
              <a:rPr lang="ru-RU" sz="1000" dirty="0">
                <a:solidFill>
                  <a:schemeClr val="dk1"/>
                </a:solidFill>
              </a:rPr>
              <a:t> сек</a:t>
            </a:r>
            <a:endParaRPr lang="en" sz="1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799" y="632099"/>
            <a:ext cx="5333198" cy="36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 txBox="1"/>
          <p:nvPr/>
        </p:nvSpPr>
        <p:spPr>
          <a:xfrm>
            <a:off x="3810800" y="4213675"/>
            <a:ext cx="4519800" cy="78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 dirty="0"/>
              <a:t>Парад физкультурников 24 июля 1938 года ...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0" y="632099"/>
            <a:ext cx="3810900" cy="21556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 dirty="0"/>
              <a:t>Как воплощается механика социальной ортопедии? Это всегда вопрос власти и несвободы. Пока мы действуем в поле амбиций и желаний — своих и чужих — мы становимся агентами и жертвами этих сил. Политика опирается на стратегии управления желаниями и интересами. Идеальный мир — это мир без желаний, неуязвимый для политики, для действия сил, так кажется, хотя так не бывает — нас склеивает эмоциональный интеллект, мы как общество существуем только потому, что хотим по разным причинам быть вместе. </a:t>
            </a:r>
          </a:p>
          <a:p>
            <a:pPr lvl="0" rt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None/>
            </a:pPr>
            <a:r>
              <a:rPr lang="en" sz="1000" dirty="0"/>
              <a:t>Александр Евангели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hape 217" descr="workout_2.jpg"/>
          <p:cNvPicPr preferRelativeResize="0"/>
          <p:nvPr/>
        </p:nvPicPr>
        <p:blipFill rotWithShape="1">
          <a:blip r:embed="rId3">
            <a:alphaModFix/>
          </a:blip>
          <a:srcRect t="4922" b="4922"/>
          <a:stretch/>
        </p:blipFill>
        <p:spPr>
          <a:xfrm>
            <a:off x="3000000" y="1020994"/>
            <a:ext cx="6143999" cy="310150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/>
          <p:nvPr/>
        </p:nvSpPr>
        <p:spPr>
          <a:xfrm>
            <a:off x="61" y="1035049"/>
            <a:ext cx="3072000" cy="13809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 dirty="0"/>
              <a:t>Пожилые люди на фоне отреставрированной  в недавнем времени ротонды в Нескучном саду делают разминку из курса Джейн Фонды под руководством молодого, полного сил фитнес инструктора. 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x="2998375" y="4370575"/>
            <a:ext cx="4612500" cy="34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ru-RU" sz="1000" b="1" dirty="0">
                <a:solidFill>
                  <a:schemeClr val="dk1"/>
                </a:solidFill>
              </a:rPr>
              <a:t>«</a:t>
            </a:r>
            <a:r>
              <a:rPr lang="en" sz="1000" b="1" dirty="0">
                <a:solidFill>
                  <a:schemeClr val="dk1"/>
                </a:solidFill>
              </a:rPr>
              <a:t>РАЗМИНКА</a:t>
            </a:r>
            <a:r>
              <a:rPr lang="ru-RU" sz="1000" b="1" dirty="0">
                <a:solidFill>
                  <a:schemeClr val="dk1"/>
                </a:solidFill>
              </a:rPr>
              <a:t>».</a:t>
            </a:r>
            <a:r>
              <a:rPr lang="en" sz="1000" b="1" dirty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2011. Видео</a:t>
            </a:r>
            <a:r>
              <a:rPr lang="ru-RU" sz="1000" dirty="0">
                <a:solidFill>
                  <a:schemeClr val="dk1"/>
                </a:solidFill>
              </a:rPr>
              <a:t>.</a:t>
            </a:r>
            <a:r>
              <a:rPr lang="en" sz="1000" dirty="0">
                <a:solidFill>
                  <a:schemeClr val="dk1"/>
                </a:solidFill>
              </a:rPr>
              <a:t> 11</a:t>
            </a:r>
            <a:r>
              <a:rPr lang="ru-RU" sz="1000" dirty="0">
                <a:solidFill>
                  <a:schemeClr val="dk1"/>
                </a:solidFill>
              </a:rPr>
              <a:t> мин </a:t>
            </a:r>
            <a:r>
              <a:rPr lang="en" sz="1000" dirty="0">
                <a:solidFill>
                  <a:schemeClr val="dk1"/>
                </a:solidFill>
              </a:rPr>
              <a:t>40</a:t>
            </a:r>
            <a:r>
              <a:rPr lang="ru-RU" sz="1000" dirty="0">
                <a:solidFill>
                  <a:schemeClr val="dk1"/>
                </a:solidFill>
              </a:rPr>
              <a:t> сек</a:t>
            </a:r>
            <a:endParaRPr lang="en" sz="1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Shape 210" descr="Videostill Workout 2.jpg"/>
          <p:cNvPicPr preferRelativeResize="0"/>
          <p:nvPr/>
        </p:nvPicPr>
        <p:blipFill rotWithShape="1">
          <a:blip r:embed="rId3">
            <a:alphaModFix/>
          </a:blip>
          <a:srcRect t="5475" b="5484"/>
          <a:stretch/>
        </p:blipFill>
        <p:spPr>
          <a:xfrm>
            <a:off x="3024899" y="1030959"/>
            <a:ext cx="6119102" cy="306479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/>
        </p:nvSpPr>
        <p:spPr>
          <a:xfrm>
            <a:off x="0" y="1024012"/>
            <a:ext cx="3000000" cy="13317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 dirty="0">
                <a:solidFill>
                  <a:schemeClr val="dk1"/>
                </a:solidFill>
              </a:rPr>
              <a:t>Они разминаются под одобрительные реплики инструктора, - «Дышите! У вас все получится!», стараются правильно выполнять задание, готовясь к основному упражнению –маршу, с хорошо известным «Левой, левой, раз, два, левой!».</a:t>
            </a:r>
          </a:p>
        </p:txBody>
      </p:sp>
      <p:sp>
        <p:nvSpPr>
          <p:cNvPr id="212" name="Shape 212"/>
          <p:cNvSpPr txBox="1"/>
          <p:nvPr/>
        </p:nvSpPr>
        <p:spPr>
          <a:xfrm>
            <a:off x="2998375" y="4370575"/>
            <a:ext cx="4612500" cy="34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ru-RU" sz="1000" b="1" dirty="0">
                <a:solidFill>
                  <a:schemeClr val="dk1"/>
                </a:solidFill>
              </a:rPr>
              <a:t>«</a:t>
            </a:r>
            <a:r>
              <a:rPr lang="en" sz="1000" b="1" dirty="0">
                <a:solidFill>
                  <a:schemeClr val="dk1"/>
                </a:solidFill>
              </a:rPr>
              <a:t>РАЗМИНКА</a:t>
            </a:r>
            <a:r>
              <a:rPr lang="ru-RU" sz="1000" b="1" dirty="0">
                <a:solidFill>
                  <a:schemeClr val="dk1"/>
                </a:solidFill>
              </a:rPr>
              <a:t>».</a:t>
            </a:r>
            <a:r>
              <a:rPr lang="en" sz="1000" b="1" dirty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2011. Видео</a:t>
            </a:r>
            <a:r>
              <a:rPr lang="ru-RU" sz="1000" dirty="0">
                <a:solidFill>
                  <a:schemeClr val="dk1"/>
                </a:solidFill>
              </a:rPr>
              <a:t>.</a:t>
            </a:r>
            <a:r>
              <a:rPr lang="en" sz="1000" dirty="0">
                <a:solidFill>
                  <a:schemeClr val="dk1"/>
                </a:solidFill>
              </a:rPr>
              <a:t> 11</a:t>
            </a:r>
            <a:r>
              <a:rPr lang="ru-RU" sz="1000" dirty="0">
                <a:solidFill>
                  <a:schemeClr val="dk1"/>
                </a:solidFill>
              </a:rPr>
              <a:t> мин </a:t>
            </a:r>
            <a:r>
              <a:rPr lang="en" sz="1000" dirty="0">
                <a:solidFill>
                  <a:schemeClr val="dk1"/>
                </a:solidFill>
              </a:rPr>
              <a:t>40</a:t>
            </a:r>
            <a:r>
              <a:rPr lang="ru-RU" sz="1000" dirty="0">
                <a:solidFill>
                  <a:schemeClr val="dk1"/>
                </a:solidFill>
              </a:rPr>
              <a:t> сек</a:t>
            </a:r>
            <a:endParaRPr lang="en" sz="1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/>
          <p:nvPr/>
        </p:nvSpPr>
        <p:spPr>
          <a:xfrm>
            <a:off x="904455" y="823393"/>
            <a:ext cx="5489100" cy="53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ru-RU" sz="1200" b="1" dirty="0" smtClean="0">
                <a:solidFill>
                  <a:schemeClr val="dk1"/>
                </a:solidFill>
              </a:rPr>
              <a:t>«</a:t>
            </a:r>
            <a:r>
              <a:rPr lang="en" sz="1200" b="1" dirty="0" smtClean="0">
                <a:solidFill>
                  <a:schemeClr val="dk1"/>
                </a:solidFill>
              </a:rPr>
              <a:t>В МУЗЕЕ</a:t>
            </a:r>
            <a:r>
              <a:rPr lang="ru-RU" sz="1200" b="1" dirty="0" smtClean="0">
                <a:solidFill>
                  <a:schemeClr val="dk1"/>
                </a:solidFill>
              </a:rPr>
              <a:t>»</a:t>
            </a:r>
            <a:r>
              <a:rPr lang="ru-RU" sz="1200" b="1" dirty="0">
                <a:solidFill>
                  <a:schemeClr val="dk1"/>
                </a:solidFill>
              </a:rPr>
              <a:t>.</a:t>
            </a:r>
            <a:r>
              <a:rPr lang="en" sz="1200" b="1" dirty="0" smtClean="0">
                <a:solidFill>
                  <a:schemeClr val="dk1"/>
                </a:solidFill>
              </a:rPr>
              <a:t> </a:t>
            </a:r>
            <a:r>
              <a:rPr lang="en" sz="1200" dirty="0">
                <a:solidFill>
                  <a:schemeClr val="dk1"/>
                </a:solidFill>
              </a:rPr>
              <a:t>2009. </a:t>
            </a:r>
            <a:r>
              <a:rPr lang="en" sz="1200" dirty="0" smtClean="0">
                <a:solidFill>
                  <a:schemeClr val="dk1"/>
                </a:solidFill>
              </a:rPr>
              <a:t>Видео</a:t>
            </a:r>
            <a:r>
              <a:rPr lang="ru-RU" sz="1200" dirty="0">
                <a:solidFill>
                  <a:schemeClr val="dk1"/>
                </a:solidFill>
              </a:rPr>
              <a:t>.</a:t>
            </a:r>
            <a:r>
              <a:rPr lang="en" sz="1200" dirty="0" smtClean="0">
                <a:solidFill>
                  <a:schemeClr val="dk1"/>
                </a:solidFill>
              </a:rPr>
              <a:t> 9</a:t>
            </a:r>
            <a:r>
              <a:rPr lang="ru-RU" sz="1200" dirty="0" smtClean="0">
                <a:solidFill>
                  <a:schemeClr val="dk1"/>
                </a:solidFill>
              </a:rPr>
              <a:t> мин </a:t>
            </a:r>
            <a:r>
              <a:rPr lang="en" sz="1200" dirty="0" smtClean="0">
                <a:solidFill>
                  <a:schemeClr val="dk1"/>
                </a:solidFill>
              </a:rPr>
              <a:t>49</a:t>
            </a:r>
            <a:r>
              <a:rPr lang="ru-RU" sz="1200" dirty="0" smtClean="0">
                <a:solidFill>
                  <a:schemeClr val="dk1"/>
                </a:solidFill>
              </a:rPr>
              <a:t> сек</a:t>
            </a:r>
            <a:endParaRPr lang="en"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/>
        </p:nvSpPr>
        <p:spPr>
          <a:xfrm>
            <a:off x="723575" y="673125"/>
            <a:ext cx="7528500" cy="53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ru-RU" sz="1200" b="1" dirty="0" smtClean="0">
                <a:solidFill>
                  <a:schemeClr val="dk1"/>
                </a:solidFill>
              </a:rPr>
              <a:t>«</a:t>
            </a:r>
            <a:r>
              <a:rPr lang="en" sz="1200" b="1" dirty="0" smtClean="0">
                <a:solidFill>
                  <a:schemeClr val="dk1"/>
                </a:solidFill>
              </a:rPr>
              <a:t>НОВЫЙ ФЛАГ</a:t>
            </a:r>
            <a:r>
              <a:rPr lang="ru-RU" sz="1200" b="1" dirty="0" smtClean="0">
                <a:solidFill>
                  <a:schemeClr val="dk1"/>
                </a:solidFill>
              </a:rPr>
              <a:t>»</a:t>
            </a:r>
            <a:r>
              <a:rPr lang="ru-RU" sz="1200" b="1" dirty="0">
                <a:solidFill>
                  <a:schemeClr val="dk1"/>
                </a:solidFill>
              </a:rPr>
              <a:t>.</a:t>
            </a:r>
            <a:r>
              <a:rPr lang="en" sz="1200" b="1" dirty="0" smtClean="0">
                <a:solidFill>
                  <a:schemeClr val="dk1"/>
                </a:solidFill>
              </a:rPr>
              <a:t> </a:t>
            </a:r>
            <a:r>
              <a:rPr lang="en" sz="1200" dirty="0">
                <a:solidFill>
                  <a:schemeClr val="dk1"/>
                </a:solidFill>
              </a:rPr>
              <a:t>2013.</a:t>
            </a:r>
            <a:r>
              <a:rPr lang="en" sz="1200" b="1" dirty="0">
                <a:solidFill>
                  <a:schemeClr val="dk1"/>
                </a:solidFill>
              </a:rPr>
              <a:t> </a:t>
            </a:r>
            <a:r>
              <a:rPr lang="en" sz="1200" dirty="0">
                <a:solidFill>
                  <a:schemeClr val="dk1"/>
                </a:solidFill>
              </a:rPr>
              <a:t>Видео, </a:t>
            </a:r>
            <a:r>
              <a:rPr lang="en" sz="1200" dirty="0" smtClean="0">
                <a:solidFill>
                  <a:schemeClr val="dk1"/>
                </a:solidFill>
              </a:rPr>
              <a:t>луп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r>
              <a:rPr lang="en" sz="1200" dirty="0" smtClean="0">
                <a:solidFill>
                  <a:schemeClr val="dk1"/>
                </a:solidFill>
              </a:rPr>
              <a:t> 6</a:t>
            </a:r>
            <a:r>
              <a:rPr lang="ru-RU" sz="1200" dirty="0" smtClean="0">
                <a:solidFill>
                  <a:schemeClr val="dk1"/>
                </a:solidFill>
              </a:rPr>
              <a:t> мин </a:t>
            </a:r>
            <a:r>
              <a:rPr lang="en" sz="1200" dirty="0" smtClean="0">
                <a:solidFill>
                  <a:schemeClr val="dk1"/>
                </a:solidFill>
              </a:rPr>
              <a:t>26</a:t>
            </a:r>
            <a:r>
              <a:rPr lang="ru-RU" sz="1200" dirty="0" smtClean="0">
                <a:solidFill>
                  <a:schemeClr val="dk1"/>
                </a:solidFill>
              </a:rPr>
              <a:t> сек</a:t>
            </a:r>
            <a:r>
              <a:rPr lang="en" sz="1200" dirty="0" smtClean="0">
                <a:solidFill>
                  <a:schemeClr val="dk1"/>
                </a:solidFill>
              </a:rPr>
              <a:t>. </a:t>
            </a:r>
            <a:r>
              <a:rPr lang="en" sz="1200" dirty="0">
                <a:solidFill>
                  <a:schemeClr val="dk1"/>
                </a:solidFill>
              </a:rPr>
              <a:t>Фотография 80x80 </a:t>
            </a:r>
            <a:r>
              <a:rPr lang="ru-RU" sz="1200" dirty="0" smtClean="0">
                <a:solidFill>
                  <a:schemeClr val="dk1"/>
                </a:solidFill>
              </a:rPr>
              <a:t>см</a:t>
            </a:r>
            <a:r>
              <a:rPr lang="en" sz="1200" dirty="0" smtClean="0">
                <a:solidFill>
                  <a:schemeClr val="dk1"/>
                </a:solidFill>
              </a:rPr>
              <a:t> </a:t>
            </a:r>
            <a:endParaRPr lang="en"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25" y="939824"/>
            <a:ext cx="3316800" cy="13687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 dirty="0"/>
              <a:t>Работа является диптихом из видео и фотографии, на которой женщина с флагом в руке сидит верхом на лошади в традиционной позе победителя. Видео демонстрирует процесс создания фотографии: наряженная молодая женщина при помощи ассистента пытается оседлать лошадь, раз за разом падая и начиная снова. </a:t>
            </a:r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824" y="939824"/>
            <a:ext cx="5827172" cy="326386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 txBox="1"/>
          <p:nvPr/>
        </p:nvSpPr>
        <p:spPr>
          <a:xfrm>
            <a:off x="3316825" y="4370800"/>
            <a:ext cx="5827200" cy="34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91666"/>
            </a:pPr>
            <a:r>
              <a:rPr lang="ru-RU" sz="1000" b="1" dirty="0">
                <a:solidFill>
                  <a:schemeClr val="dk1"/>
                </a:solidFill>
              </a:rPr>
              <a:t>«</a:t>
            </a:r>
            <a:r>
              <a:rPr lang="en" sz="1000" b="1" dirty="0">
                <a:solidFill>
                  <a:schemeClr val="dk1"/>
                </a:solidFill>
              </a:rPr>
              <a:t>НОВЫЙ ФЛАГ</a:t>
            </a:r>
            <a:r>
              <a:rPr lang="ru-RU" sz="1000" b="1" dirty="0">
                <a:solidFill>
                  <a:schemeClr val="dk1"/>
                </a:solidFill>
              </a:rPr>
              <a:t>».</a:t>
            </a:r>
            <a:r>
              <a:rPr lang="en" sz="1000" b="1" dirty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2013.</a:t>
            </a:r>
            <a:r>
              <a:rPr lang="en" sz="1000" b="1" dirty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Видео, луп</a:t>
            </a:r>
            <a:r>
              <a:rPr lang="ru-RU" sz="1000" dirty="0">
                <a:solidFill>
                  <a:schemeClr val="dk1"/>
                </a:solidFill>
              </a:rPr>
              <a:t>.</a:t>
            </a:r>
            <a:r>
              <a:rPr lang="en" sz="1000" dirty="0">
                <a:solidFill>
                  <a:schemeClr val="dk1"/>
                </a:solidFill>
              </a:rPr>
              <a:t> 6</a:t>
            </a:r>
            <a:r>
              <a:rPr lang="ru-RU" sz="1000" dirty="0">
                <a:solidFill>
                  <a:schemeClr val="dk1"/>
                </a:solidFill>
              </a:rPr>
              <a:t> мин </a:t>
            </a:r>
            <a:r>
              <a:rPr lang="en" sz="1000" dirty="0">
                <a:solidFill>
                  <a:schemeClr val="dk1"/>
                </a:solidFill>
              </a:rPr>
              <a:t>26</a:t>
            </a:r>
            <a:r>
              <a:rPr lang="ru-RU" sz="1000" dirty="0">
                <a:solidFill>
                  <a:schemeClr val="dk1"/>
                </a:solidFill>
              </a:rPr>
              <a:t> </a:t>
            </a:r>
            <a:r>
              <a:rPr lang="ru-RU" sz="1000" dirty="0" smtClean="0">
                <a:solidFill>
                  <a:schemeClr val="dk1"/>
                </a:solidFill>
              </a:rPr>
              <a:t>сек</a:t>
            </a:r>
            <a:endParaRPr sz="10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/>
        </p:nvSpPr>
        <p:spPr>
          <a:xfrm>
            <a:off x="0" y="267494"/>
            <a:ext cx="3986739" cy="15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 dirty="0"/>
              <a:t>Наряженная молодая женщина пытается оседлать лошадь. Рядом стоит ассистент, ждет когда он сможет подать ей флаг с нелепым ярким узором. Этим двум персонажам нужно снять парадный портрет, оптимистичную картинку, но оба ощущают себя исполнителями не более. Частью инсталляции станет фотография, результат съемок, на которой молодая женщина с флагом торжественно восседает на коне.</a:t>
            </a:r>
          </a:p>
        </p:txBody>
      </p:sp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6739" y="0"/>
            <a:ext cx="5157269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/>
        </p:nvSpPr>
        <p:spPr>
          <a:xfrm>
            <a:off x="0" y="981287"/>
            <a:ext cx="3378900" cy="17344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 dirty="0"/>
              <a:t>Прежде чем появился образ прекрасной всадницы со знаменем в руках, актриса много раз падала с лошади. Канис показывает эти «не вошедшие в финальную версию» кадры как главную часть проекта, и этот брак, актерские ошибки и лишний материал действуют освобождающе, несут в себе возможность не поддаваться тирании героического образа. Не такой уж он героический, просто удачный кадр.</a:t>
            </a:r>
          </a:p>
          <a:p>
            <a:pPr lv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None/>
            </a:pPr>
            <a:r>
              <a:rPr lang="en" sz="1000" dirty="0"/>
              <a:t>Артгид</a:t>
            </a:r>
          </a:p>
        </p:txBody>
      </p:sp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824" y="934875"/>
            <a:ext cx="5827175" cy="327373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 txBox="1"/>
          <p:nvPr/>
        </p:nvSpPr>
        <p:spPr>
          <a:xfrm>
            <a:off x="3316825" y="4370800"/>
            <a:ext cx="5827200" cy="34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91666"/>
            </a:pPr>
            <a:r>
              <a:rPr lang="ru-RU" sz="1000" b="1" dirty="0" smtClean="0">
                <a:solidFill>
                  <a:schemeClr val="dk1"/>
                </a:solidFill>
              </a:rPr>
              <a:t>«</a:t>
            </a:r>
            <a:r>
              <a:rPr lang="en" sz="1000" b="1" dirty="0" smtClean="0">
                <a:solidFill>
                  <a:schemeClr val="dk1"/>
                </a:solidFill>
              </a:rPr>
              <a:t>НОВЫЙ ФЛАГ</a:t>
            </a:r>
            <a:r>
              <a:rPr lang="ru-RU" sz="1000" b="1" dirty="0" smtClean="0">
                <a:solidFill>
                  <a:schemeClr val="dk1"/>
                </a:solidFill>
              </a:rPr>
              <a:t>»</a:t>
            </a:r>
            <a:r>
              <a:rPr lang="ru-RU" sz="1000" b="1" dirty="0">
                <a:solidFill>
                  <a:schemeClr val="dk1"/>
                </a:solidFill>
              </a:rPr>
              <a:t>.</a:t>
            </a:r>
            <a:r>
              <a:rPr lang="en" sz="1000" b="1" dirty="0" smtClean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2013.</a:t>
            </a:r>
            <a:r>
              <a:rPr lang="en" sz="1000" b="1" dirty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Видео, луп. </a:t>
            </a:r>
            <a:r>
              <a:rPr lang="en" sz="1000" dirty="0" smtClean="0">
                <a:solidFill>
                  <a:schemeClr val="dk1"/>
                </a:solidFill>
              </a:rPr>
              <a:t>6</a:t>
            </a:r>
            <a:r>
              <a:rPr lang="ru-RU" sz="1000" dirty="0" smtClean="0">
                <a:solidFill>
                  <a:schemeClr val="dk1"/>
                </a:solidFill>
              </a:rPr>
              <a:t> </a:t>
            </a:r>
            <a:r>
              <a:rPr lang="ru-RU" sz="1000" dirty="0">
                <a:solidFill>
                  <a:schemeClr val="dk1"/>
                </a:solidFill>
              </a:rPr>
              <a:t>мин </a:t>
            </a:r>
            <a:r>
              <a:rPr lang="en" sz="1000" dirty="0">
                <a:solidFill>
                  <a:schemeClr val="dk1"/>
                </a:solidFill>
              </a:rPr>
              <a:t>26</a:t>
            </a:r>
            <a:r>
              <a:rPr lang="ru-RU" sz="1000" dirty="0">
                <a:solidFill>
                  <a:schemeClr val="dk1"/>
                </a:solidFill>
              </a:rPr>
              <a:t> сек</a:t>
            </a: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/>
        </p:nvSpPr>
        <p:spPr>
          <a:xfrm>
            <a:off x="-1" y="936900"/>
            <a:ext cx="3316825" cy="1562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 dirty="0"/>
              <a:t>Эта работа рассматривает связь между утверждением любого идеологического образа и механизмом его создания – герои видео откровенно безразличны к происходящему и лишь выполняют свою определенную функцию, что контрастирует с идеальным результатом, запечатленным на фотографии. Тем самым встает вопрос об истинности любых властных конструкций, внешней необходимости и их внутреннем наполнении.</a:t>
            </a:r>
          </a:p>
        </p:txBody>
      </p:sp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825" y="936900"/>
            <a:ext cx="5827176" cy="32697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/>
        </p:nvSpPr>
        <p:spPr>
          <a:xfrm>
            <a:off x="3316825" y="4370800"/>
            <a:ext cx="5827200" cy="34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91666"/>
            </a:pPr>
            <a:r>
              <a:rPr lang="ru-RU" sz="1000" b="1" dirty="0">
                <a:solidFill>
                  <a:schemeClr val="dk1"/>
                </a:solidFill>
              </a:rPr>
              <a:t>«НОВЫЙ ФЛАГ». </a:t>
            </a:r>
            <a:r>
              <a:rPr lang="ru-RU" sz="1000" dirty="0">
                <a:solidFill>
                  <a:schemeClr val="dk1"/>
                </a:solidFill>
              </a:rPr>
              <a:t>2013.</a:t>
            </a:r>
            <a:r>
              <a:rPr lang="ru-RU" sz="1000" b="1" dirty="0">
                <a:solidFill>
                  <a:schemeClr val="dk1"/>
                </a:solidFill>
              </a:rPr>
              <a:t> </a:t>
            </a:r>
            <a:r>
              <a:rPr lang="ru-RU" sz="1000" dirty="0">
                <a:solidFill>
                  <a:schemeClr val="dk1"/>
                </a:solidFill>
              </a:rPr>
              <a:t>Видео, луп. 6 мин 26 сек</a:t>
            </a:r>
            <a:endParaRPr lang="ru-RU"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/>
        </p:nvSpPr>
        <p:spPr>
          <a:xfrm>
            <a:off x="0" y="885599"/>
            <a:ext cx="3316800" cy="19021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 dirty="0"/>
              <a:t>Здесь важны детали, определенная дистанция между персонажами и их отношение к тому, что они делают. В итоге есть идеальный результат работы (в виде получившегося фотоизображения, на котором Полина, восседая на лошади, поднимает флаг) и есть видеодокументация, видеозапись рабочего процесса. Отношения фотографии с видеодокументацией ставят вопрос о реальном или о мире, в котором идеологические конструкты распадаются, как карточный домик.</a:t>
            </a:r>
          </a:p>
          <a:p>
            <a:pPr lv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None/>
            </a:pPr>
            <a:r>
              <a:rPr lang="en" sz="1000" dirty="0"/>
              <a:t>Пресс-релиз.  Галерея </a:t>
            </a:r>
            <a:r>
              <a:rPr lang="ru-RU" sz="1000" dirty="0" smtClean="0"/>
              <a:t>«Т</a:t>
            </a:r>
            <a:r>
              <a:rPr lang="en" sz="1000" dirty="0" smtClean="0"/>
              <a:t>риумф</a:t>
            </a:r>
            <a:r>
              <a:rPr lang="ru-RU" sz="1000" dirty="0" smtClean="0"/>
              <a:t>»</a:t>
            </a:r>
            <a:endParaRPr lang="en" sz="1000" dirty="0"/>
          </a:p>
        </p:txBody>
      </p:sp>
      <p:sp>
        <p:nvSpPr>
          <p:cNvPr id="172" name="Shape 172"/>
          <p:cNvSpPr txBox="1"/>
          <p:nvPr/>
        </p:nvSpPr>
        <p:spPr>
          <a:xfrm>
            <a:off x="3316825" y="4370800"/>
            <a:ext cx="5827200" cy="34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91666"/>
            </a:pPr>
            <a:r>
              <a:rPr lang="ru-RU" sz="1000" b="1" dirty="0">
                <a:solidFill>
                  <a:schemeClr val="dk1"/>
                </a:solidFill>
              </a:rPr>
              <a:t>«НОВЫЙ ФЛАГ». </a:t>
            </a:r>
            <a:r>
              <a:rPr lang="ru-RU" sz="1000" dirty="0">
                <a:solidFill>
                  <a:schemeClr val="dk1"/>
                </a:solidFill>
              </a:rPr>
              <a:t>2013.</a:t>
            </a:r>
            <a:r>
              <a:rPr lang="ru-RU" sz="1000" b="1" dirty="0">
                <a:solidFill>
                  <a:schemeClr val="dk1"/>
                </a:solidFill>
              </a:rPr>
              <a:t> </a:t>
            </a:r>
            <a:r>
              <a:rPr lang="ru-RU" sz="1000" dirty="0">
                <a:solidFill>
                  <a:schemeClr val="dk1"/>
                </a:solidFill>
              </a:rPr>
              <a:t>Видео, луп. 6 мин 26 сек</a:t>
            </a:r>
            <a:endParaRPr lang="ru-RU"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824" y="932842"/>
            <a:ext cx="5827197" cy="3277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7274" y="339502"/>
            <a:ext cx="3966725" cy="396669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 txBox="1"/>
          <p:nvPr/>
        </p:nvSpPr>
        <p:spPr>
          <a:xfrm>
            <a:off x="5177274" y="4443958"/>
            <a:ext cx="3838800" cy="2975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000" dirty="0" smtClean="0"/>
              <a:t>Марина Абрамович. Герой. 2001. Видео</a:t>
            </a:r>
            <a:r>
              <a:rPr lang="ru-RU" sz="1000" dirty="0" smtClean="0"/>
              <a:t>. 14 мин 21 сек</a:t>
            </a:r>
            <a:endParaRPr lang="en" sz="1000" dirty="0"/>
          </a:p>
          <a:p>
            <a:pPr lvl="0" rtl="0">
              <a:spcBef>
                <a:spcPts val="0"/>
              </a:spcBef>
              <a:buNone/>
            </a:pPr>
            <a:endParaRPr sz="1000" dirty="0"/>
          </a:p>
        </p:txBody>
      </p:sp>
      <p:sp>
        <p:nvSpPr>
          <p:cNvPr id="166" name="Shape 166"/>
          <p:cNvSpPr txBox="1"/>
          <p:nvPr/>
        </p:nvSpPr>
        <p:spPr>
          <a:xfrm>
            <a:off x="0" y="370785"/>
            <a:ext cx="5177274" cy="15528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 dirty="0"/>
              <a:t>Это фаталистичный ответ Марине Абрамович, позировавшей на белом коне с белым флагом в работе под названием </a:t>
            </a:r>
            <a:r>
              <a:rPr lang="ru-RU" sz="1000" dirty="0" smtClean="0"/>
              <a:t>«</a:t>
            </a:r>
            <a:r>
              <a:rPr lang="en" sz="1000" dirty="0" smtClean="0"/>
              <a:t>Герой</a:t>
            </a:r>
            <a:r>
              <a:rPr lang="ru-RU" sz="1000" dirty="0" smtClean="0"/>
              <a:t>»</a:t>
            </a:r>
            <a:r>
              <a:rPr lang="en" sz="1000" dirty="0" smtClean="0"/>
              <a:t> </a:t>
            </a:r>
            <a:r>
              <a:rPr lang="en" sz="1000" dirty="0"/>
              <a:t>(2001). Канис лишь пытается залезть на лошадь, чтобы сделать фотографию на коне с развевающимся полотнищем..</a:t>
            </a:r>
          </a:p>
          <a:p>
            <a:pPr lvl="0" rt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None/>
            </a:pPr>
            <a:r>
              <a:rPr lang="en" sz="1000" dirty="0"/>
              <a:t>Александра </a:t>
            </a:r>
            <a:r>
              <a:rPr lang="en" sz="1000" dirty="0" smtClean="0"/>
              <a:t>Шестакова</a:t>
            </a:r>
            <a:r>
              <a:rPr lang="ru-RU" sz="1000" dirty="0" smtClean="0"/>
              <a:t>, «Коммерсантъ» </a:t>
            </a:r>
            <a:endParaRPr lang="en" sz="1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/>
        </p:nvSpPr>
        <p:spPr>
          <a:xfrm>
            <a:off x="37" y="925729"/>
            <a:ext cx="3316800" cy="18620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 dirty="0">
                <a:solidFill>
                  <a:schemeClr val="dk1"/>
                </a:solidFill>
              </a:rPr>
              <a:t>У нее ничего не получается из-за безразличия двух людей, которые вроде бы должны ей помогать. Один из них скидывает девушку с лошади, вместо того чтобы усадить ее в седло. "Новый флаг" можно рассматривать как феминистскую притчу о том, что женщинам в России запрещено геройствовать и чувствовать себя в буквальном смысле на коне, но в общем контексте выставки видео скорее повествует о политической неопределенности и утрате ориентиров.</a:t>
            </a:r>
          </a:p>
          <a:p>
            <a:pPr lvl="0" rtl="0">
              <a:spcBef>
                <a:spcPts val="0"/>
              </a:spcBef>
              <a:buNone/>
            </a:pPr>
            <a:endParaRPr sz="10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000" dirty="0">
                <a:solidFill>
                  <a:schemeClr val="dk1"/>
                </a:solidFill>
              </a:rPr>
              <a:t>Александра Шестакова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3316825" y="4299942"/>
            <a:ext cx="5827200" cy="34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91666"/>
            </a:pPr>
            <a:r>
              <a:rPr lang="ru-RU" sz="1000" b="1" dirty="0" smtClean="0">
                <a:solidFill>
                  <a:schemeClr val="dk1"/>
                </a:solidFill>
              </a:rPr>
              <a:t>«</a:t>
            </a:r>
            <a:r>
              <a:rPr lang="en" sz="1000" b="1" dirty="0" smtClean="0">
                <a:solidFill>
                  <a:schemeClr val="dk1"/>
                </a:solidFill>
              </a:rPr>
              <a:t>НОВЫЙ ФЛАГ</a:t>
            </a:r>
            <a:r>
              <a:rPr lang="ru-RU" sz="1000" b="1" dirty="0" smtClean="0">
                <a:solidFill>
                  <a:schemeClr val="dk1"/>
                </a:solidFill>
              </a:rPr>
              <a:t>»</a:t>
            </a:r>
            <a:r>
              <a:rPr lang="ru-RU" sz="1000" b="1" dirty="0" smtClean="0">
                <a:solidFill>
                  <a:schemeClr val="dk1"/>
                </a:solidFill>
              </a:rPr>
              <a:t>.</a:t>
            </a:r>
            <a:r>
              <a:rPr lang="en" sz="1000" b="1" dirty="0" smtClean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2013.</a:t>
            </a:r>
            <a:r>
              <a:rPr lang="en" sz="1000" b="1" dirty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Видео, луп. </a:t>
            </a:r>
            <a:r>
              <a:rPr lang="en" sz="1000" dirty="0" smtClean="0">
                <a:solidFill>
                  <a:schemeClr val="dk1"/>
                </a:solidFill>
              </a:rPr>
              <a:t>6</a:t>
            </a:r>
            <a:r>
              <a:rPr lang="ru-RU" sz="1000" dirty="0" smtClean="0">
                <a:solidFill>
                  <a:schemeClr val="dk1"/>
                </a:solidFill>
              </a:rPr>
              <a:t> </a:t>
            </a:r>
            <a:r>
              <a:rPr lang="ru-RU" sz="1000" dirty="0">
                <a:solidFill>
                  <a:schemeClr val="dk1"/>
                </a:solidFill>
              </a:rPr>
              <a:t>мин </a:t>
            </a:r>
            <a:r>
              <a:rPr lang="en" sz="1000" dirty="0">
                <a:solidFill>
                  <a:schemeClr val="dk1"/>
                </a:solidFill>
              </a:rPr>
              <a:t>26</a:t>
            </a:r>
            <a:r>
              <a:rPr lang="ru-RU" sz="1000" dirty="0">
                <a:solidFill>
                  <a:schemeClr val="dk1"/>
                </a:solidFill>
              </a:rPr>
              <a:t> сек</a:t>
            </a: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837" y="934876"/>
            <a:ext cx="5827176" cy="3273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/>
        </p:nvSpPr>
        <p:spPr>
          <a:xfrm>
            <a:off x="723575" y="673125"/>
            <a:ext cx="5489100" cy="53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ru-RU" sz="1200" b="1" dirty="0" smtClean="0">
                <a:solidFill>
                  <a:schemeClr val="dk1"/>
                </a:solidFill>
              </a:rPr>
              <a:t>«</a:t>
            </a:r>
            <a:r>
              <a:rPr lang="en" sz="1200" b="1" dirty="0" smtClean="0">
                <a:solidFill>
                  <a:schemeClr val="dk1"/>
                </a:solidFill>
              </a:rPr>
              <a:t>БАССЕЙН</a:t>
            </a:r>
            <a:r>
              <a:rPr lang="ru-RU" sz="1200" b="1" dirty="0" smtClean="0">
                <a:solidFill>
                  <a:schemeClr val="dk1"/>
                </a:solidFill>
              </a:rPr>
              <a:t>»</a:t>
            </a:r>
            <a:r>
              <a:rPr lang="ru-RU" sz="1200" b="1" dirty="0">
                <a:solidFill>
                  <a:schemeClr val="dk1"/>
                </a:solidFill>
              </a:rPr>
              <a:t>.</a:t>
            </a:r>
            <a:r>
              <a:rPr lang="en" sz="1200" b="1" dirty="0" smtClean="0">
                <a:solidFill>
                  <a:schemeClr val="dk1"/>
                </a:solidFill>
              </a:rPr>
              <a:t> </a:t>
            </a:r>
            <a:r>
              <a:rPr lang="en" sz="1200" dirty="0">
                <a:solidFill>
                  <a:schemeClr val="dk1"/>
                </a:solidFill>
              </a:rPr>
              <a:t>2015. Видео</a:t>
            </a:r>
            <a:r>
              <a:rPr lang="en" sz="1200" dirty="0" smtClean="0">
                <a:solidFill>
                  <a:schemeClr val="dk1"/>
                </a:solidFill>
              </a:rPr>
              <a:t>. 9</a:t>
            </a:r>
            <a:r>
              <a:rPr lang="ru-RU" sz="1200" dirty="0" smtClean="0">
                <a:solidFill>
                  <a:schemeClr val="dk1"/>
                </a:solidFill>
              </a:rPr>
              <a:t> мин </a:t>
            </a:r>
            <a:r>
              <a:rPr lang="en" sz="1200" dirty="0" smtClean="0">
                <a:solidFill>
                  <a:schemeClr val="dk1"/>
                </a:solidFill>
              </a:rPr>
              <a:t>41</a:t>
            </a:r>
            <a:r>
              <a:rPr lang="ru-RU" sz="1200" dirty="0">
                <a:solidFill>
                  <a:schemeClr val="dk1"/>
                </a:solidFill>
              </a:rPr>
              <a:t> </a:t>
            </a:r>
            <a:r>
              <a:rPr lang="ru-RU" sz="1200" dirty="0" smtClean="0">
                <a:solidFill>
                  <a:schemeClr val="dk1"/>
                </a:solidFill>
              </a:rPr>
              <a:t>сек</a:t>
            </a:r>
            <a:endParaRPr lang="en"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/>
        </p:nvSpPr>
        <p:spPr>
          <a:xfrm>
            <a:off x="10313" y="1052599"/>
            <a:ext cx="3574500" cy="24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 dirty="0"/>
              <a:t>В видео люди заходят в неглубокий бассейн и необъяснимым образом исчезают. Сюжет как будто сообщает о неких бессознательных фантазмах и страхах, связанных с социальным пространством, потому что коллективность несет черты обреченности, не в силах избежать того, чем является.</a:t>
            </a:r>
          </a:p>
          <a:p>
            <a:pPr lvl="0" rt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None/>
            </a:pPr>
            <a:r>
              <a:rPr lang="en" sz="1000" dirty="0"/>
              <a:t>  </a:t>
            </a:r>
          </a:p>
          <a:p>
            <a:pPr lvl="0" rt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None/>
            </a:pPr>
            <a:endParaRPr sz="1000" dirty="0">
              <a:solidFill>
                <a:srgbClr val="1155CC"/>
              </a:solidFill>
            </a:endParaRPr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4425" y="1040687"/>
            <a:ext cx="5569574" cy="313288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/>
        </p:nvSpPr>
        <p:spPr>
          <a:xfrm>
            <a:off x="3574425" y="4370575"/>
            <a:ext cx="4612500" cy="34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ru-RU" sz="1000" b="1" dirty="0">
                <a:solidFill>
                  <a:schemeClr val="dk1"/>
                </a:solidFill>
              </a:rPr>
              <a:t>«</a:t>
            </a:r>
            <a:r>
              <a:rPr lang="en" sz="1000" b="1" dirty="0">
                <a:solidFill>
                  <a:schemeClr val="dk1"/>
                </a:solidFill>
              </a:rPr>
              <a:t>БАССЕЙН</a:t>
            </a:r>
            <a:r>
              <a:rPr lang="ru-RU" sz="1000" b="1" dirty="0">
                <a:solidFill>
                  <a:schemeClr val="dk1"/>
                </a:solidFill>
              </a:rPr>
              <a:t>».</a:t>
            </a:r>
            <a:r>
              <a:rPr lang="en" sz="1000" b="1" dirty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2015. Видео. 9</a:t>
            </a:r>
            <a:r>
              <a:rPr lang="ru-RU" sz="1000" dirty="0">
                <a:solidFill>
                  <a:schemeClr val="dk1"/>
                </a:solidFill>
              </a:rPr>
              <a:t> мин </a:t>
            </a:r>
            <a:r>
              <a:rPr lang="en" sz="1000" dirty="0">
                <a:solidFill>
                  <a:schemeClr val="dk1"/>
                </a:solidFill>
              </a:rPr>
              <a:t>41</a:t>
            </a:r>
            <a:r>
              <a:rPr lang="ru-RU" sz="1000" dirty="0">
                <a:solidFill>
                  <a:schemeClr val="dk1"/>
                </a:solidFill>
              </a:rPr>
              <a:t> сек</a:t>
            </a:r>
            <a:endParaRPr lang="en" sz="1000" dirty="0">
              <a:solidFill>
                <a:schemeClr val="dk1"/>
              </a:solidFill>
            </a:endParaRPr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/>
          <p:nvPr/>
        </p:nvSpPr>
        <p:spPr>
          <a:xfrm>
            <a:off x="12906" y="1152733"/>
            <a:ext cx="3334200" cy="16350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 dirty="0"/>
              <a:t>Видео «Секс в музее», основано на разговоре с мужчиной-оператором из службы «Секс по телефону». Я позвонила туда и заказала разговор об изнасиловании в музее. В видео, помимо классического диалога из порнофильма, мелькают реплики про то, что в залах со скульптурами нет камер наблюдения, потому что скульптуры тяжелые, и их сложно вынести, или мимолетные рассуждения героя об искусстве Возрождения.</a:t>
            </a:r>
          </a:p>
          <a:p>
            <a:pPr lvl="0" rtl="0">
              <a:spcBef>
                <a:spcPts val="0"/>
              </a:spcBef>
              <a:buNone/>
            </a:pPr>
            <a:endParaRPr sz="1100" dirty="0">
              <a:solidFill>
                <a:schemeClr val="dk1"/>
              </a:solidFill>
            </a:endParaRPr>
          </a:p>
        </p:txBody>
      </p:sp>
      <p:pic>
        <p:nvPicPr>
          <p:cNvPr id="377" name="Shape 3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4274" y="1120510"/>
            <a:ext cx="5809723" cy="2902488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Shape 378"/>
          <p:cNvSpPr txBox="1"/>
          <p:nvPr/>
        </p:nvSpPr>
        <p:spPr>
          <a:xfrm>
            <a:off x="3320950" y="4261225"/>
            <a:ext cx="4294200" cy="30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ru-RU" sz="1000" b="1" dirty="0">
                <a:solidFill>
                  <a:schemeClr val="dk1"/>
                </a:solidFill>
              </a:rPr>
              <a:t>«</a:t>
            </a:r>
            <a:r>
              <a:rPr lang="en" sz="1000" b="1" dirty="0">
                <a:solidFill>
                  <a:schemeClr val="dk1"/>
                </a:solidFill>
              </a:rPr>
              <a:t>В МУЗЕЕ</a:t>
            </a:r>
            <a:r>
              <a:rPr lang="ru-RU" sz="1000" b="1" dirty="0">
                <a:solidFill>
                  <a:schemeClr val="dk1"/>
                </a:solidFill>
              </a:rPr>
              <a:t>».</a:t>
            </a:r>
            <a:r>
              <a:rPr lang="en" sz="1000" b="1" dirty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2009. Видео</a:t>
            </a:r>
            <a:r>
              <a:rPr lang="ru-RU" sz="1000" dirty="0">
                <a:solidFill>
                  <a:schemeClr val="dk1"/>
                </a:solidFill>
              </a:rPr>
              <a:t>.</a:t>
            </a:r>
            <a:r>
              <a:rPr lang="en" sz="1000" dirty="0">
                <a:solidFill>
                  <a:schemeClr val="dk1"/>
                </a:solidFill>
              </a:rPr>
              <a:t> 9</a:t>
            </a:r>
            <a:r>
              <a:rPr lang="ru-RU" sz="1000" dirty="0">
                <a:solidFill>
                  <a:schemeClr val="dk1"/>
                </a:solidFill>
              </a:rPr>
              <a:t> мин </a:t>
            </a:r>
            <a:r>
              <a:rPr lang="en" sz="1000" dirty="0">
                <a:solidFill>
                  <a:schemeClr val="dk1"/>
                </a:solidFill>
              </a:rPr>
              <a:t>49</a:t>
            </a:r>
            <a:r>
              <a:rPr lang="ru-RU" sz="1000" dirty="0">
                <a:solidFill>
                  <a:schemeClr val="dk1"/>
                </a:solidFill>
              </a:rPr>
              <a:t> сек</a:t>
            </a:r>
            <a:endParaRPr lang="en" sz="1000" dirty="0">
              <a:solidFill>
                <a:schemeClr val="dk1"/>
              </a:solidFill>
            </a:endParaRPr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/>
        </p:nvSpPr>
        <p:spPr>
          <a:xfrm>
            <a:off x="0" y="1005299"/>
            <a:ext cx="3574500" cy="19691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 dirty="0">
                <a:solidFill>
                  <a:srgbClr val="000000"/>
                </a:solidFill>
                <a:highlight>
                  <a:srgbClr val="FFFFFF"/>
                </a:highlight>
              </a:rPr>
              <a:t>«Бассейн» — короткометражка, напоминающ</a:t>
            </a:r>
            <a:r>
              <a:rPr lang="en" sz="1000" dirty="0">
                <a:highlight>
                  <a:srgbClr val="FFFFFF"/>
                </a:highlight>
              </a:rPr>
              <a:t>ая</a:t>
            </a:r>
            <a:r>
              <a:rPr lang="en" sz="1000" dirty="0">
                <a:solidFill>
                  <a:srgbClr val="000000"/>
                </a:solidFill>
                <a:highlight>
                  <a:srgbClr val="FFFFFF"/>
                </a:highlight>
              </a:rPr>
              <a:t> завязку триллера. Бледные люди тихо ходят в темной воде или сидят на бортике. Мокрые майки липнут к спинам, шнурки купальных шапочек свисают в воду, мокнут женские волосы, собранные в пучок. В этом мистическом хороводе можно найти с десяток аллегорий, а можно просто посчитать, сколько человек остаются в воде (там их все меньше).</a:t>
            </a:r>
          </a:p>
          <a:p>
            <a:pPr lvl="0" rtl="0">
              <a:spcBef>
                <a:spcPts val="0"/>
              </a:spcBef>
              <a:buNone/>
            </a:pPr>
            <a:endParaRPr sz="1000" dirty="0"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000" dirty="0">
                <a:solidFill>
                  <a:srgbClr val="000000"/>
                </a:solidFill>
                <a:highlight>
                  <a:srgbClr val="FFFFFF"/>
                </a:highlight>
              </a:rPr>
              <a:t>Анастасия Семенович</a:t>
            </a:r>
          </a:p>
        </p:txBody>
      </p:sp>
      <p:pic>
        <p:nvPicPr>
          <p:cNvPr id="139" name="Shape 139" descr="Videostill Pool to print 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4425" y="1005299"/>
            <a:ext cx="5569574" cy="313289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/>
          <p:nvPr/>
        </p:nvSpPr>
        <p:spPr>
          <a:xfrm>
            <a:off x="3574425" y="4370575"/>
            <a:ext cx="4612500" cy="34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ru-RU" sz="1000" b="1" dirty="0">
                <a:solidFill>
                  <a:schemeClr val="dk1"/>
                </a:solidFill>
              </a:rPr>
              <a:t>«</a:t>
            </a:r>
            <a:r>
              <a:rPr lang="en" sz="1000" b="1" dirty="0">
                <a:solidFill>
                  <a:schemeClr val="dk1"/>
                </a:solidFill>
              </a:rPr>
              <a:t>БАССЕЙН</a:t>
            </a:r>
            <a:r>
              <a:rPr lang="ru-RU" sz="1000" b="1" dirty="0">
                <a:solidFill>
                  <a:schemeClr val="dk1"/>
                </a:solidFill>
              </a:rPr>
              <a:t>».</a:t>
            </a:r>
            <a:r>
              <a:rPr lang="en" sz="1000" b="1" dirty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2015. Видео. 9</a:t>
            </a:r>
            <a:r>
              <a:rPr lang="ru-RU" sz="1000" dirty="0">
                <a:solidFill>
                  <a:schemeClr val="dk1"/>
                </a:solidFill>
              </a:rPr>
              <a:t> мин </a:t>
            </a:r>
            <a:r>
              <a:rPr lang="en" sz="1000" dirty="0">
                <a:solidFill>
                  <a:schemeClr val="dk1"/>
                </a:solidFill>
              </a:rPr>
              <a:t>41</a:t>
            </a:r>
            <a:r>
              <a:rPr lang="ru-RU" sz="1000" dirty="0">
                <a:solidFill>
                  <a:schemeClr val="dk1"/>
                </a:solidFill>
              </a:rPr>
              <a:t> сек</a:t>
            </a:r>
            <a:endParaRPr lang="en" sz="1000" dirty="0">
              <a:solidFill>
                <a:schemeClr val="dk1"/>
              </a:solidFill>
            </a:endParaRPr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/>
        </p:nvSpPr>
        <p:spPr>
          <a:xfrm>
            <a:off x="4308650" y="4439575"/>
            <a:ext cx="3925200" cy="35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20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200" b="1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200" b="1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200" b="1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200"/>
          </a:p>
        </p:txBody>
      </p:sp>
      <p:sp>
        <p:nvSpPr>
          <p:cNvPr id="131" name="Shape 131"/>
          <p:cNvSpPr txBox="1"/>
          <p:nvPr/>
        </p:nvSpPr>
        <p:spPr>
          <a:xfrm>
            <a:off x="0" y="1047285"/>
            <a:ext cx="3593700" cy="18845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 dirty="0"/>
              <a:t>Граница, обозначенная поверхностью воды, отделяет видимое от происходящего. Границы кадра контролируют наше внимание в соответствии с логикой сновидения, неотличимого от реальности. Это видео о герметичности - о герметичности смысла, пространства, субъекта, отчужденного от самого себя и сообщества таких субъектов. Это мерцающая визуальность жуткого сна, в котором не происходит ничего, кроме невидимой катастрофы.</a:t>
            </a:r>
          </a:p>
          <a:p>
            <a:pPr lv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 sz="1000" dirty="0">
                <a:solidFill>
                  <a:schemeClr val="dk1"/>
                </a:solidFill>
              </a:rPr>
              <a:t>Александр Евангели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3593675" y="4378400"/>
            <a:ext cx="4612500" cy="34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ru-RU" sz="1000" b="1" dirty="0">
                <a:solidFill>
                  <a:schemeClr val="dk1"/>
                </a:solidFill>
              </a:rPr>
              <a:t>«</a:t>
            </a:r>
            <a:r>
              <a:rPr lang="en" sz="1000" b="1" dirty="0">
                <a:solidFill>
                  <a:schemeClr val="dk1"/>
                </a:solidFill>
              </a:rPr>
              <a:t>БАССЕЙН</a:t>
            </a:r>
            <a:r>
              <a:rPr lang="ru-RU" sz="1000" b="1" dirty="0">
                <a:solidFill>
                  <a:schemeClr val="dk1"/>
                </a:solidFill>
              </a:rPr>
              <a:t>».</a:t>
            </a:r>
            <a:r>
              <a:rPr lang="en" sz="1000" b="1" dirty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2015. Видео. 9</a:t>
            </a:r>
            <a:r>
              <a:rPr lang="ru-RU" sz="1000" dirty="0">
                <a:solidFill>
                  <a:schemeClr val="dk1"/>
                </a:solidFill>
              </a:rPr>
              <a:t> мин </a:t>
            </a:r>
            <a:r>
              <a:rPr lang="en" sz="1000" dirty="0">
                <a:solidFill>
                  <a:schemeClr val="dk1"/>
                </a:solidFill>
              </a:rPr>
              <a:t>41</a:t>
            </a:r>
            <a:r>
              <a:rPr lang="ru-RU" sz="1000" dirty="0">
                <a:solidFill>
                  <a:schemeClr val="dk1"/>
                </a:solidFill>
              </a:rPr>
              <a:t> сек</a:t>
            </a:r>
            <a:endParaRPr lang="en" sz="1000" dirty="0">
              <a:solidFill>
                <a:schemeClr val="dk1"/>
              </a:solidFill>
            </a:endParaRPr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3667" y="1045999"/>
            <a:ext cx="5550331" cy="312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/>
        </p:nvSpPr>
        <p:spPr>
          <a:xfrm>
            <a:off x="0" y="1071750"/>
            <a:ext cx="3593700" cy="14279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 dirty="0"/>
              <a:t>В видео разворачивается метафорический риэнактмент невидимого события, убедительный в своей логике сновидения, и более всего напоминающий смерть. «Бассейн» предъявляет герметичную ситуацию, которую подозрение обрушивает в реальность человеческого опыта.</a:t>
            </a:r>
          </a:p>
          <a:p>
            <a:pPr lv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None/>
            </a:pPr>
            <a:r>
              <a:rPr lang="en" sz="1000" dirty="0"/>
              <a:t>Александр Евангели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3593700" y="4370575"/>
            <a:ext cx="4612500" cy="34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ru-RU" sz="1000" b="1" dirty="0">
                <a:solidFill>
                  <a:schemeClr val="dk1"/>
                </a:solidFill>
              </a:rPr>
              <a:t>«</a:t>
            </a:r>
            <a:r>
              <a:rPr lang="en" sz="1000" b="1" dirty="0">
                <a:solidFill>
                  <a:schemeClr val="dk1"/>
                </a:solidFill>
              </a:rPr>
              <a:t>БАССЕЙН</a:t>
            </a:r>
            <a:r>
              <a:rPr lang="ru-RU" sz="1000" b="1" dirty="0">
                <a:solidFill>
                  <a:schemeClr val="dk1"/>
                </a:solidFill>
              </a:rPr>
              <a:t>».</a:t>
            </a:r>
            <a:r>
              <a:rPr lang="en" sz="1000" b="1" dirty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2015. Видео. 9</a:t>
            </a:r>
            <a:r>
              <a:rPr lang="ru-RU" sz="1000" dirty="0">
                <a:solidFill>
                  <a:schemeClr val="dk1"/>
                </a:solidFill>
              </a:rPr>
              <a:t> мин </a:t>
            </a:r>
            <a:r>
              <a:rPr lang="en" sz="1000" dirty="0">
                <a:solidFill>
                  <a:schemeClr val="dk1"/>
                </a:solidFill>
              </a:rPr>
              <a:t>41</a:t>
            </a:r>
            <a:r>
              <a:rPr lang="ru-RU" sz="1000" dirty="0">
                <a:solidFill>
                  <a:schemeClr val="dk1"/>
                </a:solidFill>
              </a:rPr>
              <a:t> сек</a:t>
            </a:r>
            <a:endParaRPr lang="en" sz="1000" dirty="0">
              <a:solidFill>
                <a:schemeClr val="dk1"/>
              </a:solidFill>
            </a:endParaRPr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3699" y="1010728"/>
            <a:ext cx="5550297" cy="3122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/>
        </p:nvSpPr>
        <p:spPr>
          <a:xfrm>
            <a:off x="0" y="991612"/>
            <a:ext cx="3583500" cy="16440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 dirty="0"/>
              <a:t>Место, безопасное для группы укрывшихся от мира людей, по сути является не убежищем, а точкой ожидания. Темнота, влажность и сниженная гравитация полностью определяют это пространство, несут в себе все его признаки. Людям в бункере спокойно, так как они научены опыту настоящей опасности. Они изолированы и будущее развитие событий не так важно для них.</a:t>
            </a:r>
          </a:p>
          <a:p>
            <a:pPr lvl="0" rt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None/>
            </a:pPr>
            <a:r>
              <a:rPr lang="en" sz="1000" dirty="0"/>
              <a:t>Владислав Ефимов</a:t>
            </a:r>
          </a:p>
        </p:txBody>
      </p:sp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3375" y="991612"/>
            <a:ext cx="5560624" cy="3160274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3583500" y="4368986"/>
            <a:ext cx="4612500" cy="34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ru-RU" sz="1000" b="1" dirty="0">
                <a:solidFill>
                  <a:schemeClr val="dk1"/>
                </a:solidFill>
              </a:rPr>
              <a:t>«</a:t>
            </a:r>
            <a:r>
              <a:rPr lang="en" sz="1000" b="1" dirty="0">
                <a:solidFill>
                  <a:schemeClr val="dk1"/>
                </a:solidFill>
              </a:rPr>
              <a:t>БАССЕЙН</a:t>
            </a:r>
            <a:r>
              <a:rPr lang="ru-RU" sz="1000" b="1" dirty="0">
                <a:solidFill>
                  <a:schemeClr val="dk1"/>
                </a:solidFill>
              </a:rPr>
              <a:t>».</a:t>
            </a:r>
            <a:r>
              <a:rPr lang="en" sz="1000" b="1" dirty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2015. Видео. 9</a:t>
            </a:r>
            <a:r>
              <a:rPr lang="ru-RU" sz="1000" dirty="0">
                <a:solidFill>
                  <a:schemeClr val="dk1"/>
                </a:solidFill>
              </a:rPr>
              <a:t> мин </a:t>
            </a:r>
            <a:r>
              <a:rPr lang="en" sz="1000" dirty="0">
                <a:solidFill>
                  <a:schemeClr val="dk1"/>
                </a:solidFill>
              </a:rPr>
              <a:t>41</a:t>
            </a:r>
            <a:r>
              <a:rPr lang="ru-RU" sz="1000" dirty="0">
                <a:solidFill>
                  <a:schemeClr val="dk1"/>
                </a:solidFill>
              </a:rPr>
              <a:t> сек</a:t>
            </a:r>
            <a:endParaRPr lang="en" sz="1000" dirty="0">
              <a:solidFill>
                <a:schemeClr val="dk1"/>
              </a:solidFill>
            </a:endParaRPr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0475" y="873700"/>
            <a:ext cx="4673525" cy="33960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18940" y="882180"/>
            <a:ext cx="4470600" cy="16895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 dirty="0"/>
              <a:t>ОБЪЯВЛЯЕТСЯ КАСТИНГ!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 dirty="0"/>
              <a:t>Требуются мужчины и женщины для съемки эпизода видео работы художницы Полины Канис для Московской Международной Биеннале Современного Искусства, которая будет проходить в сентябре 2015 года в Москве. Примерный возраст от 25 до 55 лет.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 dirty="0"/>
              <a:t>Телосложение и цвет волос значения не имеют. По типажу просим обратить внимание на фото референсы и предыдущую работу.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 dirty="0"/>
              <a:t>Съемки в бассейне по пояс в воде.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 dirty="0"/>
              <a:t>Часть людей будут одеты в одежду, а часть в сдельные купальные костюмы. </a:t>
            </a:r>
          </a:p>
          <a:p>
            <a:pPr lvl="0" rtl="0">
              <a:spcBef>
                <a:spcPts val="0"/>
              </a:spcBef>
              <a:buNone/>
            </a:pPr>
            <a:endParaRPr sz="10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/>
        </p:nvSpPr>
        <p:spPr>
          <a:xfrm>
            <a:off x="683568" y="627534"/>
            <a:ext cx="5489100" cy="53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200" b="1" dirty="0" smtClean="0"/>
              <a:t>«</a:t>
            </a:r>
            <a:r>
              <a:rPr lang="en" sz="1200" b="1" dirty="0" smtClean="0"/>
              <a:t>СМЕНА</a:t>
            </a:r>
            <a:r>
              <a:rPr lang="ru-RU" sz="1200" b="1" dirty="0" smtClean="0"/>
              <a:t>».</a:t>
            </a:r>
            <a:r>
              <a:rPr lang="en" sz="1200" b="1" dirty="0" smtClean="0"/>
              <a:t> </a:t>
            </a:r>
            <a:r>
              <a:rPr lang="en" sz="1200" dirty="0"/>
              <a:t>2016. </a:t>
            </a:r>
            <a:r>
              <a:rPr lang="en" sz="1200" dirty="0" smtClean="0"/>
              <a:t>Видео. 27</a:t>
            </a:r>
            <a:r>
              <a:rPr lang="ru-RU" sz="1200" dirty="0" smtClean="0"/>
              <a:t> мин </a:t>
            </a:r>
            <a:r>
              <a:rPr lang="en" sz="1200" dirty="0" smtClean="0"/>
              <a:t>55</a:t>
            </a:r>
            <a:r>
              <a:rPr lang="ru-RU" sz="1200" dirty="0"/>
              <a:t> </a:t>
            </a:r>
            <a:r>
              <a:rPr lang="ru-RU" sz="1200" dirty="0" smtClean="0"/>
              <a:t>сек</a:t>
            </a:r>
            <a:endParaRPr lang="en" sz="12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9799" y="1078425"/>
            <a:ext cx="6064100" cy="30372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0" y="849825"/>
            <a:ext cx="3079800" cy="22259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00" dirty="0"/>
          </a:p>
          <a:p>
            <a:pPr lvl="0">
              <a:spcBef>
                <a:spcPts val="0"/>
              </a:spcBef>
              <a:buNone/>
            </a:pPr>
            <a:endParaRPr sz="1000" dirty="0"/>
          </a:p>
          <a:p>
            <a:pPr lvl="0">
              <a:spcBef>
                <a:spcPts val="0"/>
              </a:spcBef>
              <a:buNone/>
            </a:pPr>
            <a:endParaRPr sz="1000" dirty="0"/>
          </a:p>
          <a:p>
            <a:pPr lv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None/>
            </a:pPr>
            <a:r>
              <a:rPr lang="en" sz="1000" dirty="0"/>
              <a:t>Действие видео разворачивается в закрытом заведении, расположенном в здании бывшего музея, персонал которого погружен в выполнение своих обязанностей. Со стороны может казаться, что они ничем не заняты и обеспечивают стабильность системы лишь своим физическим присутствием. Все идет привычным образом, и только в последней сцене возникает намек на возможность изменения хода вещей. </a:t>
            </a:r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  <p:sp>
        <p:nvSpPr>
          <p:cNvPr id="100" name="Shape 100"/>
          <p:cNvSpPr txBox="1"/>
          <p:nvPr/>
        </p:nvSpPr>
        <p:spPr>
          <a:xfrm>
            <a:off x="3079799" y="4299942"/>
            <a:ext cx="4612500" cy="34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</a:pPr>
            <a:r>
              <a:rPr lang="ru-RU" sz="1000" b="1" dirty="0"/>
              <a:t>«</a:t>
            </a:r>
            <a:r>
              <a:rPr lang="en" sz="1000" b="1" dirty="0"/>
              <a:t>СМЕНА</a:t>
            </a:r>
            <a:r>
              <a:rPr lang="ru-RU" sz="1000" b="1" dirty="0"/>
              <a:t>».</a:t>
            </a:r>
            <a:r>
              <a:rPr lang="en" sz="1000" b="1" dirty="0"/>
              <a:t> </a:t>
            </a:r>
            <a:r>
              <a:rPr lang="en" sz="1000" dirty="0"/>
              <a:t>2016. Видео. 27</a:t>
            </a:r>
            <a:r>
              <a:rPr lang="ru-RU" sz="1000" dirty="0"/>
              <a:t> мин </a:t>
            </a:r>
            <a:r>
              <a:rPr lang="en" sz="1000" dirty="0"/>
              <a:t>55</a:t>
            </a:r>
            <a:r>
              <a:rPr lang="ru-RU" sz="1000" dirty="0"/>
              <a:t> сек</a:t>
            </a:r>
            <a:endParaRPr lang="en" sz="1000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/>
        </p:nvSpPr>
        <p:spPr>
          <a:xfrm>
            <a:off x="0" y="1011150"/>
            <a:ext cx="3088500" cy="17046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 dirty="0"/>
              <a:t>История рассказана от лица уборщика-мужчины. Собственно, «Смена» — это не только про гендерные роли, но и про его рабочий день. Особую атмосферу видео придает стилизация под кино про сталинское время а-ля Герман-старший: узнаваемая одежда, предметы быта, интерьер советского дома отдыха.</a:t>
            </a:r>
          </a:p>
          <a:p>
            <a:pPr lvl="0">
              <a:spcBef>
                <a:spcPts val="0"/>
              </a:spcBef>
              <a:buNone/>
            </a:pPr>
            <a:endParaRPr sz="1000" dirty="0"/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 sz="1000" dirty="0">
                <a:solidFill>
                  <a:schemeClr val="dk1"/>
                </a:solidFill>
              </a:rPr>
              <a:t>Сергей Гуськов</a:t>
            </a:r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8657" y="1033925"/>
            <a:ext cx="6055340" cy="30567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3088500" y="4370575"/>
            <a:ext cx="4612500" cy="34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</a:pPr>
            <a:r>
              <a:rPr lang="ru-RU" sz="1000" b="1" dirty="0"/>
              <a:t>«</a:t>
            </a:r>
            <a:r>
              <a:rPr lang="en" sz="1000" b="1" dirty="0"/>
              <a:t>СМЕНА</a:t>
            </a:r>
            <a:r>
              <a:rPr lang="ru-RU" sz="1000" b="1" dirty="0"/>
              <a:t>».</a:t>
            </a:r>
            <a:r>
              <a:rPr lang="en" sz="1000" b="1" dirty="0"/>
              <a:t> </a:t>
            </a:r>
            <a:r>
              <a:rPr lang="en" sz="1000" dirty="0"/>
              <a:t>2016. Видео. 27</a:t>
            </a:r>
            <a:r>
              <a:rPr lang="ru-RU" sz="1000" dirty="0"/>
              <a:t> мин </a:t>
            </a:r>
            <a:r>
              <a:rPr lang="en" sz="1000" dirty="0"/>
              <a:t>55</a:t>
            </a:r>
            <a:r>
              <a:rPr lang="ru-RU" sz="1000" dirty="0"/>
              <a:t> сек</a:t>
            </a:r>
            <a:endParaRPr lang="en" sz="1000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/>
        </p:nvSpPr>
        <p:spPr>
          <a:xfrm>
            <a:off x="0" y="1071750"/>
            <a:ext cx="3000000" cy="15720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 dirty="0"/>
              <a:t>Замещение ролей словно бы произведено одномоментно, а потому узнаваемые признаки патриархального господства просто апроприируются женщинами, а мужчины попадают в ситуацию сегодняшних женщин. </a:t>
            </a:r>
          </a:p>
          <a:p>
            <a:pPr lvl="0" rt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None/>
            </a:pPr>
            <a:r>
              <a:rPr lang="en" sz="1000" dirty="0"/>
              <a:t>Сергей Гуськов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  <p:sp>
        <p:nvSpPr>
          <p:cNvPr id="84" name="Shape 84"/>
          <p:cNvSpPr txBox="1"/>
          <p:nvPr/>
        </p:nvSpPr>
        <p:spPr>
          <a:xfrm>
            <a:off x="4296050" y="10717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Videostill The shift 2.tif Эта картинка слишком большая, дпавайте поменьше.</a:t>
            </a:r>
          </a:p>
        </p:txBody>
      </p:sp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4900" y="1042091"/>
            <a:ext cx="6119100" cy="305803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/>
          <p:nvPr/>
        </p:nvSpPr>
        <p:spPr>
          <a:xfrm>
            <a:off x="3024900" y="4375041"/>
            <a:ext cx="4612500" cy="34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</a:pPr>
            <a:r>
              <a:rPr lang="ru-RU" sz="1000" b="1" dirty="0"/>
              <a:t>«</a:t>
            </a:r>
            <a:r>
              <a:rPr lang="en" sz="1000" b="1" dirty="0"/>
              <a:t>СМЕНА</a:t>
            </a:r>
            <a:r>
              <a:rPr lang="ru-RU" sz="1000" b="1" dirty="0"/>
              <a:t>».</a:t>
            </a:r>
            <a:r>
              <a:rPr lang="en" sz="1000" b="1" dirty="0"/>
              <a:t> </a:t>
            </a:r>
            <a:r>
              <a:rPr lang="en" sz="1000" dirty="0"/>
              <a:t>2016. Видео. 27</a:t>
            </a:r>
            <a:r>
              <a:rPr lang="ru-RU" sz="1000" dirty="0"/>
              <a:t> мин </a:t>
            </a:r>
            <a:r>
              <a:rPr lang="en" sz="1000" dirty="0"/>
              <a:t>55</a:t>
            </a:r>
            <a:r>
              <a:rPr lang="ru-RU" sz="1000" dirty="0"/>
              <a:t> сек</a:t>
            </a:r>
            <a:endParaRPr lang="en" sz="1000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/>
        </p:nvSpPr>
        <p:spPr>
          <a:xfrm>
            <a:off x="0" y="1071750"/>
            <a:ext cx="3024900" cy="14999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 dirty="0"/>
              <a:t>Женщины ходят в нижнем белье, это считается нормальным, тогда как мужчины наглухо застегнуты в нелепую мешковатую одежду, не могут чрезмерно демонстрировать «непристойные» участки тела — то есть все ниже шеи, за исключением рук. </a:t>
            </a:r>
          </a:p>
        </p:txBody>
      </p:sp>
      <p:pic>
        <p:nvPicPr>
          <p:cNvPr id="77" name="Shape 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4900" y="1043375"/>
            <a:ext cx="6119101" cy="305674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 txBox="1"/>
          <p:nvPr/>
        </p:nvSpPr>
        <p:spPr>
          <a:xfrm>
            <a:off x="3024900" y="4370575"/>
            <a:ext cx="4612500" cy="34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</a:pPr>
            <a:r>
              <a:rPr lang="ru-RU" sz="1000" b="1" dirty="0"/>
              <a:t>«</a:t>
            </a:r>
            <a:r>
              <a:rPr lang="en" sz="1000" b="1" dirty="0"/>
              <a:t>СМЕНА</a:t>
            </a:r>
            <a:r>
              <a:rPr lang="ru-RU" sz="1000" b="1" dirty="0"/>
              <a:t>».</a:t>
            </a:r>
            <a:r>
              <a:rPr lang="en" sz="1000" b="1" dirty="0"/>
              <a:t> </a:t>
            </a:r>
            <a:r>
              <a:rPr lang="en" sz="1000" dirty="0"/>
              <a:t>2016. Видео. 27</a:t>
            </a:r>
            <a:r>
              <a:rPr lang="ru-RU" sz="1000" dirty="0"/>
              <a:t> мин </a:t>
            </a:r>
            <a:r>
              <a:rPr lang="en" sz="1000" dirty="0"/>
              <a:t>55</a:t>
            </a:r>
            <a:r>
              <a:rPr lang="ru-RU" sz="1000" dirty="0"/>
              <a:t> сек</a:t>
            </a:r>
            <a:endParaRPr lang="en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/>
          <p:nvPr/>
        </p:nvSpPr>
        <p:spPr>
          <a:xfrm>
            <a:off x="-30395" y="1105374"/>
            <a:ext cx="3834300" cy="16684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 sz="1000" dirty="0">
                <a:solidFill>
                  <a:schemeClr val="dk1"/>
                </a:solidFill>
              </a:rPr>
              <a:t>Работа является реализацией подсознательного образа автора, возникающего в процессе размышлений о современном искусстве. Это диалог, который полностью реален, и записан во время сеанса «секса по телефону». Своеобразная апроприация чужой фантазии, используя которую автор хотел дистанцироваться от собственного восприятия реального пространства музея современного искусства, и увидеть его с другой стороны. </a:t>
            </a:r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  <p:pic>
        <p:nvPicPr>
          <p:cNvPr id="370" name="Shape 370" descr="Screen Shot 2016-07-25 at 21.41.23.png"/>
          <p:cNvPicPr preferRelativeResize="0"/>
          <p:nvPr/>
        </p:nvPicPr>
        <p:blipFill rotWithShape="1">
          <a:blip r:embed="rId3">
            <a:alphaModFix/>
          </a:blip>
          <a:srcRect t="4304" b="4304"/>
          <a:stretch/>
        </p:blipFill>
        <p:spPr>
          <a:xfrm>
            <a:off x="3334275" y="1105374"/>
            <a:ext cx="5809728" cy="2932749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Shape 371"/>
          <p:cNvSpPr txBox="1"/>
          <p:nvPr/>
        </p:nvSpPr>
        <p:spPr>
          <a:xfrm>
            <a:off x="3334275" y="4264552"/>
            <a:ext cx="4294200" cy="30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ru-RU" sz="1000" b="1" dirty="0">
                <a:solidFill>
                  <a:schemeClr val="dk1"/>
                </a:solidFill>
              </a:rPr>
              <a:t>«</a:t>
            </a:r>
            <a:r>
              <a:rPr lang="en" sz="1000" b="1" dirty="0">
                <a:solidFill>
                  <a:schemeClr val="dk1"/>
                </a:solidFill>
              </a:rPr>
              <a:t>В МУЗЕЕ</a:t>
            </a:r>
            <a:r>
              <a:rPr lang="ru-RU" sz="1000" b="1" dirty="0">
                <a:solidFill>
                  <a:schemeClr val="dk1"/>
                </a:solidFill>
              </a:rPr>
              <a:t>».</a:t>
            </a:r>
            <a:r>
              <a:rPr lang="en" sz="1000" b="1" dirty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2009. Видео</a:t>
            </a:r>
            <a:r>
              <a:rPr lang="ru-RU" sz="1000" dirty="0">
                <a:solidFill>
                  <a:schemeClr val="dk1"/>
                </a:solidFill>
              </a:rPr>
              <a:t>.</a:t>
            </a:r>
            <a:r>
              <a:rPr lang="en" sz="1000" dirty="0">
                <a:solidFill>
                  <a:schemeClr val="dk1"/>
                </a:solidFill>
              </a:rPr>
              <a:t> 9</a:t>
            </a:r>
            <a:r>
              <a:rPr lang="ru-RU" sz="1000" dirty="0">
                <a:solidFill>
                  <a:schemeClr val="dk1"/>
                </a:solidFill>
              </a:rPr>
              <a:t> мин </a:t>
            </a:r>
            <a:r>
              <a:rPr lang="en" sz="1000" dirty="0">
                <a:solidFill>
                  <a:schemeClr val="dk1"/>
                </a:solidFill>
              </a:rPr>
              <a:t>49</a:t>
            </a:r>
            <a:r>
              <a:rPr lang="ru-RU" sz="1000" dirty="0">
                <a:solidFill>
                  <a:schemeClr val="dk1"/>
                </a:solidFill>
              </a:rPr>
              <a:t> сек</a:t>
            </a:r>
            <a:endParaRPr lang="en" sz="1000" dirty="0">
              <a:solidFill>
                <a:schemeClr val="dk1"/>
              </a:solidFill>
            </a:endParaRPr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/>
          <p:nvPr/>
        </p:nvSpPr>
        <p:spPr>
          <a:xfrm>
            <a:off x="0" y="1126153"/>
            <a:ext cx="3334200" cy="12295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 dirty="0"/>
              <a:t>Видео создает новое виртуальное пространство на основе существующего у собеседника знания о предмете разговора. Пространство, лишенного этических границ и запретов. Получившийся диалог дополнен образами, снятыми в зоологическом музее, для того, чтобы усилить диссонанс между авторским восприятием и тем, куда ее помещает фантазия незнакомца. </a:t>
            </a:r>
          </a:p>
        </p:txBody>
      </p:sp>
      <p:pic>
        <p:nvPicPr>
          <p:cNvPr id="363" name="Shape 363" descr="Screen Shot 2016-07-25 at 21.38.51.png"/>
          <p:cNvPicPr preferRelativeResize="0"/>
          <p:nvPr/>
        </p:nvPicPr>
        <p:blipFill rotWithShape="1">
          <a:blip r:embed="rId3">
            <a:alphaModFix/>
          </a:blip>
          <a:srcRect t="4570" b="4561"/>
          <a:stretch/>
        </p:blipFill>
        <p:spPr>
          <a:xfrm>
            <a:off x="3334275" y="1116834"/>
            <a:ext cx="5809723" cy="2909841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Shape 364"/>
          <p:cNvSpPr txBox="1"/>
          <p:nvPr/>
        </p:nvSpPr>
        <p:spPr>
          <a:xfrm>
            <a:off x="3320950" y="4227934"/>
            <a:ext cx="4294200" cy="30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ru-RU" sz="1000" b="1" dirty="0">
                <a:solidFill>
                  <a:schemeClr val="dk1"/>
                </a:solidFill>
              </a:rPr>
              <a:t>«</a:t>
            </a:r>
            <a:r>
              <a:rPr lang="en" sz="1000" b="1" dirty="0">
                <a:solidFill>
                  <a:schemeClr val="dk1"/>
                </a:solidFill>
              </a:rPr>
              <a:t>В МУЗЕЕ</a:t>
            </a:r>
            <a:r>
              <a:rPr lang="ru-RU" sz="1000" b="1" dirty="0">
                <a:solidFill>
                  <a:schemeClr val="dk1"/>
                </a:solidFill>
              </a:rPr>
              <a:t>».</a:t>
            </a:r>
            <a:r>
              <a:rPr lang="en" sz="1000" b="1" dirty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2009. Видео</a:t>
            </a:r>
            <a:r>
              <a:rPr lang="ru-RU" sz="1000" dirty="0">
                <a:solidFill>
                  <a:schemeClr val="dk1"/>
                </a:solidFill>
              </a:rPr>
              <a:t>.</a:t>
            </a:r>
            <a:r>
              <a:rPr lang="en" sz="1000" dirty="0">
                <a:solidFill>
                  <a:schemeClr val="dk1"/>
                </a:solidFill>
              </a:rPr>
              <a:t> 9</a:t>
            </a:r>
            <a:r>
              <a:rPr lang="ru-RU" sz="1000" dirty="0">
                <a:solidFill>
                  <a:schemeClr val="dk1"/>
                </a:solidFill>
              </a:rPr>
              <a:t> мин </a:t>
            </a:r>
            <a:r>
              <a:rPr lang="en" sz="1000" dirty="0">
                <a:solidFill>
                  <a:schemeClr val="dk1"/>
                </a:solidFill>
              </a:rPr>
              <a:t>49</a:t>
            </a:r>
            <a:r>
              <a:rPr lang="ru-RU" sz="1000" dirty="0">
                <a:solidFill>
                  <a:schemeClr val="dk1"/>
                </a:solidFill>
              </a:rPr>
              <a:t> сек</a:t>
            </a:r>
            <a:endParaRPr lang="en" sz="1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/>
          <p:nvPr/>
        </p:nvSpPr>
        <p:spPr>
          <a:xfrm>
            <a:off x="875975" y="825525"/>
            <a:ext cx="5489100" cy="53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ru-RU" sz="1200" b="1" dirty="0" smtClean="0">
                <a:solidFill>
                  <a:schemeClr val="dk1"/>
                </a:solidFill>
              </a:rPr>
              <a:t>«</a:t>
            </a:r>
            <a:r>
              <a:rPr lang="en" sz="1200" b="1" dirty="0" smtClean="0">
                <a:solidFill>
                  <a:schemeClr val="dk1"/>
                </a:solidFill>
              </a:rPr>
              <a:t>ОЧИЩЕНИЕ</a:t>
            </a:r>
            <a:r>
              <a:rPr lang="ru-RU" sz="1200" b="1" dirty="0" smtClean="0">
                <a:solidFill>
                  <a:schemeClr val="dk1"/>
                </a:solidFill>
              </a:rPr>
              <a:t>»</a:t>
            </a:r>
            <a:r>
              <a:rPr lang="ru-RU" sz="1200" b="1" dirty="0">
                <a:solidFill>
                  <a:schemeClr val="dk1"/>
                </a:solidFill>
              </a:rPr>
              <a:t>.</a:t>
            </a:r>
            <a:r>
              <a:rPr lang="en" sz="1200" b="1" dirty="0" smtClean="0">
                <a:solidFill>
                  <a:schemeClr val="dk1"/>
                </a:solidFill>
              </a:rPr>
              <a:t> </a:t>
            </a:r>
            <a:r>
              <a:rPr lang="en" sz="1200" dirty="0">
                <a:solidFill>
                  <a:schemeClr val="dk1"/>
                </a:solidFill>
              </a:rPr>
              <a:t>2010. Видео, луп. </a:t>
            </a:r>
            <a:r>
              <a:rPr lang="en" sz="1200" dirty="0" smtClean="0">
                <a:solidFill>
                  <a:schemeClr val="dk1"/>
                </a:solidFill>
              </a:rPr>
              <a:t>20</a:t>
            </a:r>
            <a:r>
              <a:rPr lang="ru-RU" sz="1200" dirty="0" smtClean="0">
                <a:solidFill>
                  <a:schemeClr val="dk1"/>
                </a:solidFill>
              </a:rPr>
              <a:t> мин</a:t>
            </a:r>
            <a:endParaRPr lang="en"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/>
          <p:nvPr/>
        </p:nvSpPr>
        <p:spPr>
          <a:xfrm>
            <a:off x="13274" y="1017284"/>
            <a:ext cx="3321000" cy="110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/>
            <a:r>
              <a:rPr lang="ru-RU" sz="1000" dirty="0" smtClean="0">
                <a:solidFill>
                  <a:schemeClr val="dk1"/>
                </a:solidFill>
              </a:rPr>
              <a:t>«Очищение» </a:t>
            </a:r>
            <a:r>
              <a:rPr lang="en" sz="1000" dirty="0" smtClean="0"/>
              <a:t>является  </a:t>
            </a:r>
            <a:r>
              <a:rPr lang="en" sz="1000" dirty="0"/>
              <a:t>видеодокументацией перформанса, в котором воссоздается ритуал омовения ног. Образ женщины, которая омывает ноги мужчине, имеет множество смыслов и ассоциаций в различных культурных и религиозных традициях.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200" dirty="0">
              <a:solidFill>
                <a:srgbClr val="1155CC"/>
              </a:solidFill>
            </a:endParaRPr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2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2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2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2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200" dirty="0"/>
          </a:p>
        </p:txBody>
      </p:sp>
      <p:pic>
        <p:nvPicPr>
          <p:cNvPr id="351" name="Shape 351" descr="Screen Shot 2016-07-25 at 21.42.53.png"/>
          <p:cNvPicPr preferRelativeResize="0"/>
          <p:nvPr/>
        </p:nvPicPr>
        <p:blipFill rotWithShape="1">
          <a:blip r:embed="rId3">
            <a:alphaModFix/>
          </a:blip>
          <a:srcRect t="6369" b="6369"/>
          <a:stretch/>
        </p:blipFill>
        <p:spPr>
          <a:xfrm>
            <a:off x="3334274" y="1017284"/>
            <a:ext cx="5809724" cy="290984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Shape 352"/>
          <p:cNvSpPr txBox="1"/>
          <p:nvPr/>
        </p:nvSpPr>
        <p:spPr>
          <a:xfrm>
            <a:off x="3305315" y="4227934"/>
            <a:ext cx="4294200" cy="30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ru-RU" sz="1000" b="1" dirty="0">
                <a:solidFill>
                  <a:schemeClr val="dk1"/>
                </a:solidFill>
              </a:rPr>
              <a:t>«</a:t>
            </a:r>
            <a:r>
              <a:rPr lang="en" sz="1000" b="1" dirty="0">
                <a:solidFill>
                  <a:schemeClr val="dk1"/>
                </a:solidFill>
              </a:rPr>
              <a:t>ОЧИЩЕНИЕ</a:t>
            </a:r>
            <a:r>
              <a:rPr lang="ru-RU" sz="1000" b="1" dirty="0">
                <a:solidFill>
                  <a:schemeClr val="dk1"/>
                </a:solidFill>
              </a:rPr>
              <a:t>».</a:t>
            </a:r>
            <a:r>
              <a:rPr lang="en" sz="1000" b="1" dirty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2010. Видео, луп. 20</a:t>
            </a:r>
            <a:r>
              <a:rPr lang="ru-RU" sz="1000" dirty="0">
                <a:solidFill>
                  <a:schemeClr val="dk1"/>
                </a:solidFill>
              </a:rPr>
              <a:t> мин</a:t>
            </a:r>
            <a:endParaRPr lang="en" sz="1000" dirty="0">
              <a:solidFill>
                <a:schemeClr val="dk1"/>
              </a:solidFill>
            </a:endParaRPr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/>
          <p:nvPr/>
        </p:nvSpPr>
        <p:spPr>
          <a:xfrm>
            <a:off x="109575" y="1105374"/>
            <a:ext cx="3224700" cy="12503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 dirty="0"/>
              <a:t>В перформансе автор пытается переосмыслить этот образ, очистить его.  Избавляясь от очевидных ассоциаций, он помещает действие в нейтральный контекст; все герои одеты в одинаковую нейтральную одежду, все они примерно одного возраста. В итоге канонический образ полностью деконструируется.</a:t>
            </a:r>
          </a:p>
        </p:txBody>
      </p:sp>
      <p:pic>
        <p:nvPicPr>
          <p:cNvPr id="344" name="Shape 344" descr="purification3.jpg"/>
          <p:cNvPicPr preferRelativeResize="0"/>
          <p:nvPr/>
        </p:nvPicPr>
        <p:blipFill rotWithShape="1">
          <a:blip r:embed="rId3">
            <a:alphaModFix/>
          </a:blip>
          <a:srcRect t="5133" b="5124"/>
          <a:stretch/>
        </p:blipFill>
        <p:spPr>
          <a:xfrm>
            <a:off x="3334275" y="1105374"/>
            <a:ext cx="5809724" cy="2932754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Shape 345"/>
          <p:cNvSpPr txBox="1"/>
          <p:nvPr/>
        </p:nvSpPr>
        <p:spPr>
          <a:xfrm>
            <a:off x="3320950" y="4411825"/>
            <a:ext cx="4294200" cy="30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450215" lvl="0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ru-RU" sz="1000" b="1" dirty="0">
                <a:solidFill>
                  <a:schemeClr val="dk1"/>
                </a:solidFill>
              </a:rPr>
              <a:t>«</a:t>
            </a:r>
            <a:r>
              <a:rPr lang="en" sz="1000" b="1" dirty="0">
                <a:solidFill>
                  <a:schemeClr val="dk1"/>
                </a:solidFill>
              </a:rPr>
              <a:t>ОЧИЩЕНИЕ</a:t>
            </a:r>
            <a:r>
              <a:rPr lang="ru-RU" sz="1000" b="1" dirty="0">
                <a:solidFill>
                  <a:schemeClr val="dk1"/>
                </a:solidFill>
              </a:rPr>
              <a:t>».</a:t>
            </a:r>
            <a:r>
              <a:rPr lang="en" sz="1000" b="1" dirty="0">
                <a:solidFill>
                  <a:schemeClr val="dk1"/>
                </a:solidFill>
              </a:rPr>
              <a:t> </a:t>
            </a:r>
            <a:r>
              <a:rPr lang="en" sz="1000" dirty="0">
                <a:solidFill>
                  <a:schemeClr val="dk1"/>
                </a:solidFill>
              </a:rPr>
              <a:t>2010. Видео, луп. 20</a:t>
            </a:r>
            <a:r>
              <a:rPr lang="ru-RU" sz="1000" dirty="0">
                <a:solidFill>
                  <a:schemeClr val="dk1"/>
                </a:solidFill>
              </a:rPr>
              <a:t> мин</a:t>
            </a:r>
            <a:endParaRPr lang="en" sz="1000" dirty="0">
              <a:solidFill>
                <a:schemeClr val="dk1"/>
              </a:solidFill>
            </a:endParaRPr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b="1" dirty="0"/>
          </a:p>
          <a:p>
            <a:pPr marR="450215" lvl="0" rtl="0">
              <a:lnSpc>
                <a:spcPct val="115000"/>
              </a:lnSpc>
              <a:spcBef>
                <a:spcPts val="0"/>
              </a:spcBef>
              <a:buNone/>
            </a:pPr>
            <a:endParaRPr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2512</Words>
  <Application>Microsoft Office PowerPoint</Application>
  <PresentationFormat>Экран (16:9)</PresentationFormat>
  <Paragraphs>212</Paragraphs>
  <Slides>49</Slides>
  <Notes>48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49</vt:i4>
      </vt:variant>
    </vt:vector>
  </HeadingPairs>
  <TitlesOfParts>
    <vt:vector size="51" baseType="lpstr">
      <vt:lpstr>simple-light-2</vt:lpstr>
      <vt:lpstr>Custom Theme</vt:lpstr>
      <vt:lpstr>Полина Канис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Шамшаева Анастасия</cp:lastModifiedBy>
  <cp:revision>11</cp:revision>
  <dcterms:modified xsi:type="dcterms:W3CDTF">2016-08-15T11:08:35Z</dcterms:modified>
</cp:coreProperties>
</file>