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4" r:id="rId1"/>
  </p:sldMasterIdLst>
  <p:notesMasterIdLst>
    <p:notesMasterId r:id="rId35"/>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111" d="100"/>
          <a:sy n="111" d="100"/>
        </p:scale>
        <p:origin x="-90" y="-72"/>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381187" y="685800"/>
            <a:ext cx="6096299"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lvl="0">
              <a:spcBef>
                <a:spcPts val="0"/>
              </a:spcBef>
              <a:defRPr sz="1100"/>
            </a:lvl1pPr>
            <a:lvl2pPr lvl="1">
              <a:spcBef>
                <a:spcPts val="0"/>
              </a:spcBef>
              <a:defRPr sz="1100"/>
            </a:lvl2pPr>
            <a:lvl3pPr lvl="2">
              <a:spcBef>
                <a:spcPts val="0"/>
              </a:spcBef>
              <a:defRPr sz="1100"/>
            </a:lvl3pPr>
            <a:lvl4pPr lvl="3">
              <a:spcBef>
                <a:spcPts val="0"/>
              </a:spcBef>
              <a:defRPr sz="1100"/>
            </a:lvl4pPr>
            <a:lvl5pPr lvl="4">
              <a:spcBef>
                <a:spcPts val="0"/>
              </a:spcBef>
              <a:defRPr sz="1100"/>
            </a:lvl5pPr>
            <a:lvl6pPr lvl="5">
              <a:spcBef>
                <a:spcPts val="0"/>
              </a:spcBef>
              <a:defRPr sz="1100"/>
            </a:lvl6pPr>
            <a:lvl7pPr lvl="6">
              <a:spcBef>
                <a:spcPts val="0"/>
              </a:spcBef>
              <a:defRPr sz="1100"/>
            </a:lvl7pPr>
            <a:lvl8pPr lvl="7">
              <a:spcBef>
                <a:spcPts val="0"/>
              </a:spcBef>
              <a:defRPr sz="1100"/>
            </a:lvl8pPr>
            <a:lvl9pPr lvl="8">
              <a:spcBef>
                <a:spcPts val="0"/>
              </a:spcBef>
              <a:defRPr sz="1100"/>
            </a:lvl9pPr>
          </a:lstStyle>
          <a:p>
            <a:endParaRPr/>
          </a:p>
        </p:txBody>
      </p:sp>
    </p:spTree>
    <p:extLst>
      <p:ext uri="{BB962C8B-B14F-4D97-AF65-F5344CB8AC3E}">
        <p14:creationId xmlns:p14="http://schemas.microsoft.com/office/powerpoint/2010/main" val="3835220949"/>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
        <p:cNvGrpSpPr/>
        <p:nvPr/>
      </p:nvGrpSpPr>
      <p:grpSpPr>
        <a:xfrm>
          <a:off x="0" y="0"/>
          <a:ext cx="0" cy="0"/>
          <a:chOff x="0" y="0"/>
          <a:chExt cx="0" cy="0"/>
        </a:xfrm>
      </p:grpSpPr>
      <p:sp>
        <p:nvSpPr>
          <p:cNvPr id="31" name="Shape 3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2" name="Shape 3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Shape 9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3" name="Shape 9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Shape 9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9" name="Shape 9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Shape 10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5" name="Shape 10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Shape 11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1" name="Shape 11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Shape 11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7" name="Shape 11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Shape 12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2" name="Shape 12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Shape 12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7" name="Shape 12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Shape 13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4" name="Shape 13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Shape 13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0" name="Shape 14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Shape 14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6" name="Shape 14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
        <p:cNvGrpSpPr/>
        <p:nvPr/>
      </p:nvGrpSpPr>
      <p:grpSpPr>
        <a:xfrm>
          <a:off x="0" y="0"/>
          <a:ext cx="0" cy="0"/>
          <a:chOff x="0" y="0"/>
          <a:chExt cx="0" cy="0"/>
        </a:xfrm>
      </p:grpSpPr>
      <p:sp>
        <p:nvSpPr>
          <p:cNvPr id="37" name="Shape 3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8" name="Shape 3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Shape 15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2" name="Shape 15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Shape 15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8" name="Shape 15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Shape 16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6" name="Shape 16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Shape 17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2" name="Shape 17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Shape 17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8" name="Shape 17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Shape 18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4" name="Shape 18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Shape 18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0" name="Shape 19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Shape 19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6" name="Shape 19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Shape 20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02" name="Shape 20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Shape 20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08" name="Shape 20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
        <p:cNvGrpSpPr/>
        <p:nvPr/>
      </p:nvGrpSpPr>
      <p:grpSpPr>
        <a:xfrm>
          <a:off x="0" y="0"/>
          <a:ext cx="0" cy="0"/>
          <a:chOff x="0" y="0"/>
          <a:chExt cx="0" cy="0"/>
        </a:xfrm>
      </p:grpSpPr>
      <p:sp>
        <p:nvSpPr>
          <p:cNvPr id="43" name="Shape 4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4" name="Shape 4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Shape 21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15" name="Shape 21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Shape 22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23" name="Shape 22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Shape 22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28" name="Shape 22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Shape 23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35" name="Shape 23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
        <p:cNvGrpSpPr/>
        <p:nvPr/>
      </p:nvGrpSpPr>
      <p:grpSpPr>
        <a:xfrm>
          <a:off x="0" y="0"/>
          <a:ext cx="0" cy="0"/>
          <a:chOff x="0" y="0"/>
          <a:chExt cx="0" cy="0"/>
        </a:xfrm>
      </p:grpSpPr>
      <p:sp>
        <p:nvSpPr>
          <p:cNvPr id="50" name="Shape 5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1" name="Shape 5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Shape 5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8" name="Shape 5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
        <p:cNvGrpSpPr/>
        <p:nvPr/>
      </p:nvGrpSpPr>
      <p:grpSpPr>
        <a:xfrm>
          <a:off x="0" y="0"/>
          <a:ext cx="0" cy="0"/>
          <a:chOff x="0" y="0"/>
          <a:chExt cx="0" cy="0"/>
        </a:xfrm>
      </p:grpSpPr>
      <p:sp>
        <p:nvSpPr>
          <p:cNvPr id="66" name="Shape 6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7" name="Shape 6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Shape 7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4" name="Shape 7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Shape 7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0" name="Shape 8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Shape 8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7" name="Shape 8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9"/>
        <p:cNvGrpSpPr/>
        <p:nvPr/>
      </p:nvGrpSpPr>
      <p:grpSpPr>
        <a:xfrm>
          <a:off x="0" y="0"/>
          <a:ext cx="0" cy="0"/>
          <a:chOff x="0" y="0"/>
          <a:chExt cx="0" cy="0"/>
        </a:xfrm>
      </p:grpSpPr>
      <p:sp>
        <p:nvSpPr>
          <p:cNvPr id="10" name="Shape 10"/>
          <p:cNvSpPr txBox="1">
            <a:spLocks noGrp="1"/>
          </p:cNvSpPr>
          <p:nvPr>
            <p:ph type="ctrTitle"/>
          </p:nvPr>
        </p:nvSpPr>
        <p:spPr>
          <a:xfrm>
            <a:off x="685800" y="1583342"/>
            <a:ext cx="7772400" cy="1159856"/>
          </a:xfrm>
          <a:prstGeom prst="rect">
            <a:avLst/>
          </a:prstGeom>
        </p:spPr>
        <p:txBody>
          <a:bodyPr lIns="91425" tIns="91425" rIns="91425" bIns="91425" anchor="b" anchorCtr="0"/>
          <a:lstStyle>
            <a:lvl1pPr lvl="0" algn="ctr">
              <a:spcBef>
                <a:spcPts val="0"/>
              </a:spcBef>
              <a:buSzPct val="100000"/>
              <a:defRPr sz="4800"/>
            </a:lvl1pPr>
            <a:lvl2pPr lvl="1" algn="ctr">
              <a:spcBef>
                <a:spcPts val="0"/>
              </a:spcBef>
              <a:buSzPct val="100000"/>
              <a:defRPr sz="4800"/>
            </a:lvl2pPr>
            <a:lvl3pPr lvl="2" algn="ctr">
              <a:spcBef>
                <a:spcPts val="0"/>
              </a:spcBef>
              <a:buSzPct val="100000"/>
              <a:defRPr sz="4800"/>
            </a:lvl3pPr>
            <a:lvl4pPr lvl="3" algn="ctr">
              <a:spcBef>
                <a:spcPts val="0"/>
              </a:spcBef>
              <a:buSzPct val="100000"/>
              <a:defRPr sz="4800"/>
            </a:lvl4pPr>
            <a:lvl5pPr lvl="4" algn="ctr">
              <a:spcBef>
                <a:spcPts val="0"/>
              </a:spcBef>
              <a:buSzPct val="100000"/>
              <a:defRPr sz="4800"/>
            </a:lvl5pPr>
            <a:lvl6pPr lvl="5" algn="ctr">
              <a:spcBef>
                <a:spcPts val="0"/>
              </a:spcBef>
              <a:buSzPct val="100000"/>
              <a:defRPr sz="4800"/>
            </a:lvl6pPr>
            <a:lvl7pPr lvl="6" algn="ctr">
              <a:spcBef>
                <a:spcPts val="0"/>
              </a:spcBef>
              <a:buSzPct val="100000"/>
              <a:defRPr sz="4800"/>
            </a:lvl7pPr>
            <a:lvl8pPr lvl="7" algn="ctr">
              <a:spcBef>
                <a:spcPts val="0"/>
              </a:spcBef>
              <a:buSzPct val="100000"/>
              <a:defRPr sz="4800"/>
            </a:lvl8pPr>
            <a:lvl9pPr lvl="8" algn="ctr">
              <a:spcBef>
                <a:spcPts val="0"/>
              </a:spcBef>
              <a:buSzPct val="100000"/>
              <a:defRPr sz="4800"/>
            </a:lvl9pPr>
          </a:lstStyle>
          <a:p>
            <a:endParaRPr/>
          </a:p>
        </p:txBody>
      </p:sp>
      <p:sp>
        <p:nvSpPr>
          <p:cNvPr id="11" name="Shape 11"/>
          <p:cNvSpPr txBox="1">
            <a:spLocks noGrp="1"/>
          </p:cNvSpPr>
          <p:nvPr>
            <p:ph type="subTitle" idx="1"/>
          </p:nvPr>
        </p:nvSpPr>
        <p:spPr>
          <a:xfrm>
            <a:off x="685800" y="2840053"/>
            <a:ext cx="7772400" cy="784737"/>
          </a:xfrm>
          <a:prstGeom prst="rect">
            <a:avLst/>
          </a:prstGeom>
        </p:spPr>
        <p:txBody>
          <a:bodyPr lIns="91425" tIns="91425" rIns="91425" bIns="91425" anchor="t" anchorCtr="0"/>
          <a:lstStyle>
            <a:lvl1pPr lvl="0" algn="ctr">
              <a:spcBef>
                <a:spcPts val="0"/>
              </a:spcBef>
              <a:buClr>
                <a:schemeClr val="dk2"/>
              </a:buClr>
              <a:buNone/>
              <a:defRPr>
                <a:solidFill>
                  <a:schemeClr val="dk2"/>
                </a:solidFill>
              </a:defRPr>
            </a:lvl1pPr>
            <a:lvl2pPr lvl="1" algn="ctr">
              <a:spcBef>
                <a:spcPts val="0"/>
              </a:spcBef>
              <a:buClr>
                <a:schemeClr val="dk2"/>
              </a:buClr>
              <a:buSzPct val="100000"/>
              <a:buNone/>
              <a:defRPr sz="3000">
                <a:solidFill>
                  <a:schemeClr val="dk2"/>
                </a:solidFill>
              </a:defRPr>
            </a:lvl2pPr>
            <a:lvl3pPr lvl="2" algn="ctr">
              <a:spcBef>
                <a:spcPts val="0"/>
              </a:spcBef>
              <a:buClr>
                <a:schemeClr val="dk2"/>
              </a:buClr>
              <a:buSzPct val="100000"/>
              <a:buNone/>
              <a:defRPr sz="3000">
                <a:solidFill>
                  <a:schemeClr val="dk2"/>
                </a:solidFill>
              </a:defRPr>
            </a:lvl3pPr>
            <a:lvl4pPr lvl="3" algn="ctr">
              <a:spcBef>
                <a:spcPts val="0"/>
              </a:spcBef>
              <a:buClr>
                <a:schemeClr val="dk2"/>
              </a:buClr>
              <a:buSzPct val="100000"/>
              <a:buNone/>
              <a:defRPr sz="3000">
                <a:solidFill>
                  <a:schemeClr val="dk2"/>
                </a:solidFill>
              </a:defRPr>
            </a:lvl4pPr>
            <a:lvl5pPr lvl="4" algn="ctr">
              <a:spcBef>
                <a:spcPts val="0"/>
              </a:spcBef>
              <a:buClr>
                <a:schemeClr val="dk2"/>
              </a:buClr>
              <a:buSzPct val="100000"/>
              <a:buNone/>
              <a:defRPr sz="3000">
                <a:solidFill>
                  <a:schemeClr val="dk2"/>
                </a:solidFill>
              </a:defRPr>
            </a:lvl5pPr>
            <a:lvl6pPr lvl="5" algn="ctr">
              <a:spcBef>
                <a:spcPts val="0"/>
              </a:spcBef>
              <a:buClr>
                <a:schemeClr val="dk2"/>
              </a:buClr>
              <a:buSzPct val="100000"/>
              <a:buNone/>
              <a:defRPr sz="3000">
                <a:solidFill>
                  <a:schemeClr val="dk2"/>
                </a:solidFill>
              </a:defRPr>
            </a:lvl6pPr>
            <a:lvl7pPr lvl="6" algn="ctr">
              <a:spcBef>
                <a:spcPts val="0"/>
              </a:spcBef>
              <a:buClr>
                <a:schemeClr val="dk2"/>
              </a:buClr>
              <a:buSzPct val="100000"/>
              <a:buNone/>
              <a:defRPr sz="3000">
                <a:solidFill>
                  <a:schemeClr val="dk2"/>
                </a:solidFill>
              </a:defRPr>
            </a:lvl7pPr>
            <a:lvl8pPr lvl="7" algn="ctr">
              <a:spcBef>
                <a:spcPts val="0"/>
              </a:spcBef>
              <a:buClr>
                <a:schemeClr val="dk2"/>
              </a:buClr>
              <a:buSzPct val="100000"/>
              <a:buNone/>
              <a:defRPr sz="3000">
                <a:solidFill>
                  <a:schemeClr val="dk2"/>
                </a:solidFill>
              </a:defRPr>
            </a:lvl8pPr>
            <a:lvl9pPr lvl="8" algn="ctr">
              <a:spcBef>
                <a:spcPts val="0"/>
              </a:spcBef>
              <a:buClr>
                <a:schemeClr val="dk2"/>
              </a:buClr>
              <a:buSzPct val="100000"/>
              <a:buNone/>
              <a:defRPr sz="3000">
                <a:solidFill>
                  <a:schemeClr val="dk2"/>
                </a:solidFill>
              </a:defRPr>
            </a:lvl9pPr>
          </a:lstStyle>
          <a:p>
            <a:endParaRPr/>
          </a:p>
        </p:txBody>
      </p:sp>
      <p:sp>
        <p:nvSpPr>
          <p:cNvPr id="12" name="Shape 12"/>
          <p:cNvSpPr txBox="1">
            <a:spLocks noGrp="1"/>
          </p:cNvSpPr>
          <p:nvPr>
            <p:ph type="sldNum" idx="12"/>
          </p:nvPr>
        </p:nvSpPr>
        <p:spPr>
          <a:xfrm>
            <a:off x="8556791" y="4749850"/>
            <a:ext cx="548699" cy="393524"/>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3"/>
        <p:cNvGrpSpPr/>
        <p:nvPr/>
      </p:nvGrpSpPr>
      <p:grpSpPr>
        <a:xfrm>
          <a:off x="0" y="0"/>
          <a:ext cx="0" cy="0"/>
          <a:chOff x="0" y="0"/>
          <a:chExt cx="0" cy="0"/>
        </a:xfrm>
      </p:grpSpPr>
      <p:sp>
        <p:nvSpPr>
          <p:cNvPr id="14" name="Shape 14"/>
          <p:cNvSpPr txBox="1">
            <a:spLocks noGrp="1"/>
          </p:cNvSpPr>
          <p:nvPr>
            <p:ph type="title"/>
          </p:nvPr>
        </p:nvSpPr>
        <p:spPr>
          <a:xfrm>
            <a:off x="457200" y="205978"/>
            <a:ext cx="8229600" cy="857250"/>
          </a:xfrm>
          <a:prstGeom prst="rect">
            <a:avLst/>
          </a:prstGeom>
        </p:spPr>
        <p:txBody>
          <a:bodyPr lIns="91425" tIns="91425" rIns="91425" bIns="91425" anchor="b"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5" name="Shape 15"/>
          <p:cNvSpPr txBox="1">
            <a:spLocks noGrp="1"/>
          </p:cNvSpPr>
          <p:nvPr>
            <p:ph type="body" idx="1"/>
          </p:nvPr>
        </p:nvSpPr>
        <p:spPr>
          <a:xfrm>
            <a:off x="457200" y="1200150"/>
            <a:ext cx="8229600" cy="372568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6" name="Shape 16"/>
          <p:cNvSpPr txBox="1">
            <a:spLocks noGrp="1"/>
          </p:cNvSpPr>
          <p:nvPr>
            <p:ph type="sldNum" idx="12"/>
          </p:nvPr>
        </p:nvSpPr>
        <p:spPr>
          <a:xfrm>
            <a:off x="8556791" y="4749850"/>
            <a:ext cx="548699" cy="393524"/>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17"/>
        <p:cNvGrpSpPr/>
        <p:nvPr/>
      </p:nvGrpSpPr>
      <p:grpSpPr>
        <a:xfrm>
          <a:off x="0" y="0"/>
          <a:ext cx="0" cy="0"/>
          <a:chOff x="0" y="0"/>
          <a:chExt cx="0" cy="0"/>
        </a:xfrm>
      </p:grpSpPr>
      <p:sp>
        <p:nvSpPr>
          <p:cNvPr id="18" name="Shape 18"/>
          <p:cNvSpPr txBox="1">
            <a:spLocks noGrp="1"/>
          </p:cNvSpPr>
          <p:nvPr>
            <p:ph type="title"/>
          </p:nvPr>
        </p:nvSpPr>
        <p:spPr>
          <a:xfrm>
            <a:off x="457200" y="205978"/>
            <a:ext cx="8229600" cy="857250"/>
          </a:xfrm>
          <a:prstGeom prst="rect">
            <a:avLst/>
          </a:prstGeom>
        </p:spPr>
        <p:txBody>
          <a:bodyPr lIns="91425" tIns="91425" rIns="91425" bIns="91425" anchor="b"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9" name="Shape 19"/>
          <p:cNvSpPr txBox="1">
            <a:spLocks noGrp="1"/>
          </p:cNvSpPr>
          <p:nvPr>
            <p:ph type="body" idx="1"/>
          </p:nvPr>
        </p:nvSpPr>
        <p:spPr>
          <a:xfrm>
            <a:off x="457200" y="1200150"/>
            <a:ext cx="3994525" cy="372568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0" name="Shape 20"/>
          <p:cNvSpPr txBox="1">
            <a:spLocks noGrp="1"/>
          </p:cNvSpPr>
          <p:nvPr>
            <p:ph type="body" idx="2"/>
          </p:nvPr>
        </p:nvSpPr>
        <p:spPr>
          <a:xfrm>
            <a:off x="4692273" y="1200150"/>
            <a:ext cx="3994525" cy="372568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1" name="Shape 21"/>
          <p:cNvSpPr txBox="1">
            <a:spLocks noGrp="1"/>
          </p:cNvSpPr>
          <p:nvPr>
            <p:ph type="sldNum" idx="12"/>
          </p:nvPr>
        </p:nvSpPr>
        <p:spPr>
          <a:xfrm>
            <a:off x="8556791" y="4749850"/>
            <a:ext cx="548699" cy="393524"/>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22"/>
        <p:cNvGrpSpPr/>
        <p:nvPr/>
      </p:nvGrpSpPr>
      <p:grpSpPr>
        <a:xfrm>
          <a:off x="0" y="0"/>
          <a:ext cx="0" cy="0"/>
          <a:chOff x="0" y="0"/>
          <a:chExt cx="0" cy="0"/>
        </a:xfrm>
      </p:grpSpPr>
      <p:sp>
        <p:nvSpPr>
          <p:cNvPr id="23" name="Shape 23"/>
          <p:cNvSpPr txBox="1">
            <a:spLocks noGrp="1"/>
          </p:cNvSpPr>
          <p:nvPr>
            <p:ph type="title"/>
          </p:nvPr>
        </p:nvSpPr>
        <p:spPr>
          <a:xfrm>
            <a:off x="457200" y="205978"/>
            <a:ext cx="8229600" cy="857250"/>
          </a:xfrm>
          <a:prstGeom prst="rect">
            <a:avLst/>
          </a:prstGeom>
        </p:spPr>
        <p:txBody>
          <a:bodyPr lIns="91425" tIns="91425" rIns="91425" bIns="91425" anchor="b"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4" name="Shape 24"/>
          <p:cNvSpPr txBox="1">
            <a:spLocks noGrp="1"/>
          </p:cNvSpPr>
          <p:nvPr>
            <p:ph type="sldNum" idx="12"/>
          </p:nvPr>
        </p:nvSpPr>
        <p:spPr>
          <a:xfrm>
            <a:off x="8556791" y="4749850"/>
            <a:ext cx="548699" cy="393524"/>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Caption">
    <p:spTree>
      <p:nvGrpSpPr>
        <p:cNvPr id="1" name="Shape 25"/>
        <p:cNvGrpSpPr/>
        <p:nvPr/>
      </p:nvGrpSpPr>
      <p:grpSpPr>
        <a:xfrm>
          <a:off x="0" y="0"/>
          <a:ext cx="0" cy="0"/>
          <a:chOff x="0" y="0"/>
          <a:chExt cx="0" cy="0"/>
        </a:xfrm>
      </p:grpSpPr>
      <p:sp>
        <p:nvSpPr>
          <p:cNvPr id="26" name="Shape 26"/>
          <p:cNvSpPr txBox="1">
            <a:spLocks noGrp="1"/>
          </p:cNvSpPr>
          <p:nvPr>
            <p:ph type="body" idx="1"/>
          </p:nvPr>
        </p:nvSpPr>
        <p:spPr>
          <a:xfrm>
            <a:off x="457200" y="4406309"/>
            <a:ext cx="8229600" cy="519520"/>
          </a:xfrm>
          <a:prstGeom prst="rect">
            <a:avLst/>
          </a:prstGeom>
        </p:spPr>
        <p:txBody>
          <a:bodyPr lIns="91425" tIns="91425" rIns="91425" bIns="91425" anchor="t" anchorCtr="0"/>
          <a:lstStyle>
            <a:lvl1pPr lvl="0" algn="ctr">
              <a:spcBef>
                <a:spcPts val="360"/>
              </a:spcBef>
              <a:buSzPct val="100000"/>
              <a:buNone/>
              <a:defRPr sz="1800"/>
            </a:lvl1pPr>
          </a:lstStyle>
          <a:p>
            <a:endParaRPr/>
          </a:p>
        </p:txBody>
      </p:sp>
      <p:sp>
        <p:nvSpPr>
          <p:cNvPr id="27" name="Shape 27"/>
          <p:cNvSpPr txBox="1">
            <a:spLocks noGrp="1"/>
          </p:cNvSpPr>
          <p:nvPr>
            <p:ph type="sldNum" idx="12"/>
          </p:nvPr>
        </p:nvSpPr>
        <p:spPr>
          <a:xfrm>
            <a:off x="8556791" y="4749850"/>
            <a:ext cx="548699" cy="393524"/>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28"/>
        <p:cNvGrpSpPr/>
        <p:nvPr/>
      </p:nvGrpSpPr>
      <p:grpSpPr>
        <a:xfrm>
          <a:off x="0" y="0"/>
          <a:ext cx="0" cy="0"/>
          <a:chOff x="0" y="0"/>
          <a:chExt cx="0" cy="0"/>
        </a:xfrm>
      </p:grpSpPr>
      <p:sp>
        <p:nvSpPr>
          <p:cNvPr id="29" name="Shape 29"/>
          <p:cNvSpPr txBox="1">
            <a:spLocks noGrp="1"/>
          </p:cNvSpPr>
          <p:nvPr>
            <p:ph type="sldNum" idx="12"/>
          </p:nvPr>
        </p:nvSpPr>
        <p:spPr>
          <a:xfrm>
            <a:off x="8556791" y="4749850"/>
            <a:ext cx="548699" cy="393524"/>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457200" y="205978"/>
            <a:ext cx="8229600" cy="857250"/>
          </a:xfrm>
          <a:prstGeom prst="rect">
            <a:avLst/>
          </a:prstGeom>
          <a:noFill/>
          <a:ln>
            <a:noFill/>
          </a:ln>
        </p:spPr>
        <p:txBody>
          <a:bodyPr lIns="91425" tIns="91425" rIns="91425" bIns="91425" anchor="b" anchorCtr="0"/>
          <a:lstStyle>
            <a:lvl1pPr lvl="0">
              <a:spcBef>
                <a:spcPts val="0"/>
              </a:spcBef>
              <a:buClr>
                <a:schemeClr val="dk1"/>
              </a:buClr>
              <a:buSzPct val="100000"/>
              <a:buNone/>
              <a:defRPr sz="3600" b="1">
                <a:solidFill>
                  <a:schemeClr val="dk1"/>
                </a:solidFill>
              </a:defRPr>
            </a:lvl1pPr>
            <a:lvl2pPr lvl="1">
              <a:spcBef>
                <a:spcPts val="0"/>
              </a:spcBef>
              <a:buClr>
                <a:schemeClr val="dk1"/>
              </a:buClr>
              <a:buSzPct val="100000"/>
              <a:buNone/>
              <a:defRPr sz="3600" b="1">
                <a:solidFill>
                  <a:schemeClr val="dk1"/>
                </a:solidFill>
              </a:defRPr>
            </a:lvl2pPr>
            <a:lvl3pPr lvl="2">
              <a:spcBef>
                <a:spcPts val="0"/>
              </a:spcBef>
              <a:buClr>
                <a:schemeClr val="dk1"/>
              </a:buClr>
              <a:buSzPct val="100000"/>
              <a:buNone/>
              <a:defRPr sz="3600" b="1">
                <a:solidFill>
                  <a:schemeClr val="dk1"/>
                </a:solidFill>
              </a:defRPr>
            </a:lvl3pPr>
            <a:lvl4pPr lvl="3">
              <a:spcBef>
                <a:spcPts val="0"/>
              </a:spcBef>
              <a:buClr>
                <a:schemeClr val="dk1"/>
              </a:buClr>
              <a:buSzPct val="100000"/>
              <a:buNone/>
              <a:defRPr sz="3600" b="1">
                <a:solidFill>
                  <a:schemeClr val="dk1"/>
                </a:solidFill>
              </a:defRPr>
            </a:lvl4pPr>
            <a:lvl5pPr lvl="4">
              <a:spcBef>
                <a:spcPts val="0"/>
              </a:spcBef>
              <a:buClr>
                <a:schemeClr val="dk1"/>
              </a:buClr>
              <a:buSzPct val="100000"/>
              <a:buNone/>
              <a:defRPr sz="3600" b="1">
                <a:solidFill>
                  <a:schemeClr val="dk1"/>
                </a:solidFill>
              </a:defRPr>
            </a:lvl5pPr>
            <a:lvl6pPr lvl="5">
              <a:spcBef>
                <a:spcPts val="0"/>
              </a:spcBef>
              <a:buClr>
                <a:schemeClr val="dk1"/>
              </a:buClr>
              <a:buSzPct val="100000"/>
              <a:buNone/>
              <a:defRPr sz="3600" b="1">
                <a:solidFill>
                  <a:schemeClr val="dk1"/>
                </a:solidFill>
              </a:defRPr>
            </a:lvl6pPr>
            <a:lvl7pPr lvl="6">
              <a:spcBef>
                <a:spcPts val="0"/>
              </a:spcBef>
              <a:buClr>
                <a:schemeClr val="dk1"/>
              </a:buClr>
              <a:buSzPct val="100000"/>
              <a:buNone/>
              <a:defRPr sz="3600" b="1">
                <a:solidFill>
                  <a:schemeClr val="dk1"/>
                </a:solidFill>
              </a:defRPr>
            </a:lvl7pPr>
            <a:lvl8pPr lvl="7">
              <a:spcBef>
                <a:spcPts val="0"/>
              </a:spcBef>
              <a:buClr>
                <a:schemeClr val="dk1"/>
              </a:buClr>
              <a:buSzPct val="100000"/>
              <a:buNone/>
              <a:defRPr sz="3600" b="1">
                <a:solidFill>
                  <a:schemeClr val="dk1"/>
                </a:solidFill>
              </a:defRPr>
            </a:lvl8pPr>
            <a:lvl9pPr lvl="8">
              <a:spcBef>
                <a:spcPts val="0"/>
              </a:spcBef>
              <a:buClr>
                <a:schemeClr val="dk1"/>
              </a:buClr>
              <a:buSzPct val="100000"/>
              <a:buNone/>
              <a:defRPr sz="3600" b="1">
                <a:solidFill>
                  <a:schemeClr val="dk1"/>
                </a:solidFill>
              </a:defRPr>
            </a:lvl9pPr>
          </a:lstStyle>
          <a:p>
            <a:endParaRPr/>
          </a:p>
        </p:txBody>
      </p:sp>
      <p:sp>
        <p:nvSpPr>
          <p:cNvPr id="7" name="Shape 7"/>
          <p:cNvSpPr txBox="1">
            <a:spLocks noGrp="1"/>
          </p:cNvSpPr>
          <p:nvPr>
            <p:ph type="body" idx="1"/>
          </p:nvPr>
        </p:nvSpPr>
        <p:spPr>
          <a:xfrm>
            <a:off x="457200" y="1200150"/>
            <a:ext cx="8229600" cy="3725680"/>
          </a:xfrm>
          <a:prstGeom prst="rect">
            <a:avLst/>
          </a:prstGeom>
          <a:noFill/>
          <a:ln>
            <a:noFill/>
          </a:ln>
        </p:spPr>
        <p:txBody>
          <a:bodyPr lIns="91425" tIns="91425" rIns="91425" bIns="91425" anchor="t" anchorCtr="0"/>
          <a:lstStyle>
            <a:lvl1pPr lvl="0">
              <a:spcBef>
                <a:spcPts val="600"/>
              </a:spcBef>
              <a:buClr>
                <a:schemeClr val="dk1"/>
              </a:buClr>
              <a:buSzPct val="100000"/>
              <a:defRPr sz="3000">
                <a:solidFill>
                  <a:schemeClr val="dk1"/>
                </a:solidFill>
              </a:defRPr>
            </a:lvl1pPr>
            <a:lvl2pPr lvl="1">
              <a:spcBef>
                <a:spcPts val="480"/>
              </a:spcBef>
              <a:buClr>
                <a:schemeClr val="dk1"/>
              </a:buClr>
              <a:buSzPct val="100000"/>
              <a:defRPr sz="2400">
                <a:solidFill>
                  <a:schemeClr val="dk1"/>
                </a:solidFill>
              </a:defRPr>
            </a:lvl2pPr>
            <a:lvl3pPr lvl="2">
              <a:spcBef>
                <a:spcPts val="480"/>
              </a:spcBef>
              <a:buClr>
                <a:schemeClr val="dk1"/>
              </a:buClr>
              <a:buSzPct val="100000"/>
              <a:defRPr sz="2400">
                <a:solidFill>
                  <a:schemeClr val="dk1"/>
                </a:solidFill>
              </a:defRPr>
            </a:lvl3pPr>
            <a:lvl4pPr lvl="3">
              <a:spcBef>
                <a:spcPts val="360"/>
              </a:spcBef>
              <a:buClr>
                <a:schemeClr val="dk1"/>
              </a:buClr>
              <a:buSzPct val="100000"/>
              <a:defRPr sz="1800">
                <a:solidFill>
                  <a:schemeClr val="dk1"/>
                </a:solidFill>
              </a:defRPr>
            </a:lvl4pPr>
            <a:lvl5pPr lvl="4">
              <a:spcBef>
                <a:spcPts val="360"/>
              </a:spcBef>
              <a:buClr>
                <a:schemeClr val="dk1"/>
              </a:buClr>
              <a:buSzPct val="100000"/>
              <a:defRPr sz="1800">
                <a:solidFill>
                  <a:schemeClr val="dk1"/>
                </a:solidFill>
              </a:defRPr>
            </a:lvl5pPr>
            <a:lvl6pPr lvl="5">
              <a:spcBef>
                <a:spcPts val="360"/>
              </a:spcBef>
              <a:buClr>
                <a:schemeClr val="dk1"/>
              </a:buClr>
              <a:buSzPct val="100000"/>
              <a:defRPr sz="1800">
                <a:solidFill>
                  <a:schemeClr val="dk1"/>
                </a:solidFill>
              </a:defRPr>
            </a:lvl6pPr>
            <a:lvl7pPr lvl="6">
              <a:spcBef>
                <a:spcPts val="360"/>
              </a:spcBef>
              <a:buClr>
                <a:schemeClr val="dk1"/>
              </a:buClr>
              <a:buSzPct val="100000"/>
              <a:defRPr sz="1800">
                <a:solidFill>
                  <a:schemeClr val="dk1"/>
                </a:solidFill>
              </a:defRPr>
            </a:lvl7pPr>
            <a:lvl8pPr lvl="7">
              <a:spcBef>
                <a:spcPts val="360"/>
              </a:spcBef>
              <a:buClr>
                <a:schemeClr val="dk1"/>
              </a:buClr>
              <a:buSzPct val="100000"/>
              <a:defRPr sz="1800">
                <a:solidFill>
                  <a:schemeClr val="dk1"/>
                </a:solidFill>
              </a:defRPr>
            </a:lvl8pPr>
            <a:lvl9pPr lvl="8">
              <a:spcBef>
                <a:spcPts val="360"/>
              </a:spcBef>
              <a:buClr>
                <a:schemeClr val="dk1"/>
              </a:buClr>
              <a:buSzPct val="100000"/>
              <a:defRPr sz="1800">
                <a:solidFill>
                  <a:schemeClr val="dk1"/>
                </a:solidFill>
              </a:defRPr>
            </a:lvl9pPr>
          </a:lstStyle>
          <a:p>
            <a:endParaRPr/>
          </a:p>
        </p:txBody>
      </p:sp>
      <p:sp>
        <p:nvSpPr>
          <p:cNvPr id="8" name="Shape 8"/>
          <p:cNvSpPr txBox="1">
            <a:spLocks noGrp="1"/>
          </p:cNvSpPr>
          <p:nvPr>
            <p:ph type="sldNum" idx="12"/>
          </p:nvPr>
        </p:nvSpPr>
        <p:spPr>
          <a:xfrm>
            <a:off x="8556791" y="4749850"/>
            <a:ext cx="548699" cy="393524"/>
          </a:xfrm>
          <a:prstGeom prst="rect">
            <a:avLst/>
          </a:prstGeom>
          <a:noFill/>
          <a:ln>
            <a:noFill/>
          </a:ln>
        </p:spPr>
        <p:txBody>
          <a:bodyPr lIns="91425" tIns="91425" rIns="91425" bIns="91425" anchor="ctr" anchorCtr="0">
            <a:noAutofit/>
          </a:bodyPr>
          <a:lstStyle/>
          <a:p>
            <a:pPr lvl="0" algn="r">
              <a:spcBef>
                <a:spcPts val="0"/>
              </a:spcBef>
              <a:buNone/>
            </a:pPr>
            <a:fld id="{00000000-1234-1234-1234-123412341234}" type="slidenum">
              <a:rPr lang="en" sz="1300">
                <a:solidFill>
                  <a:schemeClr val="dk1"/>
                </a:solidFill>
              </a:rPr>
              <a:t>‹#›</a:t>
            </a:fld>
            <a:endParaRPr lang="en" sz="1300">
              <a:solidFill>
                <a:schemeClr val="dk1"/>
              </a:solidFill>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1.xml"/><Relationship Id="rId1" Type="http://schemas.openxmlformats.org/officeDocument/2006/relationships/slideLayout" Target="../slideLayouts/slideLayout6.xml"/><Relationship Id="rId4" Type="http://schemas.openxmlformats.org/officeDocument/2006/relationships/image" Target="../media/image26.png"/></Relationships>
</file>

<file path=ppt/slides/_rels/slide22.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9.xml"/><Relationship Id="rId1" Type="http://schemas.openxmlformats.org/officeDocument/2006/relationships/slideLayout" Target="../slideLayouts/slideLayout6.xml"/><Relationship Id="rId4" Type="http://schemas.openxmlformats.org/officeDocument/2006/relationships/image" Target="../media/image35.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0.xml"/><Relationship Id="rId1" Type="http://schemas.openxmlformats.org/officeDocument/2006/relationships/slideLayout" Target="../slideLayouts/slideLayout6.xml"/><Relationship Id="rId5" Type="http://schemas.openxmlformats.org/officeDocument/2006/relationships/image" Target="../media/image38.png"/><Relationship Id="rId4" Type="http://schemas.openxmlformats.org/officeDocument/2006/relationships/image" Target="../media/image37.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6.xml"/><Relationship Id="rId5" Type="http://schemas.openxmlformats.org/officeDocument/2006/relationships/image" Target="../media/image5.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6.xml"/><Relationship Id="rId5" Type="http://schemas.openxmlformats.org/officeDocument/2006/relationships/image" Target="../media/image8.jpg"/><Relationship Id="rId4" Type="http://schemas.openxmlformats.org/officeDocument/2006/relationships/image" Target="../media/image7.jpg"/></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3"/>
        <p:cNvGrpSpPr/>
        <p:nvPr/>
      </p:nvGrpSpPr>
      <p:grpSpPr>
        <a:xfrm>
          <a:off x="0" y="0"/>
          <a:ext cx="0" cy="0"/>
          <a:chOff x="0" y="0"/>
          <a:chExt cx="0" cy="0"/>
        </a:xfrm>
      </p:grpSpPr>
      <p:sp>
        <p:nvSpPr>
          <p:cNvPr id="34" name="Shape 34"/>
          <p:cNvSpPr txBox="1">
            <a:spLocks noGrp="1"/>
          </p:cNvSpPr>
          <p:nvPr>
            <p:ph type="ctrTitle"/>
          </p:nvPr>
        </p:nvSpPr>
        <p:spPr>
          <a:xfrm>
            <a:off x="685800" y="1583342"/>
            <a:ext cx="7772400" cy="1159856"/>
          </a:xfrm>
          <a:prstGeom prst="rect">
            <a:avLst/>
          </a:prstGeom>
        </p:spPr>
        <p:txBody>
          <a:bodyPr lIns="91425" tIns="91425" rIns="91425" bIns="91425" anchor="b" anchorCtr="0">
            <a:noAutofit/>
          </a:bodyPr>
          <a:lstStyle/>
          <a:p>
            <a:pPr lvl="0">
              <a:spcBef>
                <a:spcPts val="0"/>
              </a:spcBef>
              <a:buNone/>
            </a:pPr>
            <a:r>
              <a:rPr lang="en"/>
              <a:t>Анатолий Осмоловский</a:t>
            </a:r>
          </a:p>
        </p:txBody>
      </p:sp>
      <p:sp>
        <p:nvSpPr>
          <p:cNvPr id="35" name="Shape 35"/>
          <p:cNvSpPr txBox="1">
            <a:spLocks noGrp="1"/>
          </p:cNvSpPr>
          <p:nvPr>
            <p:ph type="subTitle" idx="1"/>
          </p:nvPr>
        </p:nvSpPr>
        <p:spPr>
          <a:xfrm>
            <a:off x="685800" y="2840053"/>
            <a:ext cx="7772400" cy="784737"/>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Shape 95"/>
          <p:cNvSpPr txBox="1"/>
          <p:nvPr/>
        </p:nvSpPr>
        <p:spPr>
          <a:xfrm>
            <a:off x="0" y="0"/>
            <a:ext cx="3177599" cy="4604100"/>
          </a:xfrm>
          <a:prstGeom prst="rect">
            <a:avLst/>
          </a:prstGeom>
          <a:noFill/>
          <a:ln>
            <a:noFill/>
          </a:ln>
        </p:spPr>
        <p:txBody>
          <a:bodyPr lIns="91425" tIns="91425" rIns="91425" bIns="91425" anchor="ctr" anchorCtr="0">
            <a:noAutofit/>
          </a:bodyPr>
          <a:lstStyle/>
          <a:p>
            <a:pPr lvl="0" rtl="0">
              <a:spcBef>
                <a:spcPts val="0"/>
              </a:spcBef>
              <a:buNone/>
            </a:pPr>
            <a:r>
              <a:rPr lang="en"/>
              <a:t>Художник возвращает исторический смысл деградировавшему пространству памяти, увенчанному статуей Маяковского. Свой перформанс он называет «Путешествие Нецезюдика в страну Бронденгнеггов», легендарных великанов в романе Свифта. Художник совершает свое восхождение от лица Нецезюдика, выдуманного им персонажа, имя которого на первом искусственном языке волопюк означает   «лишний».</a:t>
            </a:r>
          </a:p>
        </p:txBody>
      </p:sp>
      <p:pic>
        <p:nvPicPr>
          <p:cNvPr id="96" name="Shape 96"/>
          <p:cNvPicPr preferRelativeResize="0"/>
          <p:nvPr/>
        </p:nvPicPr>
        <p:blipFill>
          <a:blip r:embed="rId3">
            <a:alphaModFix/>
          </a:blip>
          <a:stretch>
            <a:fillRect/>
          </a:stretch>
        </p:blipFill>
        <p:spPr>
          <a:xfrm>
            <a:off x="3429000" y="447675"/>
            <a:ext cx="5715000" cy="424815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1" name="Shape 101"/>
          <p:cNvSpPr txBox="1"/>
          <p:nvPr/>
        </p:nvSpPr>
        <p:spPr>
          <a:xfrm>
            <a:off x="0" y="0"/>
            <a:ext cx="4962300" cy="4954500"/>
          </a:xfrm>
          <a:prstGeom prst="rect">
            <a:avLst/>
          </a:prstGeom>
          <a:noFill/>
          <a:ln>
            <a:noFill/>
          </a:ln>
        </p:spPr>
        <p:txBody>
          <a:bodyPr lIns="91425" tIns="91425" rIns="91425" bIns="91425" anchor="ctr" anchorCtr="0">
            <a:noAutofit/>
          </a:bodyPr>
          <a:lstStyle/>
          <a:p>
            <a:pPr lvl="0" rtl="0">
              <a:spcBef>
                <a:spcPts val="0"/>
              </a:spcBef>
              <a:buNone/>
            </a:pPr>
            <a:r>
              <a:rPr lang="ru-RU" dirty="0"/>
              <a:t>А</a:t>
            </a:r>
            <a:r>
              <a:rPr lang="en" dirty="0" smtClean="0"/>
              <a:t>кция </a:t>
            </a:r>
            <a:r>
              <a:rPr lang="en" dirty="0"/>
              <a:t>«Позор 7 октября» </a:t>
            </a:r>
          </a:p>
          <a:p>
            <a:pPr lvl="0" rtl="0">
              <a:spcBef>
                <a:spcPts val="0"/>
              </a:spcBef>
              <a:buNone/>
            </a:pPr>
            <a:endParaRPr dirty="0"/>
          </a:p>
          <a:p>
            <a:pPr lvl="0">
              <a:spcBef>
                <a:spcPts val="0"/>
              </a:spcBef>
              <a:buNone/>
            </a:pPr>
            <a:r>
              <a:rPr lang="en" dirty="0"/>
              <a:t>20 октября 1993 года - акция «Позор 7 октября», фотография на обложке журнала «Радек»20 октября 1993 года</a:t>
            </a:r>
          </a:p>
          <a:p>
            <a:pPr lvl="0">
              <a:spcBef>
                <a:spcPts val="0"/>
              </a:spcBef>
              <a:buNone/>
            </a:pPr>
            <a:endParaRPr dirty="0"/>
          </a:p>
          <a:p>
            <a:pPr lvl="0">
              <a:spcBef>
                <a:spcPts val="0"/>
              </a:spcBef>
              <a:buNone/>
            </a:pPr>
            <a:r>
              <a:rPr lang="en" dirty="0"/>
              <a:t>Участники: А.Осмоловский, А.Бренер, О.Мавроматти и В.Шугалей  (известный рок-музыкант, лидер белорусской группы «Ы-Ы-Ы», сейчас его уже нет в живых)</a:t>
            </a:r>
          </a:p>
          <a:p>
            <a:pPr lvl="0">
              <a:spcBef>
                <a:spcPts val="0"/>
              </a:spcBef>
              <a:buNone/>
            </a:pPr>
            <a:endParaRPr dirty="0"/>
          </a:p>
          <a:p>
            <a:pPr lvl="0">
              <a:spcBef>
                <a:spcPts val="0"/>
              </a:spcBef>
              <a:buNone/>
            </a:pPr>
            <a:r>
              <a:rPr lang="en" dirty="0"/>
              <a:t>Четыре человека стоят на фоне обгоревшего Белого Дома со спущенными штанами. Простояли несколько минут. Была сделана документация – фотография для обложки журнала «Радек» №1.</a:t>
            </a:r>
          </a:p>
          <a:p>
            <a:pPr lvl="0">
              <a:spcBef>
                <a:spcPts val="0"/>
              </a:spcBef>
              <a:buNone/>
            </a:pPr>
            <a:endParaRPr dirty="0"/>
          </a:p>
          <a:p>
            <a:pPr lvl="0">
              <a:spcBef>
                <a:spcPts val="0"/>
              </a:spcBef>
              <a:buNone/>
            </a:pPr>
            <a:r>
              <a:rPr lang="en" dirty="0"/>
              <a:t>Мы оделись в черные майки, что обозначало верхнюю сгоревшую часть Белого Дома, а так как нижняя часть Белого Дома – белая, то логически это требовало снять штаны. Одновременно снятие штанов в древнерусской культуре называлось «позором», ну а позор – точное определение расстрела российского парламента, произведенного Ельциным</a:t>
            </a:r>
          </a:p>
          <a:p>
            <a:pPr lvl="0" rtl="0">
              <a:spcBef>
                <a:spcPts val="0"/>
              </a:spcBef>
              <a:buNone/>
            </a:pPr>
            <a:endParaRPr dirty="0"/>
          </a:p>
        </p:txBody>
      </p:sp>
      <p:pic>
        <p:nvPicPr>
          <p:cNvPr id="102" name="Shape 102"/>
          <p:cNvPicPr preferRelativeResize="0"/>
          <p:nvPr/>
        </p:nvPicPr>
        <p:blipFill>
          <a:blip r:embed="rId3">
            <a:alphaModFix/>
          </a:blip>
          <a:stretch>
            <a:fillRect/>
          </a:stretch>
        </p:blipFill>
        <p:spPr>
          <a:xfrm>
            <a:off x="5429800" y="0"/>
            <a:ext cx="3619500" cy="51435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07" name="Shape 107"/>
          <p:cNvSpPr txBox="1"/>
          <p:nvPr/>
        </p:nvSpPr>
        <p:spPr>
          <a:xfrm>
            <a:off x="0" y="0"/>
            <a:ext cx="2666100" cy="5043600"/>
          </a:xfrm>
          <a:prstGeom prst="rect">
            <a:avLst/>
          </a:prstGeom>
          <a:noFill/>
          <a:ln>
            <a:noFill/>
          </a:ln>
        </p:spPr>
        <p:txBody>
          <a:bodyPr lIns="91425" tIns="91425" rIns="91425" bIns="91425" anchor="ctr" anchorCtr="0">
            <a:noAutofit/>
          </a:bodyPr>
          <a:lstStyle/>
          <a:p>
            <a:pPr lvl="0">
              <a:spcBef>
                <a:spcPts val="0"/>
              </a:spcBef>
              <a:buNone/>
            </a:pPr>
            <a:endParaRPr/>
          </a:p>
          <a:p>
            <a:pPr lvl="0">
              <a:spcBef>
                <a:spcPts val="0"/>
              </a:spcBef>
              <a:buClr>
                <a:schemeClr val="dk1"/>
              </a:buClr>
              <a:buFont typeface="Arial"/>
              <a:buNone/>
            </a:pPr>
            <a:r>
              <a:rPr lang="en"/>
              <a:t>Анатолий Осмоловский, Авдей Тер-Оганьян, </a:t>
            </a:r>
          </a:p>
          <a:p>
            <a:pPr lvl="0">
              <a:spcBef>
                <a:spcPts val="0"/>
              </a:spcBef>
              <a:buClr>
                <a:schemeClr val="dk1"/>
              </a:buClr>
              <a:buFont typeface="Arial"/>
              <a:buNone/>
            </a:pPr>
            <a:r>
              <a:rPr lang="en"/>
              <a:t>Константин Звездочётов и другие, «Баррикада»</a:t>
            </a:r>
          </a:p>
          <a:p>
            <a:pPr lvl="0">
              <a:spcBef>
                <a:spcPts val="0"/>
              </a:spcBef>
              <a:buClr>
                <a:schemeClr val="dk1"/>
              </a:buClr>
              <a:buFont typeface="Arial"/>
              <a:buNone/>
            </a:pPr>
            <a:endParaRPr/>
          </a:p>
          <a:p>
            <a:pPr lvl="0">
              <a:spcBef>
                <a:spcPts val="0"/>
              </a:spcBef>
              <a:buClr>
                <a:schemeClr val="dk1"/>
              </a:buClr>
              <a:buFont typeface="Arial"/>
              <a:buNone/>
            </a:pPr>
            <a:r>
              <a:rPr lang="en"/>
              <a:t>1998, Большая Никитская улица</a:t>
            </a:r>
          </a:p>
          <a:p>
            <a:pPr lvl="0">
              <a:spcBef>
                <a:spcPts val="0"/>
              </a:spcBef>
              <a:buNone/>
            </a:pPr>
            <a:endParaRPr/>
          </a:p>
          <a:p>
            <a:pPr lvl="0">
              <a:spcBef>
                <a:spcPts val="0"/>
              </a:spcBef>
              <a:buNone/>
            </a:pPr>
            <a:endParaRPr/>
          </a:p>
          <a:p>
            <a:pPr lvl="0" rtl="0">
              <a:spcBef>
                <a:spcPts val="0"/>
              </a:spcBef>
              <a:buNone/>
            </a:pPr>
            <a:r>
              <a:rPr lang="en"/>
              <a:t>- ежемесячная выплата $1200 каждому участнику акции;</a:t>
            </a:r>
          </a:p>
          <a:p>
            <a:pPr lvl="0" rtl="0">
              <a:spcBef>
                <a:spcPts val="0"/>
              </a:spcBef>
              <a:buNone/>
            </a:pPr>
            <a:r>
              <a:rPr lang="en"/>
              <a:t>- легализация наркотиков для каждого участника акции;</a:t>
            </a:r>
          </a:p>
          <a:p>
            <a:pPr lvl="0" rtl="0">
              <a:spcBef>
                <a:spcPts val="0"/>
              </a:spcBef>
              <a:buNone/>
            </a:pPr>
            <a:r>
              <a:rPr lang="en"/>
              <a:t>- предоставление права бесплатного и безвизового передвижения по всему миру для каждого участника акции.</a:t>
            </a:r>
          </a:p>
        </p:txBody>
      </p:sp>
      <p:pic>
        <p:nvPicPr>
          <p:cNvPr id="108" name="Shape 108"/>
          <p:cNvPicPr preferRelativeResize="0"/>
          <p:nvPr/>
        </p:nvPicPr>
        <p:blipFill>
          <a:blip r:embed="rId3">
            <a:alphaModFix/>
          </a:blip>
          <a:stretch>
            <a:fillRect/>
          </a:stretch>
        </p:blipFill>
        <p:spPr>
          <a:xfrm>
            <a:off x="2856100" y="427941"/>
            <a:ext cx="6287900" cy="4187724"/>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3" name="Shape 113"/>
          <p:cNvSpPr txBox="1"/>
          <p:nvPr/>
        </p:nvSpPr>
        <p:spPr>
          <a:xfrm>
            <a:off x="0" y="0"/>
            <a:ext cx="3368700" cy="4906800"/>
          </a:xfrm>
          <a:prstGeom prst="rect">
            <a:avLst/>
          </a:prstGeom>
          <a:noFill/>
          <a:ln>
            <a:noFill/>
          </a:ln>
        </p:spPr>
        <p:txBody>
          <a:bodyPr lIns="91425" tIns="91425" rIns="91425" bIns="91425" anchor="ctr" anchorCtr="0">
            <a:noAutofit/>
          </a:bodyPr>
          <a:lstStyle/>
          <a:p>
            <a:pPr lvl="0" rtl="0">
              <a:spcBef>
                <a:spcPts val="0"/>
              </a:spcBef>
              <a:buNone/>
            </a:pPr>
            <a:r>
              <a:rPr lang="en"/>
              <a:t>Это мероприятие продумывалось как военная операция. Во-первых, было выбрано число, связанное с революцией 1968 года во Франции. Во-вторых, мы связались Даниэлем Ком-Бендитом, лидером революционных событий 1968 года, который теперь возглавляет партию зеленых в Европарламенте. В-третьих, у нас были адвокаты, которые стояли и наблюдали за этим делом, чтобы, если нас свернут, нам не подбросили героин или что-нибудь еще. Когда я всем этим процессом руководил, прежде всего, я наблюдал за тем, чтобы мероприятие не перешло известных границ. Очень важно было не создать аварийную ситуацию на проезжей части. </a:t>
            </a:r>
          </a:p>
        </p:txBody>
      </p:sp>
      <p:pic>
        <p:nvPicPr>
          <p:cNvPr id="114" name="Shape 114"/>
          <p:cNvPicPr preferRelativeResize="0"/>
          <p:nvPr/>
        </p:nvPicPr>
        <p:blipFill>
          <a:blip r:embed="rId3">
            <a:alphaModFix/>
          </a:blip>
          <a:stretch>
            <a:fillRect/>
          </a:stretch>
        </p:blipFill>
        <p:spPr>
          <a:xfrm>
            <a:off x="3543925" y="597387"/>
            <a:ext cx="5509849" cy="394872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pic>
        <p:nvPicPr>
          <p:cNvPr id="119" name="Shape 119"/>
          <p:cNvPicPr preferRelativeResize="0"/>
          <p:nvPr/>
        </p:nvPicPr>
        <p:blipFill>
          <a:blip r:embed="rId3">
            <a:alphaModFix/>
          </a:blip>
          <a:stretch>
            <a:fillRect/>
          </a:stretch>
        </p:blipFill>
        <p:spPr>
          <a:xfrm>
            <a:off x="1603300" y="0"/>
            <a:ext cx="7450450" cy="496695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pic>
        <p:nvPicPr>
          <p:cNvPr id="124" name="Shape 124"/>
          <p:cNvPicPr preferRelativeResize="0"/>
          <p:nvPr/>
        </p:nvPicPr>
        <p:blipFill>
          <a:blip r:embed="rId3">
            <a:alphaModFix/>
          </a:blip>
          <a:stretch>
            <a:fillRect/>
          </a:stretch>
        </p:blipFill>
        <p:spPr>
          <a:xfrm>
            <a:off x="891250" y="0"/>
            <a:ext cx="7715250" cy="51435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pic>
        <p:nvPicPr>
          <p:cNvPr id="129" name="Shape 129"/>
          <p:cNvPicPr preferRelativeResize="0"/>
          <p:nvPr/>
        </p:nvPicPr>
        <p:blipFill>
          <a:blip r:embed="rId3">
            <a:alphaModFix/>
          </a:blip>
          <a:stretch>
            <a:fillRect/>
          </a:stretch>
        </p:blipFill>
        <p:spPr>
          <a:xfrm>
            <a:off x="5914824" y="0"/>
            <a:ext cx="3229175" cy="2721725"/>
          </a:xfrm>
          <a:prstGeom prst="rect">
            <a:avLst/>
          </a:prstGeom>
          <a:noFill/>
          <a:ln>
            <a:noFill/>
          </a:ln>
        </p:spPr>
      </p:pic>
      <p:sp>
        <p:nvSpPr>
          <p:cNvPr id="130" name="Shape 130"/>
          <p:cNvSpPr txBox="1"/>
          <p:nvPr/>
        </p:nvSpPr>
        <p:spPr>
          <a:xfrm>
            <a:off x="55525" y="510450"/>
            <a:ext cx="3139500" cy="4122600"/>
          </a:xfrm>
          <a:prstGeom prst="rect">
            <a:avLst/>
          </a:prstGeom>
          <a:noFill/>
          <a:ln>
            <a:noFill/>
          </a:ln>
        </p:spPr>
        <p:txBody>
          <a:bodyPr lIns="91425" tIns="91425" rIns="91425" bIns="91425" anchor="ctr" anchorCtr="0">
            <a:noAutofit/>
          </a:bodyPr>
          <a:lstStyle/>
          <a:p>
            <a:pPr lvl="0">
              <a:spcBef>
                <a:spcPts val="0"/>
              </a:spcBef>
              <a:buNone/>
            </a:pPr>
            <a:r>
              <a:rPr lang="en" b="1"/>
              <a:t>«Против всех». 1999</a:t>
            </a:r>
          </a:p>
          <a:p>
            <a:pPr lvl="0">
              <a:spcBef>
                <a:spcPts val="0"/>
              </a:spcBef>
              <a:buClr>
                <a:schemeClr val="dk1"/>
              </a:buClr>
              <a:buFont typeface="Arial"/>
              <a:buNone/>
            </a:pPr>
            <a:r>
              <a:rPr lang="en" b="1">
                <a:solidFill>
                  <a:schemeClr val="dk1"/>
                </a:solidFill>
              </a:rPr>
              <a:t>«Внеправительственная Контрольная комиссия» и Анатолий Осмоловский. </a:t>
            </a:r>
          </a:p>
          <a:p>
            <a:pPr lvl="0">
              <a:spcBef>
                <a:spcPts val="0"/>
              </a:spcBef>
              <a:buNone/>
            </a:pPr>
            <a:endParaRPr/>
          </a:p>
          <a:p>
            <a:pPr lvl="0" rtl="0">
              <a:spcBef>
                <a:spcPts val="0"/>
              </a:spcBef>
              <a:buNone/>
            </a:pPr>
            <a:r>
              <a:rPr lang="en"/>
              <a:t>мы использовали ситуационистский девиз: «Мы художники лишь постольку, поскольку мы уже не художники. Мы пришли, чтобы воплотить искусство в жизнь». Конечно, у нас не было никакой позитивной программы. Основной программой «Против всех» было грохнуть политическую систему России.</a:t>
            </a:r>
          </a:p>
        </p:txBody>
      </p:sp>
      <p:pic>
        <p:nvPicPr>
          <p:cNvPr id="131" name="Shape 131"/>
          <p:cNvPicPr preferRelativeResize="0"/>
          <p:nvPr/>
        </p:nvPicPr>
        <p:blipFill>
          <a:blip r:embed="rId4">
            <a:alphaModFix/>
          </a:blip>
          <a:stretch>
            <a:fillRect/>
          </a:stretch>
        </p:blipFill>
        <p:spPr>
          <a:xfrm>
            <a:off x="5807075" y="2788375"/>
            <a:ext cx="3284600" cy="2307424"/>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Shape 136"/>
          <p:cNvSpPr txBox="1"/>
          <p:nvPr/>
        </p:nvSpPr>
        <p:spPr>
          <a:xfrm>
            <a:off x="0" y="0"/>
            <a:ext cx="3979200" cy="4953000"/>
          </a:xfrm>
          <a:prstGeom prst="rect">
            <a:avLst/>
          </a:prstGeom>
          <a:noFill/>
          <a:ln>
            <a:noFill/>
          </a:ln>
        </p:spPr>
        <p:txBody>
          <a:bodyPr lIns="91425" tIns="91425" rIns="91425" bIns="91425" anchor="ctr" anchorCtr="0">
            <a:noAutofit/>
          </a:bodyPr>
          <a:lstStyle/>
          <a:p>
            <a:pPr lvl="0" rtl="0">
              <a:spcBef>
                <a:spcPts val="0"/>
              </a:spcBef>
              <a:buNone/>
            </a:pPr>
            <a:r>
              <a:rPr lang="en" b="1"/>
              <a:t>«Памятник блистательному и победоносному генералу НАТО доктору Фрейду»</a:t>
            </a:r>
          </a:p>
          <a:p>
            <a:pPr lvl="0" rtl="0">
              <a:spcBef>
                <a:spcPts val="0"/>
              </a:spcBef>
              <a:buNone/>
            </a:pPr>
            <a:endParaRPr/>
          </a:p>
          <a:p>
            <a:pPr lvl="0" rtl="0">
              <a:spcBef>
                <a:spcPts val="0"/>
              </a:spcBef>
              <a:buNone/>
            </a:pPr>
            <a:r>
              <a:rPr lang="en"/>
              <a:t>2000 г. - Памятник блистательному и победоносному генералу НАТО доктору Фрейду</a:t>
            </a:r>
          </a:p>
          <a:p>
            <a:pPr lvl="0" rtl="0">
              <a:spcBef>
                <a:spcPts val="0"/>
              </a:spcBef>
              <a:buNone/>
            </a:pPr>
            <a:endParaRPr/>
          </a:p>
          <a:p>
            <a:pPr lvl="0" rtl="0">
              <a:spcBef>
                <a:spcPts val="0"/>
              </a:spcBef>
              <a:buNone/>
            </a:pPr>
            <a:endParaRPr/>
          </a:p>
          <a:p>
            <a:pPr lvl="0" rtl="0">
              <a:spcBef>
                <a:spcPts val="0"/>
              </a:spcBef>
              <a:buNone/>
            </a:pPr>
            <a:r>
              <a:rPr lang="en"/>
              <a:t>Дистанцировавшись на минуту от всей этой суеты я понял, что искусство происходит именно сейчас. Ведь о чем идет речь? Несколько десятков человек, практически не интересуясь смыслом происходящего, с увлечением муравьев совершают какую-то дурость. Поэтому мой перформанс прошел за два дня до открытия.</a:t>
            </a:r>
          </a:p>
          <a:p>
            <a:pPr lvl="0" rtl="0">
              <a:spcBef>
                <a:spcPts val="0"/>
              </a:spcBef>
              <a:buNone/>
            </a:pPr>
            <a:endParaRPr/>
          </a:p>
        </p:txBody>
      </p:sp>
      <p:pic>
        <p:nvPicPr>
          <p:cNvPr id="137" name="Shape 137"/>
          <p:cNvPicPr preferRelativeResize="0"/>
          <p:nvPr/>
        </p:nvPicPr>
        <p:blipFill>
          <a:blip r:embed="rId3">
            <a:alphaModFix/>
          </a:blip>
          <a:stretch>
            <a:fillRect/>
          </a:stretch>
        </p:blipFill>
        <p:spPr>
          <a:xfrm>
            <a:off x="4190874" y="95187"/>
            <a:ext cx="4953124" cy="4953124"/>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Shape 142"/>
          <p:cNvSpPr txBox="1"/>
          <p:nvPr/>
        </p:nvSpPr>
        <p:spPr>
          <a:xfrm>
            <a:off x="0" y="0"/>
            <a:ext cx="3607200" cy="4656000"/>
          </a:xfrm>
          <a:prstGeom prst="rect">
            <a:avLst/>
          </a:prstGeom>
          <a:noFill/>
          <a:ln>
            <a:noFill/>
          </a:ln>
        </p:spPr>
        <p:txBody>
          <a:bodyPr lIns="91425" tIns="91425" rIns="91425" bIns="91425" anchor="ctr" anchorCtr="0">
            <a:noAutofit/>
          </a:bodyPr>
          <a:lstStyle/>
          <a:p>
            <a:pPr lvl="0">
              <a:spcBef>
                <a:spcPts val="0"/>
              </a:spcBef>
              <a:buNone/>
            </a:pPr>
            <a:r>
              <a:rPr lang="en" b="1"/>
              <a:t>«Инпозиция» на «Арт-Москве 2001»</a:t>
            </a:r>
          </a:p>
          <a:p>
            <a:pPr lvl="0">
              <a:spcBef>
                <a:spcPts val="0"/>
              </a:spcBef>
              <a:buNone/>
            </a:pPr>
            <a:endParaRPr/>
          </a:p>
          <a:p>
            <a:pPr lvl="0" rtl="0">
              <a:spcBef>
                <a:spcPts val="0"/>
              </a:spcBef>
              <a:buNone/>
            </a:pPr>
            <a:r>
              <a:rPr lang="en"/>
              <a:t>Когда было официальное открытие, в моем боксе висело только одно уведомление, что открытие моей выставки переносится на следующий день (то есть на то время, когда не будет ни журналистов, ни телевидения, придут те, кого интересует искусство), а также небольшой манифест против того, что происходило на выставке. На следующий день я открыл экспозицию: в моем боксе висела одна табличка с названиями работ, а сами работы были распространены по всей выставке (естественно, не в чужих боксах, а между ними, где можно было пройти, на стенах и т.д.).</a:t>
            </a:r>
          </a:p>
        </p:txBody>
      </p:sp>
      <p:pic>
        <p:nvPicPr>
          <p:cNvPr id="143" name="Shape 143"/>
          <p:cNvPicPr preferRelativeResize="0"/>
          <p:nvPr/>
        </p:nvPicPr>
        <p:blipFill>
          <a:blip r:embed="rId3">
            <a:alphaModFix/>
          </a:blip>
          <a:stretch>
            <a:fillRect/>
          </a:stretch>
        </p:blipFill>
        <p:spPr>
          <a:xfrm>
            <a:off x="4055625" y="985200"/>
            <a:ext cx="5088375" cy="277177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pic>
        <p:nvPicPr>
          <p:cNvPr id="148" name="Shape 148"/>
          <p:cNvPicPr preferRelativeResize="0"/>
          <p:nvPr/>
        </p:nvPicPr>
        <p:blipFill>
          <a:blip r:embed="rId3">
            <a:alphaModFix/>
          </a:blip>
          <a:stretch>
            <a:fillRect/>
          </a:stretch>
        </p:blipFill>
        <p:spPr>
          <a:xfrm>
            <a:off x="2933350" y="146650"/>
            <a:ext cx="6210649" cy="4140433"/>
          </a:xfrm>
          <a:prstGeom prst="rect">
            <a:avLst/>
          </a:prstGeom>
          <a:noFill/>
          <a:ln>
            <a:noFill/>
          </a:ln>
        </p:spPr>
      </p:pic>
      <p:sp>
        <p:nvSpPr>
          <p:cNvPr id="149" name="Shape 149"/>
          <p:cNvSpPr txBox="1"/>
          <p:nvPr/>
        </p:nvSpPr>
        <p:spPr>
          <a:xfrm>
            <a:off x="-66650" y="662750"/>
            <a:ext cx="3000000" cy="3000000"/>
          </a:xfrm>
          <a:prstGeom prst="rect">
            <a:avLst/>
          </a:prstGeom>
          <a:noFill/>
          <a:ln>
            <a:noFill/>
          </a:ln>
        </p:spPr>
        <p:txBody>
          <a:bodyPr lIns="91425" tIns="91425" rIns="91425" bIns="91425" anchor="ctr" anchorCtr="0">
            <a:noAutofit/>
          </a:bodyPr>
          <a:lstStyle/>
          <a:p>
            <a:pPr lvl="0" rtl="0">
              <a:spcBef>
                <a:spcPts val="0"/>
              </a:spcBef>
              <a:buNone/>
            </a:pPr>
            <a:r>
              <a:rPr lang="en"/>
              <a:t>Новая поэтика потребует от создателя не только эстетического, но и этического усилия. Следует остановить индустрию развлечений и начать наконец-то культурное производство, которое неотъемлемо от исторического развития художественных форм. История после навязанного ей тайм-аута вновь начинает свое течение.</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9"/>
        <p:cNvGrpSpPr/>
        <p:nvPr/>
      </p:nvGrpSpPr>
      <p:grpSpPr>
        <a:xfrm>
          <a:off x="0" y="0"/>
          <a:ext cx="0" cy="0"/>
          <a:chOff x="0" y="0"/>
          <a:chExt cx="0" cy="0"/>
        </a:xfrm>
      </p:grpSpPr>
      <p:pic>
        <p:nvPicPr>
          <p:cNvPr id="40" name="Shape 40"/>
          <p:cNvPicPr preferRelativeResize="0"/>
          <p:nvPr/>
        </p:nvPicPr>
        <p:blipFill>
          <a:blip r:embed="rId3">
            <a:alphaModFix/>
          </a:blip>
          <a:stretch>
            <a:fillRect/>
          </a:stretch>
        </p:blipFill>
        <p:spPr>
          <a:xfrm>
            <a:off x="3320850" y="152800"/>
            <a:ext cx="5715000" cy="4705350"/>
          </a:xfrm>
          <a:prstGeom prst="rect">
            <a:avLst/>
          </a:prstGeom>
          <a:noFill/>
          <a:ln>
            <a:noFill/>
          </a:ln>
        </p:spPr>
      </p:pic>
      <p:sp>
        <p:nvSpPr>
          <p:cNvPr id="41" name="Shape 41"/>
          <p:cNvSpPr txBox="1"/>
          <p:nvPr/>
        </p:nvSpPr>
        <p:spPr>
          <a:xfrm>
            <a:off x="0" y="0"/>
            <a:ext cx="3091800" cy="4818300"/>
          </a:xfrm>
          <a:prstGeom prst="rect">
            <a:avLst/>
          </a:prstGeom>
          <a:noFill/>
          <a:ln>
            <a:noFill/>
          </a:ln>
        </p:spPr>
        <p:txBody>
          <a:bodyPr lIns="91425" tIns="91425" rIns="91425" bIns="91425" anchor="ctr" anchorCtr="0">
            <a:noAutofit/>
          </a:bodyPr>
          <a:lstStyle/>
          <a:p>
            <a:pPr lvl="0" rtl="0">
              <a:spcBef>
                <a:spcPts val="0"/>
              </a:spcBef>
              <a:buNone/>
            </a:pPr>
            <a:endParaRPr/>
          </a:p>
          <a:p>
            <a:pPr lvl="0">
              <a:spcBef>
                <a:spcPts val="0"/>
              </a:spcBef>
              <a:buNone/>
            </a:pPr>
            <a:r>
              <a:rPr lang="en" b="1"/>
              <a:t>1. 1990. Хеппенинг «Дословный показ мод» на фестивале «Взрыв Новой Волны»</a:t>
            </a:r>
          </a:p>
          <a:p>
            <a:pPr lvl="0">
              <a:spcBef>
                <a:spcPts val="0"/>
              </a:spcBef>
              <a:buNone/>
            </a:pPr>
            <a:endParaRPr/>
          </a:p>
          <a:p>
            <a:pPr lvl="0">
              <a:spcBef>
                <a:spcPts val="0"/>
              </a:spcBef>
              <a:buNone/>
            </a:pPr>
            <a:r>
              <a:rPr lang="en"/>
              <a:t>На сцену выбегает бурый медведь (в фильме был белый) с дрессировщиком у которого была балалайка. Он пытался заставить медведя плясать. Так как царила атмосфера всеобщей анархии, то медведь не подчинился и привлеченный всеобщим весельем, побежал в зал и стал бродить в проходах, а зрители дергали его за шерсть и за уши.</a:t>
            </a:r>
          </a:p>
          <a:p>
            <a:pPr lvl="0">
              <a:spcBef>
                <a:spcPts val="0"/>
              </a:spcBef>
              <a:buNone/>
            </a:pPr>
            <a:endParaRPr/>
          </a:p>
          <a:p>
            <a:pPr lvl="0" rtl="0">
              <a:spcBef>
                <a:spcPts val="0"/>
              </a:spcBef>
              <a:buNone/>
            </a:pP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Shape 154"/>
          <p:cNvSpPr txBox="1"/>
          <p:nvPr/>
        </p:nvSpPr>
        <p:spPr>
          <a:xfrm>
            <a:off x="0" y="0"/>
            <a:ext cx="3273000" cy="5087100"/>
          </a:xfrm>
          <a:prstGeom prst="rect">
            <a:avLst/>
          </a:prstGeom>
          <a:noFill/>
          <a:ln>
            <a:noFill/>
          </a:ln>
        </p:spPr>
        <p:txBody>
          <a:bodyPr lIns="91425" tIns="91425" rIns="91425" bIns="91425" anchor="ctr" anchorCtr="0">
            <a:noAutofit/>
          </a:bodyPr>
          <a:lstStyle/>
          <a:p>
            <a:pPr lvl="0">
              <a:spcBef>
                <a:spcPts val="0"/>
              </a:spcBef>
              <a:buNone/>
            </a:pPr>
            <a:r>
              <a:rPr lang="en" b="1" dirty="0"/>
              <a:t> «Вставай, проклятьем заклейменный, весь мир голодных и рабов!». </a:t>
            </a:r>
          </a:p>
          <a:p>
            <a:pPr lvl="0">
              <a:spcBef>
                <a:spcPts val="0"/>
              </a:spcBef>
              <a:buNone/>
            </a:pPr>
            <a:endParaRPr dirty="0"/>
          </a:p>
          <a:p>
            <a:pPr lvl="0">
              <a:spcBef>
                <a:spcPts val="0"/>
              </a:spcBef>
              <a:buNone/>
            </a:pPr>
            <a:r>
              <a:rPr lang="en" dirty="0"/>
              <a:t>Я поднял из пола одну паркетину и заменил ее на другую, которая была выполнена так, будто она взорвалась и поднималась шипами вверх. </a:t>
            </a:r>
          </a:p>
          <a:p>
            <a:pPr lvl="0">
              <a:spcBef>
                <a:spcPts val="0"/>
              </a:spcBef>
              <a:buNone/>
            </a:pPr>
            <a:endParaRPr dirty="0"/>
          </a:p>
          <a:p>
            <a:pPr lvl="0" rtl="0">
              <a:spcBef>
                <a:spcPts val="0"/>
              </a:spcBef>
              <a:buClr>
                <a:schemeClr val="dk1"/>
              </a:buClr>
              <a:buFont typeface="Arial"/>
              <a:buNone/>
            </a:pPr>
            <a:r>
              <a:rPr lang="en" dirty="0"/>
              <a:t>Осмоловский сопроводил свою акцию обвинительным манифестом в адрес коллег, ставших, по его мнению, заложниками "массмедийной призывности и непристойной видимости".</a:t>
            </a:r>
          </a:p>
        </p:txBody>
      </p:sp>
      <p:pic>
        <p:nvPicPr>
          <p:cNvPr id="155" name="Shape 155"/>
          <p:cNvPicPr preferRelativeResize="0"/>
          <p:nvPr/>
        </p:nvPicPr>
        <p:blipFill>
          <a:blip r:embed="rId3">
            <a:alphaModFix/>
          </a:blip>
          <a:stretch>
            <a:fillRect/>
          </a:stretch>
        </p:blipFill>
        <p:spPr>
          <a:xfrm>
            <a:off x="3379650" y="666750"/>
            <a:ext cx="5715000" cy="38100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pic>
        <p:nvPicPr>
          <p:cNvPr id="160" name="Shape 160"/>
          <p:cNvPicPr preferRelativeResize="0"/>
          <p:nvPr/>
        </p:nvPicPr>
        <p:blipFill>
          <a:blip r:embed="rId3">
            <a:alphaModFix/>
          </a:blip>
          <a:stretch>
            <a:fillRect/>
          </a:stretch>
        </p:blipFill>
        <p:spPr>
          <a:xfrm>
            <a:off x="3941125" y="84575"/>
            <a:ext cx="5202875" cy="3456824"/>
          </a:xfrm>
          <a:prstGeom prst="rect">
            <a:avLst/>
          </a:prstGeom>
          <a:noFill/>
          <a:ln>
            <a:noFill/>
          </a:ln>
        </p:spPr>
      </p:pic>
      <p:sp>
        <p:nvSpPr>
          <p:cNvPr id="161" name="Shape 161"/>
          <p:cNvSpPr txBox="1"/>
          <p:nvPr/>
        </p:nvSpPr>
        <p:spPr>
          <a:xfrm>
            <a:off x="0" y="0"/>
            <a:ext cx="3454500" cy="2366700"/>
          </a:xfrm>
          <a:prstGeom prst="rect">
            <a:avLst/>
          </a:prstGeom>
          <a:noFill/>
          <a:ln>
            <a:noFill/>
          </a:ln>
        </p:spPr>
        <p:txBody>
          <a:bodyPr lIns="91425" tIns="91425" rIns="91425" bIns="91425" anchor="ctr" anchorCtr="0">
            <a:noAutofit/>
          </a:bodyPr>
          <a:lstStyle/>
          <a:p>
            <a:pPr lvl="0" rtl="0">
              <a:spcBef>
                <a:spcPts val="0"/>
              </a:spcBef>
              <a:buNone/>
            </a:pPr>
            <a:r>
              <a:rPr lang="en"/>
              <a:t>Я больше всего был озабочен созданием ощущения случайного возникновения искусства. Именно поэтому в качестве материала была выбрана обычная пыль. Соответственно сами афоризмы напыляются внизу, наиболее близко к полу как-будто бы они сами «проявились» от хождения посетителей туда-сюда</a:t>
            </a:r>
          </a:p>
        </p:txBody>
      </p:sp>
      <p:pic>
        <p:nvPicPr>
          <p:cNvPr id="162" name="Shape 162"/>
          <p:cNvPicPr preferRelativeResize="0"/>
          <p:nvPr/>
        </p:nvPicPr>
        <p:blipFill>
          <a:blip r:embed="rId4">
            <a:alphaModFix/>
          </a:blip>
          <a:stretch>
            <a:fillRect/>
          </a:stretch>
        </p:blipFill>
        <p:spPr>
          <a:xfrm>
            <a:off x="0" y="2366700"/>
            <a:ext cx="3626704" cy="2729925"/>
          </a:xfrm>
          <a:prstGeom prst="rect">
            <a:avLst/>
          </a:prstGeom>
          <a:noFill/>
          <a:ln>
            <a:noFill/>
          </a:ln>
        </p:spPr>
      </p:pic>
      <p:sp>
        <p:nvSpPr>
          <p:cNvPr id="163" name="Shape 163"/>
          <p:cNvSpPr txBox="1"/>
          <p:nvPr/>
        </p:nvSpPr>
        <p:spPr>
          <a:xfrm>
            <a:off x="3712575" y="3607125"/>
            <a:ext cx="5334000" cy="1231200"/>
          </a:xfrm>
          <a:prstGeom prst="rect">
            <a:avLst/>
          </a:prstGeom>
          <a:noFill/>
          <a:ln>
            <a:noFill/>
          </a:ln>
        </p:spPr>
        <p:txBody>
          <a:bodyPr lIns="91425" tIns="91425" rIns="91425" bIns="91425" anchor="ctr" anchorCtr="0">
            <a:noAutofit/>
          </a:bodyPr>
          <a:lstStyle/>
          <a:p>
            <a:pPr lvl="0" rtl="0">
              <a:spcBef>
                <a:spcPts val="0"/>
              </a:spcBef>
              <a:buNone/>
            </a:pPr>
            <a:r>
              <a:rPr lang="en"/>
              <a:t>2002 г. - «Пыльные фразы»</a:t>
            </a:r>
          </a:p>
          <a:p>
            <a:pPr lvl="0" rtl="0">
              <a:spcBef>
                <a:spcPts val="0"/>
              </a:spcBef>
              <a:buNone/>
            </a:pPr>
            <a:endParaRPr/>
          </a:p>
          <a:p>
            <a:pPr lvl="0" rtl="0">
              <a:spcBef>
                <a:spcPts val="0"/>
              </a:spcBef>
              <a:buNone/>
            </a:pPr>
            <a:r>
              <a:rPr lang="en"/>
              <a:t>2001 г. - «Пыльные Фразы», музей современного искусства MUHA, Антверпен</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Shape 168"/>
          <p:cNvSpPr txBox="1"/>
          <p:nvPr/>
        </p:nvSpPr>
        <p:spPr>
          <a:xfrm>
            <a:off x="82400" y="467550"/>
            <a:ext cx="3702600" cy="4208400"/>
          </a:xfrm>
          <a:prstGeom prst="rect">
            <a:avLst/>
          </a:prstGeom>
          <a:noFill/>
          <a:ln>
            <a:noFill/>
          </a:ln>
        </p:spPr>
        <p:txBody>
          <a:bodyPr lIns="91425" tIns="91425" rIns="91425" bIns="91425" anchor="ctr" anchorCtr="0">
            <a:noAutofit/>
          </a:bodyPr>
          <a:lstStyle/>
          <a:p>
            <a:pPr lvl="0">
              <a:spcBef>
                <a:spcPts val="0"/>
              </a:spcBef>
              <a:buNone/>
            </a:pPr>
            <a:r>
              <a:rPr lang="en" dirty="0"/>
              <a:t>  "Жуки". 2004</a:t>
            </a:r>
          </a:p>
          <a:p>
            <a:pPr lvl="0" rtl="0">
              <a:spcBef>
                <a:spcPts val="0"/>
              </a:spcBef>
              <a:buNone/>
            </a:pPr>
            <a:r>
              <a:rPr lang="en" dirty="0"/>
              <a:t>Я довольно пристально отслеживал различные зрительские "интерпретации". Миметическим основанием для моих работ послужил обычный грецкий орех. Первый же зритель, походя бросив взгляд на них, сразу же выдал мне "адекватное название". Впоследствии этих "названий" скопилось довольно много. Здесь были и "мозги" и "велосипедные каски" и "головы Aliens" и даже "сгоревшие головы террористов". Возможно, подобное бесконтрольное производство содержания - одна из задач подлинного художественного произведения, но не стоит  забывать, что истинный авангард стремился максимально сузить возможности зрителей в этой области.</a:t>
            </a:r>
          </a:p>
        </p:txBody>
      </p:sp>
      <p:pic>
        <p:nvPicPr>
          <p:cNvPr id="169" name="Shape 169"/>
          <p:cNvPicPr preferRelativeResize="0"/>
          <p:nvPr/>
        </p:nvPicPr>
        <p:blipFill>
          <a:blip r:embed="rId3">
            <a:alphaModFix/>
          </a:blip>
          <a:stretch>
            <a:fillRect/>
          </a:stretch>
        </p:blipFill>
        <p:spPr>
          <a:xfrm>
            <a:off x="4575275" y="0"/>
            <a:ext cx="4444675" cy="444467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4" name="Shape 174"/>
          <p:cNvSpPr txBox="1"/>
          <p:nvPr/>
        </p:nvSpPr>
        <p:spPr>
          <a:xfrm>
            <a:off x="0" y="282475"/>
            <a:ext cx="3413400" cy="4319700"/>
          </a:xfrm>
          <a:prstGeom prst="rect">
            <a:avLst/>
          </a:prstGeom>
          <a:noFill/>
          <a:ln>
            <a:noFill/>
          </a:ln>
        </p:spPr>
        <p:txBody>
          <a:bodyPr lIns="91425" tIns="91425" rIns="91425" bIns="91425" anchor="ctr" anchorCtr="0">
            <a:noAutofit/>
          </a:bodyPr>
          <a:lstStyle/>
          <a:p>
            <a:pPr lvl="0">
              <a:spcBef>
                <a:spcPts val="0"/>
              </a:spcBef>
              <a:buClr>
                <a:schemeClr val="dk1"/>
              </a:buClr>
              <a:buFont typeface="Arial"/>
              <a:buNone/>
            </a:pPr>
            <a:endParaRPr dirty="0"/>
          </a:p>
          <a:p>
            <a:pPr lvl="0">
              <a:spcBef>
                <a:spcPts val="0"/>
              </a:spcBef>
              <a:buClr>
                <a:schemeClr val="dk1"/>
              </a:buClr>
              <a:buFont typeface="Arial"/>
              <a:buNone/>
            </a:pPr>
            <a:endParaRPr dirty="0"/>
          </a:p>
          <a:p>
            <a:pPr lvl="0">
              <a:spcBef>
                <a:spcPts val="0"/>
              </a:spcBef>
              <a:buClr>
                <a:schemeClr val="dk1"/>
              </a:buClr>
              <a:buFont typeface="Arial"/>
              <a:buNone/>
            </a:pPr>
            <a:r>
              <a:rPr lang="en" b="1" dirty="0"/>
              <a:t>2004 г. - «Ногти», деталь 4</a:t>
            </a:r>
          </a:p>
          <a:p>
            <a:pPr lvl="0">
              <a:spcBef>
                <a:spcPts val="0"/>
              </a:spcBef>
              <a:buNone/>
            </a:pPr>
            <a:endParaRPr dirty="0"/>
          </a:p>
          <a:p>
            <a:pPr lvl="0">
              <a:spcBef>
                <a:spcPts val="0"/>
              </a:spcBef>
              <a:buNone/>
            </a:pPr>
            <a:endParaRPr dirty="0"/>
          </a:p>
          <a:p>
            <a:pPr lvl="0">
              <a:spcBef>
                <a:spcPts val="0"/>
              </a:spcBef>
              <a:buNone/>
            </a:pPr>
            <a:r>
              <a:rPr lang="en" dirty="0"/>
              <a:t>Деготь:</a:t>
            </a:r>
          </a:p>
          <a:p>
            <a:pPr lvl="0" rtl="0">
              <a:spcBef>
                <a:spcPts val="0"/>
              </a:spcBef>
              <a:buNone/>
            </a:pPr>
            <a:r>
              <a:rPr lang="en" dirty="0"/>
              <a:t>“До какой-то степени это повествование было в его первых объектах — они были страшно фигуративные. Розовый лаваш, черные орехи, золотые танки… Такой поп-арт. А это уже даже не хлеб, а какие-то куски пробки с абстрактными знаками. Это уже не изобразительное искусство. Это какой-то Кунеллис прямо”.</a:t>
            </a:r>
          </a:p>
        </p:txBody>
      </p:sp>
      <p:pic>
        <p:nvPicPr>
          <p:cNvPr id="175" name="Shape 175"/>
          <p:cNvPicPr preferRelativeResize="0"/>
          <p:nvPr/>
        </p:nvPicPr>
        <p:blipFill>
          <a:blip r:embed="rId3">
            <a:alphaModFix/>
          </a:blip>
          <a:stretch>
            <a:fillRect/>
          </a:stretch>
        </p:blipFill>
        <p:spPr>
          <a:xfrm>
            <a:off x="3857879" y="0"/>
            <a:ext cx="5006340" cy="51435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pic>
        <p:nvPicPr>
          <p:cNvPr id="180" name="Shape 180"/>
          <p:cNvPicPr preferRelativeResize="0"/>
          <p:nvPr/>
        </p:nvPicPr>
        <p:blipFill>
          <a:blip r:embed="rId3">
            <a:alphaModFix/>
          </a:blip>
          <a:stretch>
            <a:fillRect/>
          </a:stretch>
        </p:blipFill>
        <p:spPr>
          <a:xfrm>
            <a:off x="4781212" y="505775"/>
            <a:ext cx="4181475" cy="2800350"/>
          </a:xfrm>
          <a:prstGeom prst="rect">
            <a:avLst/>
          </a:prstGeom>
          <a:noFill/>
          <a:ln>
            <a:noFill/>
          </a:ln>
        </p:spPr>
      </p:pic>
      <p:sp>
        <p:nvSpPr>
          <p:cNvPr id="181" name="Shape 181"/>
          <p:cNvSpPr txBox="1"/>
          <p:nvPr/>
        </p:nvSpPr>
        <p:spPr>
          <a:xfrm>
            <a:off x="0" y="0"/>
            <a:ext cx="3903000" cy="4917300"/>
          </a:xfrm>
          <a:prstGeom prst="rect">
            <a:avLst/>
          </a:prstGeom>
          <a:noFill/>
          <a:ln>
            <a:noFill/>
          </a:ln>
        </p:spPr>
        <p:txBody>
          <a:bodyPr lIns="91425" tIns="91425" rIns="91425" bIns="91425" anchor="ctr" anchorCtr="0">
            <a:noAutofit/>
          </a:bodyPr>
          <a:lstStyle/>
          <a:p>
            <a:pPr lvl="0" rtl="0">
              <a:spcBef>
                <a:spcPts val="0"/>
              </a:spcBef>
              <a:buNone/>
            </a:pPr>
            <a:r>
              <a:rPr lang="en"/>
              <a:t>В случае «Изделий» интрига строится на очевидном сходстве продукта военной индустрии с супрематическими объектами советских 1920-х. Но если тогда авангардные художники, отринув чистую эстетику как буржуазный пережиток, шли в индустрию, чтобы создавать образцы утилитарных вещей, то у Осмоловского, напротив, фрагменты сугубо функциональной машины убийства предстают в аскетически-рафинированном виде. Полированная поверхность бронзы вносит дополнительный акцент в концептуально-образный смысл серии. Она выступает в функции брони: «зеркалит» публичный взгляд, лишая его бытового удовольствия традиционно-художественной консумации.</a:t>
            </a:r>
          </a:p>
          <a:p>
            <a:pPr lvl="0" rtl="0">
              <a:spcBef>
                <a:spcPts val="0"/>
              </a:spcBef>
              <a:buNone/>
            </a:pPr>
            <a:r>
              <a:rPr lang="en"/>
              <a:t>Владимир Левашов</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86" name="Shape 186"/>
          <p:cNvSpPr txBox="1"/>
          <p:nvPr/>
        </p:nvSpPr>
        <p:spPr>
          <a:xfrm>
            <a:off x="0" y="1862400"/>
            <a:ext cx="3000000" cy="1158300"/>
          </a:xfrm>
          <a:prstGeom prst="rect">
            <a:avLst/>
          </a:prstGeom>
          <a:noFill/>
          <a:ln>
            <a:noFill/>
          </a:ln>
        </p:spPr>
        <p:txBody>
          <a:bodyPr lIns="91425" tIns="91425" rIns="91425" bIns="91425" anchor="ctr" anchorCtr="0">
            <a:noAutofit/>
          </a:bodyPr>
          <a:lstStyle/>
          <a:p>
            <a:pPr lvl="0" rtl="0">
              <a:spcBef>
                <a:spcPts val="0"/>
              </a:spcBef>
              <a:buNone/>
            </a:pPr>
            <a:endParaRPr dirty="0"/>
          </a:p>
          <a:p>
            <a:pPr lvl="0" rtl="0">
              <a:spcBef>
                <a:spcPts val="0"/>
              </a:spcBef>
              <a:buNone/>
            </a:pPr>
            <a:endParaRPr dirty="0"/>
          </a:p>
          <a:p>
            <a:pPr lvl="0">
              <a:spcBef>
                <a:spcPts val="0"/>
              </a:spcBef>
              <a:buNone/>
            </a:pPr>
            <a:r>
              <a:rPr lang="en" b="1" dirty="0"/>
              <a:t>«Хлеба серия 1», 2007 г., экспозиция «Верю»</a:t>
            </a:r>
          </a:p>
          <a:p>
            <a:pPr lvl="0">
              <a:spcBef>
                <a:spcPts val="0"/>
              </a:spcBef>
              <a:buNone/>
            </a:pPr>
            <a:endParaRPr dirty="0"/>
          </a:p>
          <a:p>
            <a:pPr lvl="0" rtl="0">
              <a:spcBef>
                <a:spcPts val="0"/>
              </a:spcBef>
              <a:buNone/>
            </a:pPr>
            <a:endParaRPr dirty="0"/>
          </a:p>
        </p:txBody>
      </p:sp>
      <p:pic>
        <p:nvPicPr>
          <p:cNvPr id="187" name="Shape 187"/>
          <p:cNvPicPr preferRelativeResize="0"/>
          <p:nvPr/>
        </p:nvPicPr>
        <p:blipFill>
          <a:blip r:embed="rId3">
            <a:alphaModFix/>
          </a:blip>
          <a:stretch>
            <a:fillRect/>
          </a:stretch>
        </p:blipFill>
        <p:spPr>
          <a:xfrm>
            <a:off x="2336525" y="300975"/>
            <a:ext cx="6807475" cy="454155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Shape 192"/>
          <p:cNvSpPr txBox="1"/>
          <p:nvPr/>
        </p:nvSpPr>
        <p:spPr>
          <a:xfrm>
            <a:off x="0" y="0"/>
            <a:ext cx="4872900" cy="5143500"/>
          </a:xfrm>
          <a:prstGeom prst="rect">
            <a:avLst/>
          </a:prstGeom>
          <a:noFill/>
          <a:ln>
            <a:noFill/>
          </a:ln>
        </p:spPr>
        <p:txBody>
          <a:bodyPr lIns="91425" tIns="91425" rIns="91425" bIns="91425" anchor="ctr" anchorCtr="0">
            <a:noAutofit/>
          </a:bodyPr>
          <a:lstStyle/>
          <a:p>
            <a:pPr lvl="0" rtl="0">
              <a:spcBef>
                <a:spcPts val="0"/>
              </a:spcBef>
              <a:buNone/>
            </a:pPr>
            <a:r>
              <a:rPr lang="en"/>
              <a:t>На первый план выходят поры, отверстия, дробящие единство образа и засасывающие взгляд внутрь. При этом художник отнюдь не использует естественные фактурные особенности рыхлых поверхностей, органической или неорганической природы. Рисунок резьбы обработан на компьютере и строго симметричен, что, однако, делает его ничуть не менее устрашающим — симметрия характерна и для человеческого скелета, архетипа ужаса и потусторонности.</a:t>
            </a:r>
          </a:p>
        </p:txBody>
      </p:sp>
      <p:pic>
        <p:nvPicPr>
          <p:cNvPr id="193" name="Shape 193"/>
          <p:cNvPicPr preferRelativeResize="0"/>
          <p:nvPr/>
        </p:nvPicPr>
        <p:blipFill>
          <a:blip r:embed="rId3">
            <a:alphaModFix/>
          </a:blip>
          <a:stretch>
            <a:fillRect/>
          </a:stretch>
        </p:blipFill>
        <p:spPr>
          <a:xfrm>
            <a:off x="5555452" y="0"/>
            <a:ext cx="3588550" cy="5211599"/>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198" name="Shape 198"/>
          <p:cNvSpPr txBox="1"/>
          <p:nvPr/>
        </p:nvSpPr>
        <p:spPr>
          <a:xfrm>
            <a:off x="0" y="0"/>
            <a:ext cx="2729100" cy="4551900"/>
          </a:xfrm>
          <a:prstGeom prst="rect">
            <a:avLst/>
          </a:prstGeom>
          <a:noFill/>
          <a:ln>
            <a:noFill/>
          </a:ln>
        </p:spPr>
        <p:txBody>
          <a:bodyPr lIns="91425" tIns="91425" rIns="91425" bIns="91425" anchor="ctr" anchorCtr="0">
            <a:noAutofit/>
          </a:bodyPr>
          <a:lstStyle/>
          <a:p>
            <a:pPr lvl="0">
              <a:spcBef>
                <a:spcPts val="0"/>
              </a:spcBef>
              <a:buNone/>
            </a:pPr>
            <a:r>
              <a:rPr lang="en">
                <a:solidFill>
                  <a:srgbClr val="FF0000"/>
                </a:solidFill>
              </a:rPr>
              <a:t>Убрать?</a:t>
            </a:r>
          </a:p>
          <a:p>
            <a:pPr lvl="0" rtl="0">
              <a:spcBef>
                <a:spcPts val="0"/>
              </a:spcBef>
              <a:buNone/>
            </a:pPr>
            <a:r>
              <a:rPr lang="en"/>
              <a:t>Инсталляция. 2014. Металл. сварка. бронза</a:t>
            </a:r>
          </a:p>
          <a:p>
            <a:pPr lvl="0" rtl="0">
              <a:spcBef>
                <a:spcPts val="0"/>
              </a:spcBef>
              <a:buNone/>
            </a:pPr>
            <a:r>
              <a:rPr lang="en"/>
              <a:t>Это фраза, сказанная Пикассо. На вопрос немецкого генерала «Это вы сделали?» по поводу его работы «Герника» художник ответил: «Нет, это вы сделали!», имея в виду бомбардировку города Герники в 1937 году.</a:t>
            </a:r>
          </a:p>
          <a:p>
            <a:pPr lvl="0" rtl="0">
              <a:spcBef>
                <a:spcPts val="0"/>
              </a:spcBef>
              <a:buNone/>
            </a:pPr>
            <a:r>
              <a:rPr lang="en"/>
              <a:t>Сама экспозиция представляет собой девять скульптур — голов известных революционеров и состоит из трех групп.</a:t>
            </a:r>
          </a:p>
        </p:txBody>
      </p:sp>
      <p:pic>
        <p:nvPicPr>
          <p:cNvPr id="199" name="Shape 199"/>
          <p:cNvPicPr preferRelativeResize="0"/>
          <p:nvPr/>
        </p:nvPicPr>
        <p:blipFill>
          <a:blip r:embed="rId3">
            <a:alphaModFix/>
          </a:blip>
          <a:stretch>
            <a:fillRect/>
          </a:stretch>
        </p:blipFill>
        <p:spPr>
          <a:xfrm>
            <a:off x="3000000" y="130800"/>
            <a:ext cx="6079325" cy="4052883"/>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04" name="Shape 204"/>
          <p:cNvSpPr txBox="1"/>
          <p:nvPr/>
        </p:nvSpPr>
        <p:spPr>
          <a:xfrm>
            <a:off x="0" y="0"/>
            <a:ext cx="3000000" cy="3000000"/>
          </a:xfrm>
          <a:prstGeom prst="rect">
            <a:avLst/>
          </a:prstGeom>
          <a:noFill/>
          <a:ln>
            <a:noFill/>
          </a:ln>
        </p:spPr>
        <p:txBody>
          <a:bodyPr lIns="91425" tIns="91425" rIns="91425" bIns="91425" anchor="ctr" anchorCtr="0">
            <a:noAutofit/>
          </a:bodyPr>
          <a:lstStyle/>
          <a:p>
            <a:pPr lvl="0">
              <a:spcBef>
                <a:spcPts val="0"/>
              </a:spcBef>
              <a:buNone/>
            </a:pPr>
            <a:r>
              <a:rPr lang="en"/>
              <a:t>Анатолий Осмоловский. Украинка. Бронза. 2014</a:t>
            </a:r>
          </a:p>
          <a:p>
            <a:pPr lvl="0">
              <a:spcBef>
                <a:spcPts val="0"/>
              </a:spcBef>
              <a:buNone/>
            </a:pPr>
            <a:endParaRPr/>
          </a:p>
          <a:p>
            <a:pPr lvl="0" rtl="0">
              <a:spcBef>
                <a:spcPts val="0"/>
              </a:spcBef>
              <a:buNone/>
            </a:pPr>
            <a:r>
              <a:rPr lang="en"/>
              <a:t>Украинка» — довольно давно задумывалась, делать ее я начал полгода назад, и в каком-то смысле это совпадение. То есть совпадение — та трагичность, которая в итоге получилась. Сама скульптура представляет собой сшитую из разных частей женщину; и это все фрагменты разных известных звезд.</a:t>
            </a:r>
          </a:p>
        </p:txBody>
      </p:sp>
      <p:pic>
        <p:nvPicPr>
          <p:cNvPr id="205" name="Shape 205" descr="Анатолий Осмоловский. Украинка. Бронза. 2014"/>
          <p:cNvPicPr preferRelativeResize="0"/>
          <p:nvPr/>
        </p:nvPicPr>
        <p:blipFill>
          <a:blip r:embed="rId3">
            <a:alphaModFix/>
          </a:blip>
          <a:stretch>
            <a:fillRect/>
          </a:stretch>
        </p:blipFill>
        <p:spPr>
          <a:xfrm>
            <a:off x="4788024" y="248988"/>
            <a:ext cx="3941425" cy="2627625"/>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pic>
        <p:nvPicPr>
          <p:cNvPr id="210" name="Shape 210" descr="Анатолий Осмоловский.  &quot;Это вы сделали? Нет, это вы сделали!&quot;. 2014"/>
          <p:cNvPicPr preferRelativeResize="0"/>
          <p:nvPr/>
        </p:nvPicPr>
        <p:blipFill>
          <a:blip r:embed="rId3">
            <a:alphaModFix/>
          </a:blip>
          <a:stretch>
            <a:fillRect/>
          </a:stretch>
        </p:blipFill>
        <p:spPr>
          <a:xfrm>
            <a:off x="3249300" y="286375"/>
            <a:ext cx="5784474" cy="3856324"/>
          </a:xfrm>
          <a:prstGeom prst="rect">
            <a:avLst/>
          </a:prstGeom>
          <a:noFill/>
          <a:ln>
            <a:noFill/>
          </a:ln>
        </p:spPr>
      </p:pic>
      <p:sp>
        <p:nvSpPr>
          <p:cNvPr id="211" name="Shape 211"/>
          <p:cNvSpPr txBox="1"/>
          <p:nvPr/>
        </p:nvSpPr>
        <p:spPr>
          <a:xfrm>
            <a:off x="0" y="0"/>
            <a:ext cx="3000000" cy="3000000"/>
          </a:xfrm>
          <a:prstGeom prst="rect">
            <a:avLst/>
          </a:prstGeom>
          <a:noFill/>
          <a:ln>
            <a:noFill/>
          </a:ln>
        </p:spPr>
        <p:txBody>
          <a:bodyPr lIns="91425" tIns="91425" rIns="91425" bIns="91425" anchor="ctr" anchorCtr="0">
            <a:noAutofit/>
          </a:bodyPr>
          <a:lstStyle/>
          <a:p>
            <a:pPr lvl="0" rtl="0">
              <a:spcBef>
                <a:spcPts val="0"/>
              </a:spcBef>
              <a:buNone/>
            </a:pPr>
            <a:r>
              <a:rPr lang="en"/>
              <a:t>Анатолий Осмоловский. "Это вы сделали? Нет, это вы сделали!". 2014</a:t>
            </a:r>
          </a:p>
        </p:txBody>
      </p:sp>
      <p:pic>
        <p:nvPicPr>
          <p:cNvPr id="212" name="Shape 212"/>
          <p:cNvPicPr preferRelativeResize="0"/>
          <p:nvPr/>
        </p:nvPicPr>
        <p:blipFill>
          <a:blip r:embed="rId4">
            <a:alphaModFix/>
          </a:blip>
          <a:stretch>
            <a:fillRect/>
          </a:stretch>
        </p:blipFill>
        <p:spPr>
          <a:xfrm>
            <a:off x="4093800" y="2303750"/>
            <a:ext cx="4059599" cy="2706399"/>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5"/>
        <p:cNvGrpSpPr/>
        <p:nvPr/>
      </p:nvGrpSpPr>
      <p:grpSpPr>
        <a:xfrm>
          <a:off x="0" y="0"/>
          <a:ext cx="0" cy="0"/>
          <a:chOff x="0" y="0"/>
          <a:chExt cx="0" cy="0"/>
        </a:xfrm>
      </p:grpSpPr>
      <p:sp>
        <p:nvSpPr>
          <p:cNvPr id="46" name="Shape 46"/>
          <p:cNvSpPr txBox="1"/>
          <p:nvPr/>
        </p:nvSpPr>
        <p:spPr>
          <a:xfrm>
            <a:off x="0" y="377325"/>
            <a:ext cx="3411900" cy="3468000"/>
          </a:xfrm>
          <a:prstGeom prst="rect">
            <a:avLst/>
          </a:prstGeom>
          <a:noFill/>
          <a:ln>
            <a:noFill/>
          </a:ln>
        </p:spPr>
        <p:txBody>
          <a:bodyPr lIns="91425" tIns="91425" rIns="91425" bIns="91425" anchor="ctr" anchorCtr="0">
            <a:noAutofit/>
          </a:bodyPr>
          <a:lstStyle/>
          <a:p>
            <a:pPr lvl="0" rtl="0">
              <a:spcBef>
                <a:spcPts val="0"/>
              </a:spcBef>
              <a:buNone/>
            </a:pPr>
            <a:r>
              <a:rPr lang="en" b="1"/>
              <a:t>2. </a:t>
            </a:r>
            <a:r>
              <a:rPr lang="en"/>
              <a:t>Акцию была приурочена к принятию закона о нравственности. Он вышел за два дня до того, как мы вышли на Красную площадь. Закон этот запрещал ругаться матом в публичных местах. </a:t>
            </a:r>
          </a:p>
          <a:p>
            <a:pPr lvl="0" rtl="0">
              <a:spcBef>
                <a:spcPts val="0"/>
              </a:spcBef>
              <a:buNone/>
            </a:pPr>
            <a:endParaRPr/>
          </a:p>
          <a:p>
            <a:pPr lvl="0" rtl="0">
              <a:spcBef>
                <a:spcPts val="0"/>
              </a:spcBef>
              <a:buClr>
                <a:schemeClr val="dk1"/>
              </a:buClr>
              <a:buFont typeface="Arial"/>
              <a:buNone/>
            </a:pPr>
            <a:r>
              <a:rPr lang="en"/>
              <a:t> Осмоловский с надеждой на то, что его поймут, объяснил, что в акции не было никакого политического смысла, что акция эта чисто художественная и цель ее "десакрализация Красной площади и превращение ее в действительно народное место". &lt;...&gt;</a:t>
            </a:r>
          </a:p>
          <a:p>
            <a:pPr lvl="0" rtl="0">
              <a:spcBef>
                <a:spcPts val="0"/>
              </a:spcBef>
              <a:buClr>
                <a:schemeClr val="dk1"/>
              </a:buClr>
              <a:buFont typeface="Arial"/>
              <a:buNone/>
            </a:pPr>
            <a:r>
              <a:rPr lang="en" b="1" i="1"/>
              <a:t>Огонёк. Май 1991</a:t>
            </a:r>
          </a:p>
          <a:p>
            <a:pPr lvl="0" rtl="0">
              <a:spcBef>
                <a:spcPts val="0"/>
              </a:spcBef>
              <a:buClr>
                <a:srgbClr val="000000"/>
              </a:buClr>
              <a:buFont typeface="Arial"/>
              <a:buNone/>
            </a:pPr>
            <a:endParaRPr/>
          </a:p>
        </p:txBody>
      </p:sp>
      <p:pic>
        <p:nvPicPr>
          <p:cNvPr id="47" name="Shape 47"/>
          <p:cNvPicPr preferRelativeResize="0"/>
          <p:nvPr/>
        </p:nvPicPr>
        <p:blipFill>
          <a:blip r:embed="rId3">
            <a:alphaModFix/>
          </a:blip>
          <a:stretch>
            <a:fillRect/>
          </a:stretch>
        </p:blipFill>
        <p:spPr>
          <a:xfrm>
            <a:off x="3411900" y="0"/>
            <a:ext cx="5732100" cy="4222647"/>
          </a:xfrm>
          <a:prstGeom prst="rect">
            <a:avLst/>
          </a:prstGeom>
          <a:noFill/>
          <a:ln>
            <a:noFill/>
          </a:ln>
        </p:spPr>
      </p:pic>
      <p:sp>
        <p:nvSpPr>
          <p:cNvPr id="48" name="Shape 48"/>
          <p:cNvSpPr txBox="1"/>
          <p:nvPr/>
        </p:nvSpPr>
        <p:spPr>
          <a:xfrm>
            <a:off x="2966050" y="4222650"/>
            <a:ext cx="6177900" cy="861900"/>
          </a:xfrm>
          <a:prstGeom prst="rect">
            <a:avLst/>
          </a:prstGeom>
          <a:noFill/>
          <a:ln>
            <a:noFill/>
          </a:ln>
        </p:spPr>
        <p:txBody>
          <a:bodyPr lIns="91425" tIns="91425" rIns="91425" bIns="91425" anchor="ctr" anchorCtr="0">
            <a:noAutofit/>
          </a:bodyPr>
          <a:lstStyle/>
          <a:p>
            <a:pPr lvl="0" algn="r" rtl="0">
              <a:spcBef>
                <a:spcPts val="0"/>
              </a:spcBef>
              <a:buNone/>
            </a:pPr>
            <a:r>
              <a:rPr lang="en"/>
              <a:t>18 апреля 1991. Движение Э.Т.И. </a:t>
            </a:r>
            <a:r>
              <a:rPr lang="en" b="1"/>
              <a:t>«ЭТИ-текст» (Хуй на Красной площади).</a:t>
            </a:r>
            <a:r>
              <a:rPr lang="en"/>
              <a:t> 14 человек - Анатолий Осмоловский, Григорий Гусаров, Александра Обухова, Милена Орлова, Максим Кучинский, панки с Гоголевского бульвара и др.</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pic>
        <p:nvPicPr>
          <p:cNvPr id="217" name="Shape 217"/>
          <p:cNvPicPr preferRelativeResize="0"/>
          <p:nvPr/>
        </p:nvPicPr>
        <p:blipFill>
          <a:blip r:embed="rId3">
            <a:alphaModFix/>
          </a:blip>
          <a:stretch>
            <a:fillRect/>
          </a:stretch>
        </p:blipFill>
        <p:spPr>
          <a:xfrm>
            <a:off x="4752250" y="0"/>
            <a:ext cx="4317024" cy="2430399"/>
          </a:xfrm>
          <a:prstGeom prst="rect">
            <a:avLst/>
          </a:prstGeom>
          <a:noFill/>
          <a:ln>
            <a:noFill/>
          </a:ln>
        </p:spPr>
      </p:pic>
      <p:pic>
        <p:nvPicPr>
          <p:cNvPr id="218" name="Shape 218"/>
          <p:cNvPicPr preferRelativeResize="0"/>
          <p:nvPr/>
        </p:nvPicPr>
        <p:blipFill>
          <a:blip r:embed="rId4">
            <a:alphaModFix/>
          </a:blip>
          <a:stretch>
            <a:fillRect/>
          </a:stretch>
        </p:blipFill>
        <p:spPr>
          <a:xfrm>
            <a:off x="5177426" y="2656225"/>
            <a:ext cx="3624647" cy="2430399"/>
          </a:xfrm>
          <a:prstGeom prst="rect">
            <a:avLst/>
          </a:prstGeom>
          <a:noFill/>
          <a:ln>
            <a:noFill/>
          </a:ln>
        </p:spPr>
      </p:pic>
      <p:sp>
        <p:nvSpPr>
          <p:cNvPr id="219" name="Shape 219"/>
          <p:cNvSpPr txBox="1"/>
          <p:nvPr/>
        </p:nvSpPr>
        <p:spPr>
          <a:xfrm>
            <a:off x="0" y="0"/>
            <a:ext cx="4208400" cy="2798700"/>
          </a:xfrm>
          <a:prstGeom prst="rect">
            <a:avLst/>
          </a:prstGeom>
          <a:noFill/>
          <a:ln>
            <a:noFill/>
          </a:ln>
        </p:spPr>
        <p:txBody>
          <a:bodyPr lIns="91425" tIns="91425" rIns="91425" bIns="91425" anchor="ctr" anchorCtr="0">
            <a:noAutofit/>
          </a:bodyPr>
          <a:lstStyle/>
          <a:p>
            <a:pPr lvl="0" rtl="0">
              <a:spcBef>
                <a:spcPts val="0"/>
              </a:spcBef>
              <a:buNone/>
            </a:pPr>
            <a:r>
              <a:rPr lang="en" b="1"/>
              <a:t>"Смерть модернизма в России"</a:t>
            </a:r>
          </a:p>
          <a:p>
            <a:pPr lvl="0" rtl="0">
              <a:spcBef>
                <a:spcPts val="0"/>
              </a:spcBef>
              <a:buNone/>
            </a:pPr>
            <a:endParaRPr/>
          </a:p>
          <a:p>
            <a:pPr lvl="0" rtl="0">
              <a:spcBef>
                <a:spcPts val="0"/>
              </a:spcBef>
              <a:buNone/>
            </a:pPr>
            <a:r>
              <a:rPr lang="en"/>
              <a:t>Проект Анатолия Осмоловского и Александра Кутового для 6-ой Московской биеннале современного искусства. При участии Ирина Петракова, Виталий Барабанов, Александр Плюснин.</a:t>
            </a:r>
          </a:p>
          <a:p>
            <a:pPr lvl="0" rtl="0">
              <a:spcBef>
                <a:spcPts val="0"/>
              </a:spcBef>
              <a:buNone/>
            </a:pPr>
            <a:endParaRPr/>
          </a:p>
          <a:p>
            <a:pPr lvl="0" rtl="0">
              <a:spcBef>
                <a:spcPts val="0"/>
              </a:spcBef>
              <a:buNone/>
            </a:pPr>
            <a:r>
              <a:rPr lang="en"/>
              <a:t>В основе проекта лежит идея вылепить из глины лежащее на полу тело мертвого поэта Маяковского копируя изображение с фотографии, сделанной сразу после его смерти.</a:t>
            </a:r>
          </a:p>
        </p:txBody>
      </p:sp>
      <p:pic>
        <p:nvPicPr>
          <p:cNvPr id="220" name="Shape 220"/>
          <p:cNvPicPr preferRelativeResize="0"/>
          <p:nvPr/>
        </p:nvPicPr>
        <p:blipFill>
          <a:blip r:embed="rId5">
            <a:alphaModFix/>
          </a:blip>
          <a:stretch>
            <a:fillRect/>
          </a:stretch>
        </p:blipFill>
        <p:spPr>
          <a:xfrm>
            <a:off x="696625" y="2821675"/>
            <a:ext cx="3095780" cy="2321827"/>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Shape 225"/>
          <p:cNvSpPr txBox="1"/>
          <p:nvPr/>
        </p:nvSpPr>
        <p:spPr>
          <a:xfrm>
            <a:off x="0" y="0"/>
            <a:ext cx="3836100" cy="4678500"/>
          </a:xfrm>
          <a:prstGeom prst="rect">
            <a:avLst/>
          </a:prstGeom>
          <a:noFill/>
          <a:ln>
            <a:noFill/>
          </a:ln>
        </p:spPr>
        <p:txBody>
          <a:bodyPr lIns="91425" tIns="91425" rIns="91425" bIns="91425" anchor="ctr" anchorCtr="0">
            <a:noAutofit/>
          </a:bodyPr>
          <a:lstStyle/>
          <a:p>
            <a:pPr lvl="0" rtl="0">
              <a:spcBef>
                <a:spcPts val="0"/>
              </a:spcBef>
              <a:buNone/>
            </a:pPr>
            <a:r>
              <a:rPr lang="en"/>
              <a:t>Те сообщества, по сути, были такими молодежными «бандами» и, как в любой банде, лидер обязан был быть самым радикальным, самым энергичным, самым непримиримым. Меня это, честно говоря, тяготило — совсем не оставалось времени на осмысление. Сообщество «Базы» — это не банда, а скорее потенциальная сеть, где люди с разными талантами, интересами, статусами хотят создать новую ситуацию на московской художественной сцене.</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pic>
        <p:nvPicPr>
          <p:cNvPr id="230" name="Shape 230"/>
          <p:cNvPicPr preferRelativeResize="0"/>
          <p:nvPr/>
        </p:nvPicPr>
        <p:blipFill>
          <a:blip r:embed="rId3">
            <a:alphaModFix/>
          </a:blip>
          <a:stretch>
            <a:fillRect/>
          </a:stretch>
        </p:blipFill>
        <p:spPr>
          <a:xfrm>
            <a:off x="4046099" y="692270"/>
            <a:ext cx="5097900" cy="2400949"/>
          </a:xfrm>
          <a:prstGeom prst="rect">
            <a:avLst/>
          </a:prstGeom>
          <a:noFill/>
          <a:ln>
            <a:noFill/>
          </a:ln>
        </p:spPr>
      </p:pic>
      <p:sp>
        <p:nvSpPr>
          <p:cNvPr id="231" name="Shape 231"/>
          <p:cNvSpPr txBox="1"/>
          <p:nvPr/>
        </p:nvSpPr>
        <p:spPr>
          <a:xfrm>
            <a:off x="4572000" y="3093225"/>
            <a:ext cx="4046100" cy="830400"/>
          </a:xfrm>
          <a:prstGeom prst="rect">
            <a:avLst/>
          </a:prstGeom>
          <a:noFill/>
          <a:ln>
            <a:noFill/>
          </a:ln>
        </p:spPr>
        <p:txBody>
          <a:bodyPr lIns="91425" tIns="91425" rIns="91425" bIns="91425" anchor="ctr" anchorCtr="0">
            <a:noAutofit/>
          </a:bodyPr>
          <a:lstStyle/>
          <a:p>
            <a:pPr lvl="0" rtl="0">
              <a:spcBef>
                <a:spcPts val="0"/>
              </a:spcBef>
              <a:buNone/>
            </a:pPr>
            <a:endParaRPr dirty="0"/>
          </a:p>
          <a:p>
            <a:pPr lvl="0" rtl="0">
              <a:spcBef>
                <a:spcPts val="0"/>
              </a:spcBef>
              <a:buNone/>
            </a:pPr>
            <a:r>
              <a:rPr lang="en" dirty="0"/>
              <a:t>2</a:t>
            </a:r>
            <a:r>
              <a:rPr lang="en" b="1" dirty="0"/>
              <a:t>9.10.2015 - "Авангардистская канцелярия" </a:t>
            </a:r>
          </a:p>
        </p:txBody>
      </p:sp>
      <p:sp>
        <p:nvSpPr>
          <p:cNvPr id="232" name="Shape 232"/>
          <p:cNvSpPr txBox="1"/>
          <p:nvPr/>
        </p:nvSpPr>
        <p:spPr>
          <a:xfrm>
            <a:off x="0" y="0"/>
            <a:ext cx="3836100" cy="4884900"/>
          </a:xfrm>
          <a:prstGeom prst="rect">
            <a:avLst/>
          </a:prstGeom>
          <a:noFill/>
          <a:ln>
            <a:noFill/>
          </a:ln>
        </p:spPr>
        <p:txBody>
          <a:bodyPr lIns="91425" tIns="91425" rIns="91425" bIns="91425" anchor="ctr" anchorCtr="0">
            <a:noAutofit/>
          </a:bodyPr>
          <a:lstStyle/>
          <a:p>
            <a:pPr lvl="0" rtl="0">
              <a:spcBef>
                <a:spcPts val="0"/>
              </a:spcBef>
              <a:buNone/>
            </a:pPr>
            <a:r>
              <a:rPr lang="en"/>
              <a:t>Для меня главный пример и образец для подражания — это Малевич. Его частые смены, наверное, имели схожие социологические предпосылки. Это прежде всего: 1. Низкая концентрация российского художественного контекста 2. Отсутствие легитимной и консенсусной истории отечественного искусства. 3. Отсутствие полноценного рынка. Все эти слабости позволяют относиться к собственной художественной биографии одновременно и как к эксперименту, и как к синтетическому произведению искусства, и как к истории искусства. </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pic>
        <p:nvPicPr>
          <p:cNvPr id="237" name="Shape 237"/>
          <p:cNvPicPr preferRelativeResize="0"/>
          <p:nvPr/>
        </p:nvPicPr>
        <p:blipFill>
          <a:blip r:embed="rId3">
            <a:alphaModFix/>
          </a:blip>
          <a:stretch>
            <a:fillRect/>
          </a:stretch>
        </p:blipFill>
        <p:spPr>
          <a:xfrm>
            <a:off x="3316150" y="243312"/>
            <a:ext cx="4095750" cy="513397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2"/>
        <p:cNvGrpSpPr/>
        <p:nvPr/>
      </p:nvGrpSpPr>
      <p:grpSpPr>
        <a:xfrm>
          <a:off x="0" y="0"/>
          <a:ext cx="0" cy="0"/>
          <a:chOff x="0" y="0"/>
          <a:chExt cx="0" cy="0"/>
        </a:xfrm>
      </p:grpSpPr>
      <p:pic>
        <p:nvPicPr>
          <p:cNvPr id="53" name="Shape 53"/>
          <p:cNvPicPr preferRelativeResize="0"/>
          <p:nvPr/>
        </p:nvPicPr>
        <p:blipFill>
          <a:blip r:embed="rId3">
            <a:alphaModFix/>
          </a:blip>
          <a:stretch>
            <a:fillRect/>
          </a:stretch>
        </p:blipFill>
        <p:spPr>
          <a:xfrm>
            <a:off x="5105900" y="0"/>
            <a:ext cx="3998675" cy="2306924"/>
          </a:xfrm>
          <a:prstGeom prst="rect">
            <a:avLst/>
          </a:prstGeom>
          <a:noFill/>
          <a:ln>
            <a:noFill/>
          </a:ln>
        </p:spPr>
      </p:pic>
      <p:pic>
        <p:nvPicPr>
          <p:cNvPr id="54" name="Shape 54"/>
          <p:cNvPicPr preferRelativeResize="0"/>
          <p:nvPr/>
        </p:nvPicPr>
        <p:blipFill>
          <a:blip r:embed="rId4">
            <a:alphaModFix/>
          </a:blip>
          <a:stretch>
            <a:fillRect/>
          </a:stretch>
        </p:blipFill>
        <p:spPr>
          <a:xfrm>
            <a:off x="5105899" y="2322620"/>
            <a:ext cx="3998674" cy="2820879"/>
          </a:xfrm>
          <a:prstGeom prst="rect">
            <a:avLst/>
          </a:prstGeom>
          <a:noFill/>
          <a:ln>
            <a:noFill/>
          </a:ln>
        </p:spPr>
      </p:pic>
      <p:pic>
        <p:nvPicPr>
          <p:cNvPr id="55" name="Shape 55"/>
          <p:cNvPicPr preferRelativeResize="0"/>
          <p:nvPr/>
        </p:nvPicPr>
        <p:blipFill>
          <a:blip r:embed="rId5">
            <a:alphaModFix/>
          </a:blip>
          <a:stretch>
            <a:fillRect/>
          </a:stretch>
        </p:blipFill>
        <p:spPr>
          <a:xfrm>
            <a:off x="0" y="0"/>
            <a:ext cx="5105899" cy="4610559"/>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pic>
        <p:nvPicPr>
          <p:cNvPr id="60" name="Shape 60"/>
          <p:cNvPicPr preferRelativeResize="0"/>
          <p:nvPr/>
        </p:nvPicPr>
        <p:blipFill>
          <a:blip r:embed="rId3">
            <a:alphaModFix/>
          </a:blip>
          <a:stretch>
            <a:fillRect/>
          </a:stretch>
        </p:blipFill>
        <p:spPr>
          <a:xfrm>
            <a:off x="6718050" y="1040250"/>
            <a:ext cx="1905000" cy="1905000"/>
          </a:xfrm>
          <a:prstGeom prst="rect">
            <a:avLst/>
          </a:prstGeom>
          <a:noFill/>
          <a:ln>
            <a:noFill/>
          </a:ln>
        </p:spPr>
      </p:pic>
      <p:pic>
        <p:nvPicPr>
          <p:cNvPr id="61" name="Shape 61"/>
          <p:cNvPicPr preferRelativeResize="0"/>
          <p:nvPr/>
        </p:nvPicPr>
        <p:blipFill>
          <a:blip r:embed="rId4">
            <a:alphaModFix/>
          </a:blip>
          <a:stretch>
            <a:fillRect/>
          </a:stretch>
        </p:blipFill>
        <p:spPr>
          <a:xfrm>
            <a:off x="365425" y="0"/>
            <a:ext cx="2375450" cy="2375450"/>
          </a:xfrm>
          <a:prstGeom prst="rect">
            <a:avLst/>
          </a:prstGeom>
          <a:noFill/>
          <a:ln>
            <a:noFill/>
          </a:ln>
        </p:spPr>
      </p:pic>
      <p:pic>
        <p:nvPicPr>
          <p:cNvPr id="62" name="Shape 62"/>
          <p:cNvPicPr preferRelativeResize="0"/>
          <p:nvPr/>
        </p:nvPicPr>
        <p:blipFill>
          <a:blip r:embed="rId5">
            <a:alphaModFix/>
          </a:blip>
          <a:stretch>
            <a:fillRect/>
          </a:stretch>
        </p:blipFill>
        <p:spPr>
          <a:xfrm>
            <a:off x="2903100" y="0"/>
            <a:ext cx="6191250" cy="3619500"/>
          </a:xfrm>
          <a:prstGeom prst="rect">
            <a:avLst/>
          </a:prstGeom>
          <a:noFill/>
          <a:ln>
            <a:noFill/>
          </a:ln>
        </p:spPr>
      </p:pic>
      <p:sp>
        <p:nvSpPr>
          <p:cNvPr id="63" name="Shape 63"/>
          <p:cNvSpPr txBox="1"/>
          <p:nvPr/>
        </p:nvSpPr>
        <p:spPr>
          <a:xfrm>
            <a:off x="4160600" y="3902950"/>
            <a:ext cx="4580400" cy="677700"/>
          </a:xfrm>
          <a:prstGeom prst="rect">
            <a:avLst/>
          </a:prstGeom>
          <a:noFill/>
          <a:ln>
            <a:noFill/>
          </a:ln>
        </p:spPr>
        <p:txBody>
          <a:bodyPr lIns="91425" tIns="91425" rIns="91425" bIns="91425" anchor="ctr" anchorCtr="0">
            <a:noAutofit/>
          </a:bodyPr>
          <a:lstStyle/>
          <a:p>
            <a:pPr lvl="0" rtl="0">
              <a:spcBef>
                <a:spcPts val="0"/>
              </a:spcBef>
              <a:buNone/>
            </a:pPr>
            <a:endParaRPr/>
          </a:p>
          <a:p>
            <a:pPr lvl="0" rtl="0">
              <a:spcBef>
                <a:spcPts val="0"/>
              </a:spcBef>
              <a:buNone/>
            </a:pPr>
            <a:r>
              <a:rPr lang="en" b="1"/>
              <a:t>Э.Т.И. и Звездочетов на выставке «День Знаний» 1-15 сентября 1991 г.</a:t>
            </a:r>
          </a:p>
        </p:txBody>
      </p:sp>
      <p:sp>
        <p:nvSpPr>
          <p:cNvPr id="64" name="Shape 64"/>
          <p:cNvSpPr txBox="1"/>
          <p:nvPr/>
        </p:nvSpPr>
        <p:spPr>
          <a:xfrm>
            <a:off x="0" y="2318700"/>
            <a:ext cx="2903100" cy="2824800"/>
          </a:xfrm>
          <a:prstGeom prst="rect">
            <a:avLst/>
          </a:prstGeom>
          <a:noFill/>
          <a:ln>
            <a:noFill/>
          </a:ln>
        </p:spPr>
        <p:txBody>
          <a:bodyPr lIns="91425" tIns="91425" rIns="91425" bIns="91425" anchor="ctr" anchorCtr="0">
            <a:noAutofit/>
          </a:bodyPr>
          <a:lstStyle/>
          <a:p>
            <a:pPr lvl="0" rtl="0">
              <a:spcBef>
                <a:spcPts val="0"/>
              </a:spcBef>
              <a:buNone/>
            </a:pPr>
            <a:r>
              <a:rPr lang="en" b="1"/>
              <a:t>3. </a:t>
            </a:r>
            <a:r>
              <a:rPr lang="en"/>
              <a:t>Под коллективной работой я не подразумеваю коллективность в коммунистическом смысле - то есть как подавление индивидуальности. Коллективность - естественно образованные "группы в слиянии", о которой говорил Делез - маленькие коллективы, которые образуются по принципу естественного взаимного тяготения.</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68"/>
        <p:cNvGrpSpPr/>
        <p:nvPr/>
      </p:nvGrpSpPr>
      <p:grpSpPr>
        <a:xfrm>
          <a:off x="0" y="0"/>
          <a:ext cx="0" cy="0"/>
          <a:chOff x="0" y="0"/>
          <a:chExt cx="0" cy="0"/>
        </a:xfrm>
      </p:grpSpPr>
      <p:pic>
        <p:nvPicPr>
          <p:cNvPr id="69" name="Shape 69"/>
          <p:cNvPicPr preferRelativeResize="0"/>
          <p:nvPr/>
        </p:nvPicPr>
        <p:blipFill>
          <a:blip r:embed="rId3">
            <a:alphaModFix/>
          </a:blip>
          <a:stretch>
            <a:fillRect/>
          </a:stretch>
        </p:blipFill>
        <p:spPr>
          <a:xfrm>
            <a:off x="3057575" y="0"/>
            <a:ext cx="6086425" cy="4213675"/>
          </a:xfrm>
          <a:prstGeom prst="rect">
            <a:avLst/>
          </a:prstGeom>
          <a:noFill/>
          <a:ln>
            <a:noFill/>
          </a:ln>
        </p:spPr>
      </p:pic>
      <p:sp>
        <p:nvSpPr>
          <p:cNvPr id="70" name="Shape 70"/>
          <p:cNvSpPr txBox="1"/>
          <p:nvPr/>
        </p:nvSpPr>
        <p:spPr>
          <a:xfrm>
            <a:off x="3389775" y="4366675"/>
            <a:ext cx="5386500" cy="612000"/>
          </a:xfrm>
          <a:prstGeom prst="rect">
            <a:avLst/>
          </a:prstGeom>
          <a:noFill/>
          <a:ln>
            <a:noFill/>
          </a:ln>
        </p:spPr>
        <p:txBody>
          <a:bodyPr lIns="91425" tIns="91425" rIns="91425" bIns="91425" anchor="ctr" anchorCtr="0">
            <a:noAutofit/>
          </a:bodyPr>
          <a:lstStyle/>
          <a:p>
            <a:pPr lvl="0" rtl="0">
              <a:spcBef>
                <a:spcPts val="0"/>
              </a:spcBef>
              <a:buClr>
                <a:srgbClr val="000000"/>
              </a:buClr>
              <a:buFont typeface="Arial"/>
              <a:buNone/>
            </a:pPr>
            <a:r>
              <a:rPr lang="en" b="1"/>
              <a:t>1992 г., март – «Леопарды врываются в храм», инсталляция-перформанс. </a:t>
            </a:r>
            <a:r>
              <a:rPr lang="en" sz="900">
                <a:solidFill>
                  <a:srgbClr val="888888"/>
                </a:solidFill>
                <a:highlight>
                  <a:srgbClr val="EDEBE0"/>
                </a:highlight>
              </a:rPr>
              <a:t>(</a:t>
            </a:r>
            <a:r>
              <a:rPr lang="en"/>
              <a:t>В рамках «Фестиваля анималистских проектов»). Март 1992. </a:t>
            </a:r>
          </a:p>
        </p:txBody>
      </p:sp>
      <p:sp>
        <p:nvSpPr>
          <p:cNvPr id="71" name="Shape 71"/>
          <p:cNvSpPr txBox="1"/>
          <p:nvPr/>
        </p:nvSpPr>
        <p:spPr>
          <a:xfrm>
            <a:off x="0" y="0"/>
            <a:ext cx="3000000" cy="3000000"/>
          </a:xfrm>
          <a:prstGeom prst="rect">
            <a:avLst/>
          </a:prstGeom>
          <a:noFill/>
          <a:ln>
            <a:noFill/>
          </a:ln>
        </p:spPr>
        <p:txBody>
          <a:bodyPr lIns="91425" tIns="91425" rIns="91425" bIns="91425" anchor="ctr" anchorCtr="0">
            <a:noAutofit/>
          </a:bodyPr>
          <a:lstStyle/>
          <a:p>
            <a:pPr lvl="0" rtl="0">
              <a:spcBef>
                <a:spcPts val="0"/>
              </a:spcBef>
              <a:buNone/>
            </a:pPr>
            <a:endParaRPr/>
          </a:p>
          <a:p>
            <a:pPr lvl="0" rtl="0">
              <a:spcBef>
                <a:spcPts val="0"/>
              </a:spcBef>
              <a:buNone/>
            </a:pPr>
            <a:endParaRPr/>
          </a:p>
          <a:p>
            <a:pPr lvl="0" rtl="0">
              <a:spcBef>
                <a:spcPts val="0"/>
              </a:spcBef>
              <a:buNone/>
            </a:pPr>
            <a:r>
              <a:rPr lang="en"/>
              <a:t>В галерее гуляли три «леопарда», огороженные от публики сеткой. Как бы они были «хозяевами»  выставочного пространства, а не зрители. Атмосфера на мероприятии была довольно праздничной. Звери действительно создали значительный эффект аппариции – чудесного явления. </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75"/>
        <p:cNvGrpSpPr/>
        <p:nvPr/>
      </p:nvGrpSpPr>
      <p:grpSpPr>
        <a:xfrm>
          <a:off x="0" y="0"/>
          <a:ext cx="0" cy="0"/>
          <a:chOff x="0" y="0"/>
          <a:chExt cx="0" cy="0"/>
        </a:xfrm>
      </p:grpSpPr>
      <p:sp>
        <p:nvSpPr>
          <p:cNvPr id="76" name="Shape 76"/>
          <p:cNvSpPr txBox="1"/>
          <p:nvPr/>
        </p:nvSpPr>
        <p:spPr>
          <a:xfrm>
            <a:off x="0" y="0"/>
            <a:ext cx="3941100" cy="4685700"/>
          </a:xfrm>
          <a:prstGeom prst="rect">
            <a:avLst/>
          </a:prstGeom>
          <a:noFill/>
          <a:ln>
            <a:noFill/>
          </a:ln>
        </p:spPr>
        <p:txBody>
          <a:bodyPr lIns="91425" tIns="91425" rIns="91425" bIns="91425" anchor="ctr" anchorCtr="0">
            <a:noAutofit/>
          </a:bodyPr>
          <a:lstStyle/>
          <a:p>
            <a:pPr lvl="0" rtl="0">
              <a:spcBef>
                <a:spcPts val="0"/>
              </a:spcBef>
              <a:buNone/>
            </a:pPr>
            <a:r>
              <a:rPr lang="en">
                <a:solidFill>
                  <a:schemeClr val="dk1"/>
                </a:solidFill>
              </a:rPr>
              <a:t>На стене висели фотографии трех поэтов – которые явились лидерами, и отчасти организаторами, трех наиболее важных направлений в искусстве – футуризм, сюрреализм, левый фронт искусства. Над каждым из них висел холст, учитывающий размеры-пропорции наиболее известных диких кошек:</a:t>
            </a:r>
          </a:p>
          <a:p>
            <a:pPr lvl="0" rtl="0">
              <a:spcBef>
                <a:spcPts val="0"/>
              </a:spcBef>
              <a:buNone/>
            </a:pPr>
            <a:endParaRPr>
              <a:solidFill>
                <a:schemeClr val="dk1"/>
              </a:solidFill>
            </a:endParaRPr>
          </a:p>
          <a:p>
            <a:pPr lvl="0" rtl="0">
              <a:spcBef>
                <a:spcPts val="0"/>
              </a:spcBef>
              <a:buNone/>
            </a:pPr>
            <a:r>
              <a:rPr lang="en">
                <a:solidFill>
                  <a:schemeClr val="dk1"/>
                </a:solidFill>
              </a:rPr>
              <a:t>«Красное – Лев – Маяковский» (Коммунистическая утопия)</a:t>
            </a:r>
          </a:p>
          <a:p>
            <a:pPr lvl="0" rtl="0">
              <a:spcBef>
                <a:spcPts val="0"/>
              </a:spcBef>
              <a:buNone/>
            </a:pPr>
            <a:r>
              <a:rPr lang="en">
                <a:solidFill>
                  <a:schemeClr val="dk1"/>
                </a:solidFill>
              </a:rPr>
              <a:t>«Красное и черное – Тигр – Бретон» (Сюрреалистический анархизм)</a:t>
            </a:r>
          </a:p>
          <a:p>
            <a:pPr lvl="0" rtl="0">
              <a:spcBef>
                <a:spcPts val="0"/>
              </a:spcBef>
              <a:buNone/>
            </a:pPr>
            <a:r>
              <a:rPr lang="en">
                <a:solidFill>
                  <a:schemeClr val="dk1"/>
                </a:solidFill>
              </a:rPr>
              <a:t>«Черное – Пантера – Маринетти» (Фашистское движение)</a:t>
            </a:r>
          </a:p>
        </p:txBody>
      </p:sp>
      <p:pic>
        <p:nvPicPr>
          <p:cNvPr id="77" name="Shape 77"/>
          <p:cNvPicPr preferRelativeResize="0"/>
          <p:nvPr/>
        </p:nvPicPr>
        <p:blipFill>
          <a:blip r:embed="rId3">
            <a:alphaModFix/>
          </a:blip>
          <a:stretch>
            <a:fillRect/>
          </a:stretch>
        </p:blipFill>
        <p:spPr>
          <a:xfrm>
            <a:off x="3813099" y="513150"/>
            <a:ext cx="5330899" cy="374495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pic>
        <p:nvPicPr>
          <p:cNvPr id="82" name="Shape 82"/>
          <p:cNvPicPr preferRelativeResize="0"/>
          <p:nvPr/>
        </p:nvPicPr>
        <p:blipFill>
          <a:blip r:embed="rId3">
            <a:alphaModFix/>
          </a:blip>
          <a:stretch>
            <a:fillRect/>
          </a:stretch>
        </p:blipFill>
        <p:spPr>
          <a:xfrm>
            <a:off x="3272075" y="824150"/>
            <a:ext cx="5787849" cy="3165874"/>
          </a:xfrm>
          <a:prstGeom prst="rect">
            <a:avLst/>
          </a:prstGeom>
          <a:noFill/>
          <a:ln>
            <a:noFill/>
          </a:ln>
        </p:spPr>
      </p:pic>
      <p:sp>
        <p:nvSpPr>
          <p:cNvPr id="83" name="Shape 83"/>
          <p:cNvSpPr txBox="1"/>
          <p:nvPr/>
        </p:nvSpPr>
        <p:spPr>
          <a:xfrm>
            <a:off x="3521250" y="3817050"/>
            <a:ext cx="5439300" cy="1059300"/>
          </a:xfrm>
          <a:prstGeom prst="rect">
            <a:avLst/>
          </a:prstGeom>
          <a:noFill/>
          <a:ln>
            <a:noFill/>
          </a:ln>
        </p:spPr>
        <p:txBody>
          <a:bodyPr lIns="91425" tIns="91425" rIns="91425" bIns="91425" anchor="ctr" anchorCtr="0">
            <a:noAutofit/>
          </a:bodyPr>
          <a:lstStyle/>
          <a:p>
            <a:pPr lvl="0" rtl="0">
              <a:spcBef>
                <a:spcPts val="0"/>
              </a:spcBef>
              <a:buNone/>
            </a:pPr>
            <a:r>
              <a:rPr lang="en" b="1"/>
              <a:t>1992 г. - «После постмодернизма остаётся только орать»</a:t>
            </a:r>
          </a:p>
        </p:txBody>
      </p:sp>
      <p:sp>
        <p:nvSpPr>
          <p:cNvPr id="84" name="Shape 84"/>
          <p:cNvSpPr txBox="1"/>
          <p:nvPr/>
        </p:nvSpPr>
        <p:spPr>
          <a:xfrm>
            <a:off x="0" y="241387"/>
            <a:ext cx="3349500" cy="4331400"/>
          </a:xfrm>
          <a:prstGeom prst="rect">
            <a:avLst/>
          </a:prstGeom>
          <a:noFill/>
          <a:ln>
            <a:noFill/>
          </a:ln>
        </p:spPr>
        <p:txBody>
          <a:bodyPr lIns="91425" tIns="91425" rIns="91425" bIns="91425" anchor="ctr" anchorCtr="0">
            <a:noAutofit/>
          </a:bodyPr>
          <a:lstStyle/>
          <a:p>
            <a:pPr lvl="0">
              <a:spcBef>
                <a:spcPts val="0"/>
              </a:spcBef>
              <a:buNone/>
            </a:pPr>
            <a:endParaRPr>
              <a:solidFill>
                <a:srgbClr val="FF0000"/>
              </a:solidFill>
            </a:endParaRPr>
          </a:p>
          <a:p>
            <a:pPr lvl="0" rtl="0">
              <a:spcBef>
                <a:spcPts val="0"/>
              </a:spcBef>
              <a:buNone/>
            </a:pPr>
            <a:r>
              <a:rPr lang="en"/>
              <a:t>Проект позиционировался как кураторский. Только вместо работ художников «куратор» выставлял их крики. Иными словами эта была саркастическая пародия на кураторский проект.</a:t>
            </a:r>
          </a:p>
          <a:p>
            <a:pPr lvl="0" rtl="0">
              <a:spcBef>
                <a:spcPts val="0"/>
              </a:spcBef>
              <a:buNone/>
            </a:pPr>
            <a:endParaRPr/>
          </a:p>
          <a:p>
            <a:pPr lvl="0" rtl="0">
              <a:spcBef>
                <a:spcPts val="0"/>
              </a:spcBef>
              <a:buNone/>
            </a:pPr>
            <a:r>
              <a:rPr lang="en"/>
              <a:t>Художники приглашенные мной для участия: Илья Китуп, Андрей Филиппов, Константин Звездочетов, Дмитрий Пригов, Юрий Лейдерман, Олег Кулик, Вадим Фишкин, Дмитрий Гутов, Сергей Мироненко, Авдей Тер-Оганьян, Юрий Альберт.</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89" name="Shape 89"/>
          <p:cNvSpPr txBox="1"/>
          <p:nvPr/>
        </p:nvSpPr>
        <p:spPr>
          <a:xfrm>
            <a:off x="0" y="0"/>
            <a:ext cx="3435300" cy="4875600"/>
          </a:xfrm>
          <a:prstGeom prst="rect">
            <a:avLst/>
          </a:prstGeom>
          <a:noFill/>
          <a:ln>
            <a:noFill/>
          </a:ln>
        </p:spPr>
        <p:txBody>
          <a:bodyPr lIns="91425" tIns="91425" rIns="91425" bIns="91425" anchor="ctr" anchorCtr="0">
            <a:noAutofit/>
          </a:bodyPr>
          <a:lstStyle/>
          <a:p>
            <a:pPr lvl="0">
              <a:spcBef>
                <a:spcPts val="0"/>
              </a:spcBef>
              <a:buNone/>
            </a:pPr>
            <a:endParaRPr/>
          </a:p>
          <a:p>
            <a:pPr lvl="0">
              <a:spcBef>
                <a:spcPts val="0"/>
              </a:spcBef>
              <a:buNone/>
            </a:pPr>
            <a:r>
              <a:rPr lang="en"/>
              <a:t>	</a:t>
            </a:r>
          </a:p>
          <a:p>
            <a:pPr lvl="0">
              <a:spcBef>
                <a:spcPts val="0"/>
              </a:spcBef>
              <a:buNone/>
            </a:pPr>
            <a:r>
              <a:rPr lang="en" b="1"/>
              <a:t>«ПУТЕШЕСТВИЕ НЕЦЕЗИУДИК В СТРАНУ БРОБДИНГНЕГГОВ» (МАЯКОВСКИЙ/ОСМОЛОВСКИЙ)</a:t>
            </a:r>
          </a:p>
          <a:p>
            <a:pPr lvl="0">
              <a:spcBef>
                <a:spcPts val="0"/>
              </a:spcBef>
              <a:buNone/>
            </a:pPr>
            <a:r>
              <a:rPr lang="en" b="1"/>
              <a:t>АНАТОЛИЙ ОСМОЛОВСКИЙ</a:t>
            </a:r>
          </a:p>
          <a:p>
            <a:pPr lvl="0">
              <a:spcBef>
                <a:spcPts val="0"/>
              </a:spcBef>
              <a:buNone/>
            </a:pPr>
            <a:r>
              <a:rPr lang="en" b="1"/>
              <a:t>1993</a:t>
            </a:r>
          </a:p>
          <a:p>
            <a:pPr lvl="0">
              <a:spcBef>
                <a:spcPts val="0"/>
              </a:spcBef>
              <a:buNone/>
            </a:pPr>
            <a:endParaRPr/>
          </a:p>
          <a:p>
            <a:pPr lvl="0">
              <a:spcBef>
                <a:spcPts val="0"/>
              </a:spcBef>
              <a:buNone/>
            </a:pPr>
            <a:endParaRPr/>
          </a:p>
          <a:p>
            <a:pPr lvl="0" rtl="0">
              <a:spcBef>
                <a:spcPts val="0"/>
              </a:spcBef>
              <a:buNone/>
            </a:pPr>
            <a:r>
              <a:rPr lang="en"/>
              <a:t>В этой акции Художник меняет свое положение относительно памятника с привычного любования на равенство. Такая позиция во многом отражает, с одной стороны, состояние культурных иерархий того времени, с другой — заявляет о близости художников в авангардном импульсе.</a:t>
            </a:r>
          </a:p>
          <a:p>
            <a:pPr lvl="0" rtl="0">
              <a:spcBef>
                <a:spcPts val="0"/>
              </a:spcBef>
              <a:buNone/>
            </a:pPr>
            <a:endParaRPr/>
          </a:p>
          <a:p>
            <a:pPr lvl="0" rtl="0">
              <a:spcBef>
                <a:spcPts val="0"/>
              </a:spcBef>
              <a:buNone/>
            </a:pPr>
            <a:r>
              <a:rPr lang="en"/>
              <a:t>Ольга Данилкина</a:t>
            </a:r>
          </a:p>
          <a:p>
            <a:pPr lvl="0" rtl="0">
              <a:spcBef>
                <a:spcPts val="0"/>
              </a:spcBef>
              <a:buNone/>
            </a:pPr>
            <a:endParaRPr/>
          </a:p>
          <a:p>
            <a:pPr lvl="0">
              <a:spcBef>
                <a:spcPts val="0"/>
              </a:spcBef>
              <a:buNone/>
            </a:pPr>
            <a:endParaRPr/>
          </a:p>
          <a:p>
            <a:pPr lvl="0" rtl="0">
              <a:spcBef>
                <a:spcPts val="0"/>
              </a:spcBef>
              <a:buNone/>
            </a:pPr>
            <a:endParaRPr/>
          </a:p>
          <a:p>
            <a:pPr lvl="0" rtl="0">
              <a:spcBef>
                <a:spcPts val="0"/>
              </a:spcBef>
              <a:buNone/>
            </a:pPr>
            <a:endParaRPr/>
          </a:p>
          <a:p>
            <a:pPr lvl="0" rtl="0">
              <a:spcBef>
                <a:spcPts val="0"/>
              </a:spcBef>
              <a:buNone/>
            </a:pPr>
            <a:r>
              <a:rPr lang="en"/>
              <a:t> </a:t>
            </a:r>
          </a:p>
        </p:txBody>
      </p:sp>
      <p:pic>
        <p:nvPicPr>
          <p:cNvPr id="90" name="Shape 90"/>
          <p:cNvPicPr preferRelativeResize="0"/>
          <p:nvPr/>
        </p:nvPicPr>
        <p:blipFill>
          <a:blip r:embed="rId3">
            <a:alphaModFix/>
          </a:blip>
          <a:stretch>
            <a:fillRect/>
          </a:stretch>
        </p:blipFill>
        <p:spPr>
          <a:xfrm>
            <a:off x="5057600" y="124225"/>
            <a:ext cx="3800475" cy="3810000"/>
          </a:xfrm>
          <a:prstGeom prst="rect">
            <a:avLst/>
          </a:prstGeom>
          <a:noFill/>
          <a:ln>
            <a:noFill/>
          </a:ln>
        </p:spPr>
      </p:pic>
    </p:spTree>
  </p:cSld>
  <p:clrMapOvr>
    <a:masterClrMapping/>
  </p:clrMapOvr>
</p:sld>
</file>

<file path=ppt/theme/theme1.xml><?xml version="1.0" encoding="utf-8"?>
<a:theme xmlns:a="http://schemas.openxmlformats.org/drawingml/2006/main" name="simple-light">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42</TotalTime>
  <Words>1937</Words>
  <Application>Microsoft Office PowerPoint</Application>
  <PresentationFormat>Экран (16:9)</PresentationFormat>
  <Paragraphs>118</Paragraphs>
  <Slides>33</Slides>
  <Notes>33</Notes>
  <HiddenSlides>0</HiddenSlides>
  <MMClips>0</MMClips>
  <ScaleCrop>false</ScaleCrop>
  <HeadingPairs>
    <vt:vector size="4" baseType="variant">
      <vt:variant>
        <vt:lpstr>Тема</vt:lpstr>
      </vt:variant>
      <vt:variant>
        <vt:i4>1</vt:i4>
      </vt:variant>
      <vt:variant>
        <vt:lpstr>Заголовки слайдов</vt:lpstr>
      </vt:variant>
      <vt:variant>
        <vt:i4>33</vt:i4>
      </vt:variant>
    </vt:vector>
  </HeadingPairs>
  <TitlesOfParts>
    <vt:vector size="34" baseType="lpstr">
      <vt:lpstr>simple-light</vt:lpstr>
      <vt:lpstr>Анатолий Осмоловский</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Анатолий Осмоловский</dc:title>
  <cp:lastModifiedBy>Степанян Сона</cp:lastModifiedBy>
  <cp:revision>3</cp:revision>
  <dcterms:modified xsi:type="dcterms:W3CDTF">2016-07-14T14:57:55Z</dcterms:modified>
</cp:coreProperties>
</file>